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4" r:id="rId3"/>
    <p:sldId id="257" r:id="rId4"/>
    <p:sldId id="258" r:id="rId5"/>
    <p:sldId id="259" r:id="rId6"/>
    <p:sldId id="260" r:id="rId7"/>
    <p:sldId id="261" r:id="rId8"/>
    <p:sldId id="262" r:id="rId9"/>
    <p:sldId id="280" r:id="rId10"/>
    <p:sldId id="263" r:id="rId11"/>
    <p:sldId id="265" r:id="rId12"/>
    <p:sldId id="266" r:id="rId13"/>
    <p:sldId id="277" r:id="rId14"/>
    <p:sldId id="267" r:id="rId15"/>
    <p:sldId id="278" r:id="rId16"/>
    <p:sldId id="268" r:id="rId17"/>
    <p:sldId id="281" r:id="rId18"/>
    <p:sldId id="282" r:id="rId19"/>
    <p:sldId id="283" r:id="rId20"/>
    <p:sldId id="269" r:id="rId21"/>
    <p:sldId id="270" r:id="rId22"/>
    <p:sldId id="271" r:id="rId23"/>
    <p:sldId id="272" r:id="rId24"/>
    <p:sldId id="273" r:id="rId25"/>
    <p:sldId id="274" r:id="rId26"/>
    <p:sldId id="279" r:id="rId2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2"/>
      </p:bgRef>
    </p:bg>
    <p:spTree>
      <p:nvGrpSpPr>
        <p:cNvPr id="1" name=""/>
        <p:cNvGrpSpPr/>
        <p:nvPr/>
      </p:nvGrpSpPr>
      <p:grpSpPr>
        <a:xfrm>
          <a:off x="0" y="0"/>
          <a:ext cx="0" cy="0"/>
          <a:chOff x="0" y="0"/>
          <a:chExt cx="0" cy="0"/>
        </a:xfrm>
      </p:grpSpPr>
      <p:sp>
        <p:nvSpPr>
          <p:cNvPr id="7" name="Dikdörtgen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ikdörtgen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Başlık 7"/>
          <p:cNvSpPr>
            <a:spLocks noGrp="1"/>
          </p:cNvSpPr>
          <p:nvPr>
            <p:ph type="ctrTitle"/>
          </p:nvPr>
        </p:nvSpPr>
        <p:spPr>
          <a:xfrm>
            <a:off x="2362200" y="4038600"/>
            <a:ext cx="6477000" cy="1828800"/>
          </a:xfrm>
        </p:spPr>
        <p:txBody>
          <a:bodyPr anchor="b"/>
          <a:lstStyle>
            <a:lvl1pPr>
              <a:defRPr cap="all" baseline="0"/>
            </a:lvl1pPr>
          </a:lstStyle>
          <a:p>
            <a:r>
              <a:rPr kumimoji="0" lang="tr-TR" smtClean="0"/>
              <a:t>Asıl başlık stili için tıklatın</a:t>
            </a:r>
            <a:endParaRPr kumimoji="0" lang="en-US"/>
          </a:p>
        </p:txBody>
      </p:sp>
      <p:sp>
        <p:nvSpPr>
          <p:cNvPr id="9" name="Alt Başlık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A23720DD-5B6D-40BF-8493-A6B52D484E6B}" type="datetimeFigureOut">
              <a:rPr lang="tr-TR" smtClean="0"/>
              <a:t>5.11.2019</a:t>
            </a:fld>
            <a:endParaRPr lang="tr-TR"/>
          </a:p>
        </p:txBody>
      </p:sp>
      <p:sp>
        <p:nvSpPr>
          <p:cNvPr id="17" name="Altbilgi Yer Tutucusu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tr-TR"/>
          </a:p>
        </p:txBody>
      </p:sp>
      <p:sp>
        <p:nvSpPr>
          <p:cNvPr id="29" name="Slayt Numarası Yer Tutucusu 28"/>
          <p:cNvSpPr>
            <a:spLocks noGrp="1"/>
          </p:cNvSpPr>
          <p:nvPr>
            <p:ph type="sldNum" sz="quarter" idx="12"/>
          </p:nvPr>
        </p:nvSpPr>
        <p:spPr>
          <a:xfrm>
            <a:off x="8001000" y="228600"/>
            <a:ext cx="838200" cy="381000"/>
          </a:xfrm>
        </p:spPr>
        <p:txBody>
          <a:bodyPr/>
          <a:lstStyle>
            <a:lvl1pPr>
              <a:defRPr>
                <a:solidFill>
                  <a:schemeClr val="tx2"/>
                </a:solidFill>
              </a:defRPr>
            </a:lvl1pPr>
          </a:lstStyle>
          <a:p>
            <a:fld id="{F302176B-0E47-46AC-8F43-DAB4B8A37D06}"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t>5.11.2019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bg>
      <p:bgRef idx="1001">
        <a:schemeClr val="bg1"/>
      </p:bgRef>
    </p:bg>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53200" y="609600"/>
            <a:ext cx="2057400" cy="5516563"/>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609600"/>
            <a:ext cx="5562600" cy="5516564"/>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a:xfrm>
            <a:off x="6553200" y="6248402"/>
            <a:ext cx="2209800" cy="365125"/>
          </a:xfrm>
        </p:spPr>
        <p:txBody>
          <a:bodyPr/>
          <a:lstStyle/>
          <a:p>
            <a:fld id="{A23720DD-5B6D-40BF-8493-A6B52D484E6B}" type="datetimeFigureOut">
              <a:rPr lang="tr-TR" smtClean="0"/>
              <a:t>5.11.2019</a:t>
            </a:fld>
            <a:endParaRPr lang="tr-TR"/>
          </a:p>
        </p:txBody>
      </p:sp>
      <p:sp>
        <p:nvSpPr>
          <p:cNvPr id="5" name="Altbilgi Yer Tutucusu 4"/>
          <p:cNvSpPr>
            <a:spLocks noGrp="1"/>
          </p:cNvSpPr>
          <p:nvPr>
            <p:ph type="ftr" sz="quarter" idx="11"/>
          </p:nvPr>
        </p:nvSpPr>
        <p:spPr>
          <a:xfrm>
            <a:off x="457201" y="6248207"/>
            <a:ext cx="5573483" cy="365125"/>
          </a:xfrm>
        </p:spPr>
        <p:txBody>
          <a:bodyPr/>
          <a:lstStyle/>
          <a:p>
            <a:endParaRPr lang="tr-TR"/>
          </a:p>
        </p:txBody>
      </p:sp>
      <p:sp>
        <p:nvSpPr>
          <p:cNvPr id="7" name="Dikdörtgen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Dikdörtgen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Dikdörtgen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ayt Numarası Yer Tutucusu 5"/>
          <p:cNvSpPr>
            <a:spLocks noGrp="1"/>
          </p:cNvSpPr>
          <p:nvPr>
            <p:ph type="sldNum" sz="quarter" idx="12"/>
          </p:nvPr>
        </p:nvSpPr>
        <p:spPr>
          <a:xfrm rot="5400000">
            <a:off x="5989638" y="144462"/>
            <a:ext cx="533400" cy="244476"/>
          </a:xfrm>
        </p:spPr>
        <p:txBody>
          <a:bodyPr/>
          <a:lstStyle/>
          <a:p>
            <a:fld id="{F302176B-0E47-46AC-8F43-DAB4B8A37D06}"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12648" y="228600"/>
            <a:ext cx="8153400" cy="990600"/>
          </a:xfrm>
        </p:spPr>
        <p:txBody>
          <a:bodyPr/>
          <a:lstStyle/>
          <a:p>
            <a:r>
              <a:rPr kumimoji="0" lang="tr-TR" smtClean="0"/>
              <a:t>Asıl başlık stili için tıklatın</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t>5.11.2019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lvl1pPr>
              <a:defRPr>
                <a:solidFill>
                  <a:srgbClr val="FFFFFF"/>
                </a:solidFill>
              </a:defRPr>
            </a:lvl1pPr>
          </a:lstStyle>
          <a:p>
            <a:fld id="{F302176B-0E47-46AC-8F43-DAB4B8A37D06}" type="slidenum">
              <a:rPr lang="tr-TR" smtClean="0"/>
              <a:t>‹#›</a:t>
            </a:fld>
            <a:endParaRPr lang="tr-TR"/>
          </a:p>
        </p:txBody>
      </p:sp>
      <p:sp>
        <p:nvSpPr>
          <p:cNvPr id="8" name="İçerik Yer Tutucusu 7"/>
          <p:cNvSpPr>
            <a:spLocks noGrp="1"/>
          </p:cNvSpPr>
          <p:nvPr>
            <p:ph sz="quarter" idx="1"/>
          </p:nvPr>
        </p:nvSpPr>
        <p:spPr>
          <a:xfrm>
            <a:off x="612648" y="1600200"/>
            <a:ext cx="8153400" cy="44958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7" name="Dikdörtgen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Dikdörtgen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Dikdörtgen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Başlık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tr-TR" smtClean="0"/>
              <a:t>Asıl başlık stili için tıklatın</a:t>
            </a:r>
            <a:endParaRPr kumimoji="0" lang="en-US"/>
          </a:p>
        </p:txBody>
      </p:sp>
      <p:sp>
        <p:nvSpPr>
          <p:cNvPr id="12" name="Veri Yer Tutucusu 11"/>
          <p:cNvSpPr>
            <a:spLocks noGrp="1"/>
          </p:cNvSpPr>
          <p:nvPr>
            <p:ph type="dt" sz="half" idx="10"/>
          </p:nvPr>
        </p:nvSpPr>
        <p:spPr/>
        <p:txBody>
          <a:bodyPr/>
          <a:lstStyle/>
          <a:p>
            <a:fld id="{A23720DD-5B6D-40BF-8493-A6B52D484E6B}" type="datetimeFigureOut">
              <a:rPr lang="tr-TR" smtClean="0"/>
              <a:t>5.11.2019</a:t>
            </a:fld>
            <a:endParaRPr lang="tr-TR"/>
          </a:p>
        </p:txBody>
      </p:sp>
      <p:sp>
        <p:nvSpPr>
          <p:cNvPr id="13" name="Slayt Numarası Yer Tutucusu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F302176B-0E47-46AC-8F43-DAB4B8A37D06}" type="slidenum">
              <a:rPr lang="tr-TR" smtClean="0"/>
              <a:t>‹#›</a:t>
            </a:fld>
            <a:endParaRPr lang="tr-TR"/>
          </a:p>
        </p:txBody>
      </p:sp>
      <p:sp>
        <p:nvSpPr>
          <p:cNvPr id="14" name="Altbilgi Yer Tutucusu 13"/>
          <p:cNvSpPr>
            <a:spLocks noGrp="1"/>
          </p:cNvSpPr>
          <p:nvPr>
            <p:ph type="ftr" sz="quarter" idx="12"/>
          </p:nvPr>
        </p:nvSpPr>
        <p:spPr/>
        <p:txBody>
          <a:bodyPr/>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9" name="İçerik Yer Tutucusu 8"/>
          <p:cNvSpPr>
            <a:spLocks noGrp="1"/>
          </p:cNvSpPr>
          <p:nvPr>
            <p:ph sz="quarter" idx="1"/>
          </p:nvPr>
        </p:nvSpPr>
        <p:spPr>
          <a:xfrm>
            <a:off x="609600" y="1589567"/>
            <a:ext cx="38862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4844901" y="1589567"/>
            <a:ext cx="38862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8" name="Veri Yer Tutucusu 7"/>
          <p:cNvSpPr>
            <a:spLocks noGrp="1"/>
          </p:cNvSpPr>
          <p:nvPr>
            <p:ph type="dt" sz="half" idx="15"/>
          </p:nvPr>
        </p:nvSpPr>
        <p:spPr/>
        <p:txBody>
          <a:bodyPr rtlCol="0"/>
          <a:lstStyle/>
          <a:p>
            <a:fld id="{A23720DD-5B6D-40BF-8493-A6B52D484E6B}" type="datetimeFigureOut">
              <a:rPr lang="tr-TR" smtClean="0"/>
              <a:t>5.11.2019</a:t>
            </a:fld>
            <a:endParaRPr lang="tr-TR"/>
          </a:p>
        </p:txBody>
      </p:sp>
      <p:sp>
        <p:nvSpPr>
          <p:cNvPr id="10" name="Slayt Numarası Yer Tutucusu 9"/>
          <p:cNvSpPr>
            <a:spLocks noGrp="1"/>
          </p:cNvSpPr>
          <p:nvPr>
            <p:ph type="sldNum" sz="quarter" idx="16"/>
          </p:nvPr>
        </p:nvSpPr>
        <p:spPr/>
        <p:txBody>
          <a:bodyPr rtlCol="0"/>
          <a:lstStyle/>
          <a:p>
            <a:fld id="{F302176B-0E47-46AC-8F43-DAB4B8A37D06}" type="slidenum">
              <a:rPr lang="tr-TR" smtClean="0"/>
              <a:t>‹#›</a:t>
            </a:fld>
            <a:endParaRPr lang="tr-TR"/>
          </a:p>
        </p:txBody>
      </p:sp>
      <p:sp>
        <p:nvSpPr>
          <p:cNvPr id="12" name="Altbilgi Yer Tutucusu 11"/>
          <p:cNvSpPr>
            <a:spLocks noGrp="1"/>
          </p:cNvSpPr>
          <p:nvPr>
            <p:ph type="ftr" sz="quarter" idx="17"/>
          </p:nvPr>
        </p:nvSpPr>
        <p:spPr/>
        <p:txBody>
          <a:bodyPr rtlCol="0"/>
          <a:lstStyle/>
          <a:p>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533400" y="273050"/>
            <a:ext cx="8153400" cy="869950"/>
          </a:xfrm>
        </p:spPr>
        <p:txBody>
          <a:bodyPr anchor="ctr"/>
          <a:lstStyle>
            <a:lvl1pPr>
              <a:defRPr/>
            </a:lvl1pPr>
          </a:lstStyle>
          <a:p>
            <a:r>
              <a:rPr kumimoji="0" lang="tr-TR" smtClean="0"/>
              <a:t>Asıl başlık stili için tıklatın</a:t>
            </a:r>
            <a:endParaRPr kumimoji="0" lang="en-US"/>
          </a:p>
        </p:txBody>
      </p:sp>
      <p:sp>
        <p:nvSpPr>
          <p:cNvPr id="11" name="İçerik Yer Tutucusu 10"/>
          <p:cNvSpPr>
            <a:spLocks noGrp="1"/>
          </p:cNvSpPr>
          <p:nvPr>
            <p:ph sz="quarter" idx="2"/>
          </p:nvPr>
        </p:nvSpPr>
        <p:spPr>
          <a:xfrm>
            <a:off x="609600" y="2438400"/>
            <a:ext cx="3886200" cy="35814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quarter" idx="4"/>
          </p:nvPr>
        </p:nvSpPr>
        <p:spPr>
          <a:xfrm>
            <a:off x="4800600" y="2438400"/>
            <a:ext cx="3886200" cy="35814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Veri Yer Tutucusu 9"/>
          <p:cNvSpPr>
            <a:spLocks noGrp="1"/>
          </p:cNvSpPr>
          <p:nvPr>
            <p:ph type="dt" sz="half" idx="15"/>
          </p:nvPr>
        </p:nvSpPr>
        <p:spPr/>
        <p:txBody>
          <a:bodyPr rtlCol="0"/>
          <a:lstStyle/>
          <a:p>
            <a:fld id="{A23720DD-5B6D-40BF-8493-A6B52D484E6B}" type="datetimeFigureOut">
              <a:rPr lang="tr-TR" smtClean="0"/>
              <a:t>5.11.2019</a:t>
            </a:fld>
            <a:endParaRPr lang="tr-TR"/>
          </a:p>
        </p:txBody>
      </p:sp>
      <p:sp>
        <p:nvSpPr>
          <p:cNvPr id="12" name="Slayt Numarası Yer Tutucusu 11"/>
          <p:cNvSpPr>
            <a:spLocks noGrp="1"/>
          </p:cNvSpPr>
          <p:nvPr>
            <p:ph type="sldNum" sz="quarter" idx="16"/>
          </p:nvPr>
        </p:nvSpPr>
        <p:spPr/>
        <p:txBody>
          <a:bodyPr rtlCol="0"/>
          <a:lstStyle/>
          <a:p>
            <a:fld id="{F302176B-0E47-46AC-8F43-DAB4B8A37D06}" type="slidenum">
              <a:rPr lang="tr-TR" smtClean="0"/>
              <a:t>‹#›</a:t>
            </a:fld>
            <a:endParaRPr lang="tr-TR"/>
          </a:p>
        </p:txBody>
      </p:sp>
      <p:sp>
        <p:nvSpPr>
          <p:cNvPr id="14" name="Altbilgi Yer Tutucusu 13"/>
          <p:cNvSpPr>
            <a:spLocks noGrp="1"/>
          </p:cNvSpPr>
          <p:nvPr>
            <p:ph type="ftr" sz="quarter" idx="17"/>
          </p:nvPr>
        </p:nvSpPr>
        <p:spPr/>
        <p:txBody>
          <a:bodyPr rtlCol="0"/>
          <a:lstStyle/>
          <a:p>
            <a:endParaRPr lang="tr-TR"/>
          </a:p>
        </p:txBody>
      </p:sp>
      <p:sp>
        <p:nvSpPr>
          <p:cNvPr id="16" name="Metin Yer Tutucusu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5" name="Metin Yer Tutucusu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p>
            <a:fld id="{A23720DD-5B6D-40BF-8493-A6B52D484E6B}" type="datetimeFigureOut">
              <a:rPr lang="tr-TR" smtClean="0"/>
              <a:t>5.11.2019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lvl1pPr>
              <a:defRPr>
                <a:solidFill>
                  <a:srgbClr val="FFFFFF"/>
                </a:solidFill>
              </a:defRPr>
            </a:lvl1p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720DD-5B6D-40BF-8493-A6B52D484E6B}" type="datetimeFigureOut">
              <a:rPr lang="tr-TR" smtClean="0"/>
              <a:t>5.11.2019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a:xfrm>
            <a:off x="0" y="6248400"/>
            <a:ext cx="533400" cy="381000"/>
          </a:xfrm>
        </p:spPr>
        <p:txBody>
          <a:bodyPr/>
          <a:lstStyle>
            <a:lvl1pPr>
              <a:defRPr>
                <a:solidFill>
                  <a:schemeClr val="tx2"/>
                </a:solidFill>
              </a:defRPr>
            </a:lvl1p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3050"/>
            <a:ext cx="8077200" cy="869950"/>
          </a:xfrm>
        </p:spPr>
        <p:txBody>
          <a:bodyPr anchor="ctr"/>
          <a:lstStyle>
            <a:lvl1pPr algn="l">
              <a:buNone/>
              <a:defRPr sz="4400" b="0"/>
            </a:lvl1p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fld id="{A23720DD-5B6D-40BF-8493-A6B52D484E6B}" type="datetimeFigureOut">
              <a:rPr lang="tr-TR" smtClean="0"/>
              <a:t>5.11.2019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lvl1pPr>
              <a:defRPr>
                <a:solidFill>
                  <a:srgbClr val="FFFFFF"/>
                </a:solidFill>
              </a:defRPr>
            </a:lvl1pPr>
          </a:lstStyle>
          <a:p>
            <a:fld id="{F302176B-0E47-46AC-8F43-DAB4B8A37D06}" type="slidenum">
              <a:rPr lang="tr-TR" smtClean="0"/>
              <a:t>‹#›</a:t>
            </a:fld>
            <a:endParaRPr lang="tr-TR"/>
          </a:p>
        </p:txBody>
      </p:sp>
      <p:sp>
        <p:nvSpPr>
          <p:cNvPr id="3" name="Metin Yer Tutucusu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9" name="İçerik Yer Tutucusu 8"/>
          <p:cNvSpPr>
            <a:spLocks noGrp="1"/>
          </p:cNvSpPr>
          <p:nvPr>
            <p:ph sz="quarter" idx="1"/>
          </p:nvPr>
        </p:nvSpPr>
        <p:spPr>
          <a:xfrm>
            <a:off x="2362200" y="1752600"/>
            <a:ext cx="6400800" cy="44196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3">
        <a:schemeClr val="bg2"/>
      </p:bgRef>
    </p:bg>
    <p:spTree>
      <p:nvGrpSpPr>
        <p:cNvPr id="1" name=""/>
        <p:cNvGrpSpPr/>
        <p:nvPr/>
      </p:nvGrpSpPr>
      <p:grpSpPr>
        <a:xfrm>
          <a:off x="0" y="0"/>
          <a:ext cx="0" cy="0"/>
          <a:chOff x="0" y="0"/>
          <a:chExt cx="0" cy="0"/>
        </a:xfrm>
      </p:grpSpPr>
      <p:sp>
        <p:nvSpPr>
          <p:cNvPr id="4" name="Metin Yer Tutucusu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tr-TR" smtClean="0"/>
              <a:t>Asıl metin stillerini düzenlemek için tıklatın</a:t>
            </a:r>
          </a:p>
        </p:txBody>
      </p:sp>
      <p:sp>
        <p:nvSpPr>
          <p:cNvPr id="8" name="Dikdörtgen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Dikdörtgen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Başlık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tr-TR" smtClean="0"/>
              <a:t>Asıl başlık stili için tıklatın</a:t>
            </a:r>
            <a:endParaRPr kumimoji="0" lang="en-US"/>
          </a:p>
        </p:txBody>
      </p:sp>
      <p:sp>
        <p:nvSpPr>
          <p:cNvPr id="11" name="Dikdörtgen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Veri Yer Tutucusu 11"/>
          <p:cNvSpPr>
            <a:spLocks noGrp="1"/>
          </p:cNvSpPr>
          <p:nvPr>
            <p:ph type="dt" sz="half" idx="10"/>
          </p:nvPr>
        </p:nvSpPr>
        <p:spPr>
          <a:xfrm>
            <a:off x="6248400" y="6248400"/>
            <a:ext cx="2667000" cy="365125"/>
          </a:xfrm>
        </p:spPr>
        <p:txBody>
          <a:bodyPr rtlCol="0"/>
          <a:lstStyle/>
          <a:p>
            <a:fld id="{A23720DD-5B6D-40BF-8493-A6B52D484E6B}" type="datetimeFigureOut">
              <a:rPr lang="tr-TR" smtClean="0"/>
              <a:t>5.11.2019</a:t>
            </a:fld>
            <a:endParaRPr lang="tr-TR"/>
          </a:p>
        </p:txBody>
      </p:sp>
      <p:sp>
        <p:nvSpPr>
          <p:cNvPr id="13" name="Slayt Numarası Yer Tutucusu 12"/>
          <p:cNvSpPr>
            <a:spLocks noGrp="1"/>
          </p:cNvSpPr>
          <p:nvPr>
            <p:ph type="sldNum" sz="quarter" idx="11"/>
          </p:nvPr>
        </p:nvSpPr>
        <p:spPr>
          <a:xfrm>
            <a:off x="0" y="4667249"/>
            <a:ext cx="1447800" cy="663578"/>
          </a:xfrm>
        </p:spPr>
        <p:txBody>
          <a:bodyPr rtlCol="0"/>
          <a:lstStyle>
            <a:lvl1pPr>
              <a:defRPr sz="2800"/>
            </a:lvl1pPr>
          </a:lstStyle>
          <a:p>
            <a:fld id="{F302176B-0E47-46AC-8F43-DAB4B8A37D06}" type="slidenum">
              <a:rPr lang="tr-TR" smtClean="0"/>
              <a:t>‹#›</a:t>
            </a:fld>
            <a:endParaRPr lang="tr-TR"/>
          </a:p>
        </p:txBody>
      </p:sp>
      <p:sp>
        <p:nvSpPr>
          <p:cNvPr id="14" name="Altbilgi Yer Tutucusu 13"/>
          <p:cNvSpPr>
            <a:spLocks noGrp="1"/>
          </p:cNvSpPr>
          <p:nvPr>
            <p:ph type="ftr" sz="quarter" idx="12"/>
          </p:nvPr>
        </p:nvSpPr>
        <p:spPr>
          <a:xfrm>
            <a:off x="1600200" y="6248206"/>
            <a:ext cx="4572000" cy="365125"/>
          </a:xfrm>
        </p:spPr>
        <p:txBody>
          <a:bodyPr rtlCol="0"/>
          <a:lstStyle/>
          <a:p>
            <a:endParaRPr lang="tr-TR"/>
          </a:p>
        </p:txBody>
      </p:sp>
      <p:sp>
        <p:nvSpPr>
          <p:cNvPr id="3" name="Resim Yer Tutucusu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tr-TR" smtClean="0"/>
              <a:t>Resim eklemek için simgeyi tıklatın</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Başlık Yer Tutucusu 21"/>
          <p:cNvSpPr>
            <a:spLocks noGrp="1"/>
          </p:cNvSpPr>
          <p:nvPr>
            <p:ph type="title"/>
          </p:nvPr>
        </p:nvSpPr>
        <p:spPr>
          <a:xfrm>
            <a:off x="609600" y="228600"/>
            <a:ext cx="8153400" cy="990600"/>
          </a:xfrm>
          <a:prstGeom prst="rect">
            <a:avLst/>
          </a:prstGeom>
        </p:spPr>
        <p:txBody>
          <a:bodyPr vert="horz" anchor="ctr">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A23720DD-5B6D-40BF-8493-A6B52D484E6B}" type="datetimeFigureOut">
              <a:rPr lang="tr-TR" smtClean="0"/>
              <a:t>5.11.2019</a:t>
            </a:fld>
            <a:endParaRPr lang="tr-TR"/>
          </a:p>
        </p:txBody>
      </p:sp>
      <p:sp>
        <p:nvSpPr>
          <p:cNvPr id="3" name="Altbilgi Yer Tutucusu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tr-TR"/>
          </a:p>
        </p:txBody>
      </p:sp>
      <p:sp>
        <p:nvSpPr>
          <p:cNvPr id="7" name="Dikdörtgen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Dikdörtgen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Dikdörtgen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ayt Numarası Yer Tutucusu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openxmlformats.org/officeDocument/2006/relationships/hyperlink" Target="https://tr.wikipedia.org/wiki/Paris" TargetMode="External"/><Relationship Id="rId13" Type="http://schemas.openxmlformats.org/officeDocument/2006/relationships/hyperlink" Target="https://tr.wikipedia.org/w/index.php?title=Denklemler_kuram%C4%B1&amp;action=edit&amp;redlink=1" TargetMode="External"/><Relationship Id="rId18" Type="http://schemas.openxmlformats.org/officeDocument/2006/relationships/hyperlink" Target="https://tr.wikipedia.org/wiki/M%C4%B1s%C4%B1r" TargetMode="External"/><Relationship Id="rId3" Type="http://schemas.openxmlformats.org/officeDocument/2006/relationships/hyperlink" Target="https://tr.wikipedia.org/wiki/1768" TargetMode="External"/><Relationship Id="rId21" Type="http://schemas.openxmlformats.org/officeDocument/2006/relationships/hyperlink" Target="https://tr.wikipedia.org/wiki/Is%C4%B1_iletimi" TargetMode="External"/><Relationship Id="rId7" Type="http://schemas.openxmlformats.org/officeDocument/2006/relationships/hyperlink" Target="https://tr.wikipedia.org/wiki/1830" TargetMode="External"/><Relationship Id="rId12" Type="http://schemas.openxmlformats.org/officeDocument/2006/relationships/hyperlink" Target="https://tr.wikipedia.org/wiki/%C3%89cole_Polytechnique" TargetMode="External"/><Relationship Id="rId17" Type="http://schemas.openxmlformats.org/officeDocument/2006/relationships/hyperlink" Target="https://tr.wikipedia.org/wiki/Napolyon" TargetMode="External"/><Relationship Id="rId2" Type="http://schemas.openxmlformats.org/officeDocument/2006/relationships/hyperlink" Target="https://tr.wikipedia.org/wiki/21_Mart" TargetMode="External"/><Relationship Id="rId16" Type="http://schemas.openxmlformats.org/officeDocument/2006/relationships/hyperlink" Target="https://tr.wikipedia.org/wiki/Fourier_analizi" TargetMode="External"/><Relationship Id="rId20" Type="http://schemas.openxmlformats.org/officeDocument/2006/relationships/hyperlink" Target="https://tr.wikipedia.org/wiki/Is%C4%B1_ta%C5%9F%C4%B1n%C4%B1m%C4%B1" TargetMode="External"/><Relationship Id="rId1" Type="http://schemas.openxmlformats.org/officeDocument/2006/relationships/slideLayout" Target="../slideLayouts/slideLayout2.xml"/><Relationship Id="rId6" Type="http://schemas.openxmlformats.org/officeDocument/2006/relationships/hyperlink" Target="https://tr.wikipedia.org/wiki/16_May%C4%B1s" TargetMode="External"/><Relationship Id="rId11" Type="http://schemas.openxmlformats.org/officeDocument/2006/relationships/hyperlink" Target="https://tr.wikipedia.org/wiki/Frans%C4%B1z_devrimi" TargetMode="External"/><Relationship Id="rId5" Type="http://schemas.openxmlformats.org/officeDocument/2006/relationships/hyperlink" Target="https://tr.wikipedia.org/wiki/Fransa" TargetMode="External"/><Relationship Id="rId15" Type="http://schemas.openxmlformats.org/officeDocument/2006/relationships/hyperlink" Target="https://tr.wikipedia.org/wiki/Fourier_serileri" TargetMode="External"/><Relationship Id="rId10" Type="http://schemas.openxmlformats.org/officeDocument/2006/relationships/hyperlink" Target="https://tr.wikipedia.org/wiki/Fizik" TargetMode="External"/><Relationship Id="rId19" Type="http://schemas.openxmlformats.org/officeDocument/2006/relationships/hyperlink" Target="https://tr.wikipedia.org/wiki/Baron" TargetMode="External"/><Relationship Id="rId4" Type="http://schemas.openxmlformats.org/officeDocument/2006/relationships/hyperlink" Target="https://tr.wikipedia.org/wiki/Auxerre" TargetMode="External"/><Relationship Id="rId9" Type="http://schemas.openxmlformats.org/officeDocument/2006/relationships/hyperlink" Target="https://tr.wikipedia.org/wiki/Matematik" TargetMode="External"/><Relationship Id="rId14" Type="http://schemas.openxmlformats.org/officeDocument/2006/relationships/hyperlink" Target="https://tr.wikipedia.org/w/index.php?title=Uygulamal%C4%B1_matematik&amp;action=edit&amp;redlink=1"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0.png"/><Relationship Id="rId7" Type="http://schemas.openxmlformats.org/officeDocument/2006/relationships/image" Target="../media/image200.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90.png"/><Relationship Id="rId5" Type="http://schemas.openxmlformats.org/officeDocument/2006/relationships/image" Target="../media/image180.png"/><Relationship Id="rId4" Type="http://schemas.openxmlformats.org/officeDocument/2006/relationships/image" Target="../media/image170.png"/></Relationships>
</file>

<file path=ppt/slides/_rels/slide23.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image" Target="../media/image210.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0.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hyperlink" Target="http://onlinetonegenerator.com/" TargetMode="External"/><Relationship Id="rId2" Type="http://schemas.openxmlformats.org/officeDocument/2006/relationships/hyperlink" Target="https://www.youtube.com/watch?v=D9Cy3kw1LHw" TargetMode="External"/><Relationship Id="rId1" Type="http://schemas.openxmlformats.org/officeDocument/2006/relationships/slideLayout" Target="../slideLayouts/slideLayout2.xml"/><Relationship Id="rId6" Type="http://schemas.openxmlformats.org/officeDocument/2006/relationships/hyperlink" Target="https://www.youtube.com/watch?v=le_gMPJFyJ8" TargetMode="External"/><Relationship Id="rId5" Type="http://schemas.openxmlformats.org/officeDocument/2006/relationships/hyperlink" Target="http://video.mit.edu/search/?q=signals&amp;spotlight=all&amp;type%5b%5d=educational&amp;sortby=relevance#results" TargetMode="External"/><Relationship Id="rId4" Type="http://schemas.openxmlformats.org/officeDocument/2006/relationships/hyperlink" Target="https://www.youtube.com/watch?v=r18Gi8lSkf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362200" y="5013176"/>
            <a:ext cx="6477000" cy="854224"/>
          </a:xfrm>
        </p:spPr>
        <p:txBody>
          <a:bodyPr/>
          <a:lstStyle/>
          <a:p>
            <a:pPr algn="ctr"/>
            <a:r>
              <a:rPr lang="tr-TR" dirty="0" smtClean="0"/>
              <a:t>FOURIER TRANSFORM</a:t>
            </a:r>
            <a:endParaRPr lang="en-US" dirty="0"/>
          </a:p>
        </p:txBody>
      </p:sp>
      <p:sp>
        <p:nvSpPr>
          <p:cNvPr id="3" name="Alt Başlık 2"/>
          <p:cNvSpPr>
            <a:spLocks noGrp="1"/>
          </p:cNvSpPr>
          <p:nvPr>
            <p:ph type="subTitle" idx="1"/>
          </p:nvPr>
        </p:nvSpPr>
        <p:spPr/>
        <p:txBody>
          <a:bodyPr/>
          <a:lstStyle/>
          <a:p>
            <a:r>
              <a:rPr lang="tr-TR" dirty="0" smtClean="0"/>
              <a:t>Haberleşme Sistemleri-1 </a:t>
            </a:r>
            <a:r>
              <a:rPr lang="tr-TR" dirty="0" err="1" smtClean="0"/>
              <a:t>Lab</a:t>
            </a:r>
            <a:r>
              <a:rPr lang="tr-TR" dirty="0" smtClean="0"/>
              <a:t>, </a:t>
            </a:r>
            <a:r>
              <a:rPr lang="tr-TR" dirty="0" smtClean="0"/>
              <a:t>2019</a:t>
            </a:r>
            <a:endParaRPr lang="en-US" dirty="0"/>
          </a:p>
        </p:txBody>
      </p:sp>
    </p:spTree>
    <p:extLst>
      <p:ext uri="{BB962C8B-B14F-4D97-AF65-F5344CB8AC3E}">
        <p14:creationId xmlns:p14="http://schemas.microsoft.com/office/powerpoint/2010/main" val="13902612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a:p>
        </p:txBody>
      </p:sp>
      <p:sp>
        <p:nvSpPr>
          <p:cNvPr id="3" name="İçerik Yer Tutucusu 2"/>
          <p:cNvSpPr>
            <a:spLocks noGrp="1"/>
          </p:cNvSpPr>
          <p:nvPr>
            <p:ph sz="quarter" idx="1"/>
          </p:nvPr>
        </p:nvSpPr>
        <p:spPr>
          <a:xfrm>
            <a:off x="612648" y="2574196"/>
            <a:ext cx="3887344" cy="2366972"/>
          </a:xfrm>
        </p:spPr>
        <p:txBody>
          <a:bodyPr/>
          <a:lstStyle/>
          <a:p>
            <a:r>
              <a:rPr lang="tr-TR" dirty="0" smtClean="0"/>
              <a:t>Bir periyodik sinyal en fazla kaç periyodik sinyalin toplamı olabilir ?</a:t>
            </a:r>
          </a:p>
          <a:p>
            <a:endParaRPr lang="tr-TR" dirty="0"/>
          </a:p>
          <a:p>
            <a:pPr marL="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8655" y="3078857"/>
            <a:ext cx="2839368" cy="3459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Belirtme Çizgisi 3"/>
          <p:cNvSpPr/>
          <p:nvPr/>
        </p:nvSpPr>
        <p:spPr>
          <a:xfrm>
            <a:off x="6144778" y="1737792"/>
            <a:ext cx="1944216" cy="1153666"/>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etin kutusu 4"/>
          <p:cNvSpPr txBox="1"/>
          <p:nvPr/>
        </p:nvSpPr>
        <p:spPr>
          <a:xfrm>
            <a:off x="6647990" y="2204864"/>
            <a:ext cx="937791" cy="369332"/>
          </a:xfrm>
          <a:prstGeom prst="rect">
            <a:avLst/>
          </a:prstGeom>
          <a:noFill/>
        </p:spPr>
        <p:txBody>
          <a:bodyPr wrap="square" rtlCol="0">
            <a:spAutoFit/>
          </a:bodyPr>
          <a:lstStyle/>
          <a:p>
            <a:r>
              <a:rPr lang="tr-TR" dirty="0" smtClean="0"/>
              <a:t>Sonsuz !</a:t>
            </a:r>
            <a:endParaRPr lang="en-US" dirty="0"/>
          </a:p>
        </p:txBody>
      </p:sp>
    </p:spTree>
    <p:extLst>
      <p:ext uri="{BB962C8B-B14F-4D97-AF65-F5344CB8AC3E}">
        <p14:creationId xmlns:p14="http://schemas.microsoft.com/office/powerpoint/2010/main" val="287038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animEffect transition="in" filter="fade">
                                      <p:cBhvr>
                                        <p:cTn id="14" dur="500"/>
                                        <p:tgtEl>
                                          <p:spTgt spid="102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dirty="0"/>
          </a:p>
        </p:txBody>
      </p:sp>
      <p:sp>
        <p:nvSpPr>
          <p:cNvPr id="3" name="İçerik Yer Tutucusu 2"/>
          <p:cNvSpPr>
            <a:spLocks noGrp="1"/>
          </p:cNvSpPr>
          <p:nvPr>
            <p:ph sz="quarter" idx="1"/>
          </p:nvPr>
        </p:nvSpPr>
        <p:spPr>
          <a:xfrm>
            <a:off x="612648" y="1600200"/>
            <a:ext cx="3362325" cy="4495800"/>
          </a:xfrm>
        </p:spPr>
        <p:txBody>
          <a:bodyPr/>
          <a:lstStyle/>
          <a:p>
            <a:endParaRPr lang="tr-TR" dirty="0">
              <a:latin typeface="Arial Narrow" pitchFamily="34" charset="0"/>
            </a:endParaRPr>
          </a:p>
          <a:p>
            <a:r>
              <a:rPr lang="tr-TR" dirty="0" smtClean="0">
                <a:latin typeface="Arial Narrow" pitchFamily="34" charset="0"/>
              </a:rPr>
              <a:t>S=sin(2</a:t>
            </a:r>
            <a:r>
              <a:rPr lang="el-GR" dirty="0" smtClean="0">
                <a:latin typeface="Arial Narrow" pitchFamily="34" charset="0"/>
              </a:rPr>
              <a:t>π</a:t>
            </a:r>
            <a:r>
              <a:rPr lang="tr-TR" dirty="0" smtClean="0">
                <a:latin typeface="Arial Narrow" pitchFamily="34" charset="0"/>
              </a:rPr>
              <a:t>t)+3sin(4</a:t>
            </a:r>
            <a:r>
              <a:rPr lang="el-GR" dirty="0" smtClean="0">
                <a:latin typeface="Arial Narrow" pitchFamily="34" charset="0"/>
              </a:rPr>
              <a:t>π</a:t>
            </a:r>
            <a:r>
              <a:rPr lang="tr-TR" dirty="0" smtClean="0">
                <a:latin typeface="Arial Narrow" pitchFamily="34" charset="0"/>
              </a:rPr>
              <a:t>t)+2sin(6</a:t>
            </a:r>
            <a:r>
              <a:rPr lang="el-GR" dirty="0" smtClean="0">
                <a:latin typeface="Arial Narrow" pitchFamily="34" charset="0"/>
              </a:rPr>
              <a:t>π</a:t>
            </a:r>
            <a:r>
              <a:rPr lang="tr-TR" dirty="0" smtClean="0">
                <a:latin typeface="Arial Narrow" pitchFamily="34" charset="0"/>
              </a:rPr>
              <a:t>t)+sin(8</a:t>
            </a:r>
            <a:r>
              <a:rPr lang="el-GR" dirty="0" smtClean="0">
                <a:latin typeface="Arial Narrow" pitchFamily="34" charset="0"/>
              </a:rPr>
              <a:t>π</a:t>
            </a:r>
            <a:r>
              <a:rPr lang="tr-TR" dirty="0" smtClean="0">
                <a:latin typeface="Arial Narrow" pitchFamily="34" charset="0"/>
              </a:rPr>
              <a:t>t)+0.5sin(10</a:t>
            </a:r>
            <a:r>
              <a:rPr lang="el-GR" dirty="0" smtClean="0">
                <a:latin typeface="Arial Narrow" pitchFamily="34" charset="0"/>
              </a:rPr>
              <a:t>π</a:t>
            </a:r>
            <a:r>
              <a:rPr lang="tr-TR" dirty="0" smtClean="0">
                <a:latin typeface="Arial Narrow" pitchFamily="34" charset="0"/>
              </a:rPr>
              <a:t>t)</a:t>
            </a:r>
          </a:p>
          <a:p>
            <a:endParaRPr lang="tr-TR" dirty="0">
              <a:latin typeface="Arial Narrow" pitchFamily="34" charset="0"/>
            </a:endParaRPr>
          </a:p>
          <a:p>
            <a:r>
              <a:rPr lang="tr-TR" dirty="0" smtClean="0">
                <a:latin typeface="Arial Narrow" pitchFamily="34" charset="0"/>
              </a:rPr>
              <a:t>S sinyalinin periyodu kaçtır?</a:t>
            </a:r>
          </a:p>
          <a:p>
            <a:endParaRPr lang="tr-TR" dirty="0">
              <a:latin typeface="Arial Narrow" pitchFamily="34" charset="0"/>
            </a:endParaRPr>
          </a:p>
          <a:p>
            <a:endParaRPr lang="tr-TR" dirty="0">
              <a:latin typeface="Arial Narrow" pitchFamily="34" charset="0"/>
            </a:endParaRPr>
          </a:p>
        </p:txBody>
      </p:sp>
    </p:spTree>
    <p:extLst>
      <p:ext uri="{BB962C8B-B14F-4D97-AF65-F5344CB8AC3E}">
        <p14:creationId xmlns:p14="http://schemas.microsoft.com/office/powerpoint/2010/main" val="42486947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007" y="4653136"/>
            <a:ext cx="2495550"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Metin kutusu 3"/>
              <p:cNvSpPr txBox="1"/>
              <p:nvPr/>
            </p:nvSpPr>
            <p:spPr>
              <a:xfrm>
                <a:off x="3957464" y="4909020"/>
                <a:ext cx="3998912" cy="553741"/>
              </a:xfrm>
              <a:prstGeom prst="rect">
                <a:avLst/>
              </a:prstGeom>
              <a:noFill/>
            </p:spPr>
            <p:txBody>
              <a:bodyPr wrap="square" rtlCol="0">
                <a:spAutoFit/>
              </a:bodyPr>
              <a:lstStyle/>
              <a:p>
                <a:r>
                  <a:rPr lang="tr-TR" sz="2800" dirty="0" smtClean="0"/>
                  <a:t>f(t)= </a:t>
                </a:r>
                <a14:m>
                  <m:oMath xmlns:m="http://schemas.openxmlformats.org/officeDocument/2006/math">
                    <m:nary>
                      <m:naryPr>
                        <m:chr m:val="∑"/>
                        <m:ctrlPr>
                          <a:rPr lang="tr-TR" sz="2800" i="1" smtClean="0">
                            <a:latin typeface="Cambria Math" panose="02040503050406030204" pitchFamily="18" charset="0"/>
                          </a:rPr>
                        </m:ctrlPr>
                      </m:naryPr>
                      <m:sub>
                        <m:r>
                          <m:rPr>
                            <m:brk m:alnAt="23"/>
                          </m:rPr>
                          <a:rPr lang="tr-TR" sz="2800" b="0" i="1" smtClean="0">
                            <a:latin typeface="Cambria Math"/>
                          </a:rPr>
                          <m:t>𝑛</m:t>
                        </m:r>
                        <m:r>
                          <a:rPr lang="tr-TR" sz="2800" b="0" i="1" smtClean="0">
                            <a:latin typeface="Cambria Math"/>
                          </a:rPr>
                          <m:t>=0</m:t>
                        </m:r>
                      </m:sub>
                      <m:sup>
                        <m:r>
                          <m:rPr>
                            <m:nor/>
                          </m:rPr>
                          <a:rPr lang="tr-TR" sz="2800"/>
                          <m:t>∞</m:t>
                        </m:r>
                      </m:sup>
                      <m:e>
                        <m:func>
                          <m:funcPr>
                            <m:ctrlPr>
                              <a:rPr lang="tr-TR" sz="2800" b="0" i="1" smtClean="0">
                                <a:latin typeface="Cambria Math" panose="02040503050406030204" pitchFamily="18" charset="0"/>
                              </a:rPr>
                            </m:ctrlPr>
                          </m:funcPr>
                          <m:fName>
                            <m:sSub>
                              <m:sSubPr>
                                <m:ctrlPr>
                                  <a:rPr lang="tr-TR" sz="2800" b="0" i="1" smtClean="0">
                                    <a:latin typeface="Cambria Math" panose="02040503050406030204" pitchFamily="18" charset="0"/>
                                  </a:rPr>
                                </m:ctrlPr>
                              </m:sSubPr>
                              <m:e>
                                <m:r>
                                  <a:rPr lang="tr-TR" sz="2800" b="0" i="1" smtClean="0">
                                    <a:latin typeface="Cambria Math"/>
                                  </a:rPr>
                                  <m:t>𝑏</m:t>
                                </m:r>
                              </m:e>
                              <m:sub>
                                <m:r>
                                  <a:rPr lang="tr-TR" sz="2800" b="0" i="1" smtClean="0">
                                    <a:latin typeface="Cambria Math"/>
                                  </a:rPr>
                                  <m:t>𝑛</m:t>
                                </m:r>
                              </m:sub>
                            </m:sSub>
                            <m:r>
                              <m:rPr>
                                <m:sty m:val="p"/>
                              </m:rPr>
                              <a:rPr lang="tr-TR" sz="2800" b="0" i="0" smtClean="0">
                                <a:latin typeface="Cambria Math"/>
                              </a:rPr>
                              <m:t>sin</m:t>
                            </m:r>
                          </m:fName>
                          <m:e>
                            <m:r>
                              <a:rPr lang="tr-TR" sz="2800" b="0" i="1" smtClean="0">
                                <a:latin typeface="Cambria Math"/>
                              </a:rPr>
                              <m:t>2</m:t>
                            </m:r>
                            <m:r>
                              <m:rPr>
                                <m:sty m:val="p"/>
                              </m:rPr>
                              <a:rPr lang="el-GR" sz="2800" b="0" i="1" smtClean="0">
                                <a:latin typeface="Cambria Math"/>
                              </a:rPr>
                              <m:t>π</m:t>
                            </m:r>
                            <m:r>
                              <a:rPr lang="tr-TR" sz="2800" b="0" i="1" smtClean="0">
                                <a:latin typeface="Cambria Math"/>
                              </a:rPr>
                              <m:t>𝑛𝑡</m:t>
                            </m:r>
                          </m:e>
                        </m:func>
                      </m:e>
                    </m:nary>
                  </m:oMath>
                </a14:m>
                <a:endParaRPr lang="en-US" sz="2800" dirty="0"/>
              </a:p>
            </p:txBody>
          </p:sp>
        </mc:Choice>
        <mc:Fallback xmlns="">
          <p:sp>
            <p:nvSpPr>
              <p:cNvPr id="4" name="Metin kutusu 3"/>
              <p:cNvSpPr txBox="1">
                <a:spLocks noRot="1" noChangeAspect="1" noMove="1" noResize="1" noEditPoints="1" noAdjustHandles="1" noChangeArrowheads="1" noChangeShapeType="1" noTextEdit="1"/>
              </p:cNvSpPr>
              <p:nvPr/>
            </p:nvSpPr>
            <p:spPr>
              <a:xfrm>
                <a:off x="3957464" y="4909020"/>
                <a:ext cx="3998912" cy="553741"/>
              </a:xfrm>
              <a:prstGeom prst="rect">
                <a:avLst/>
              </a:prstGeom>
              <a:blipFill rotWithShape="1">
                <a:blip r:embed="rId3"/>
                <a:stretch>
                  <a:fillRect l="-3049" t="-5495" b="-29670"/>
                </a:stretch>
              </a:blipFill>
            </p:spPr>
            <p:txBody>
              <a:bodyPr/>
              <a:lstStyle/>
              <a:p>
                <a:r>
                  <a:rPr lang="en-US">
                    <a:noFill/>
                  </a:rPr>
                  <a:t> </a:t>
                </a:r>
              </a:p>
            </p:txBody>
          </p:sp>
        </mc:Fallback>
      </mc:AlternateContent>
      <p:sp>
        <p:nvSpPr>
          <p:cNvPr id="7" name="Dikdörtgen 6"/>
          <p:cNvSpPr/>
          <p:nvPr/>
        </p:nvSpPr>
        <p:spPr>
          <a:xfrm>
            <a:off x="1004007" y="2132856"/>
            <a:ext cx="6552728" cy="984885"/>
          </a:xfrm>
          <a:prstGeom prst="rect">
            <a:avLst/>
          </a:prstGeom>
        </p:spPr>
        <p:txBody>
          <a:bodyPr wrap="square">
            <a:spAutoFit/>
          </a:bodyPr>
          <a:lstStyle/>
          <a:p>
            <a:pPr marL="320040" lvl="0" indent="-320040">
              <a:spcBef>
                <a:spcPts val="700"/>
              </a:spcBef>
              <a:buClr>
                <a:srgbClr val="9CBEBD"/>
              </a:buClr>
              <a:buSzPct val="60000"/>
              <a:buFont typeface="Wingdings"/>
              <a:buChar char=""/>
            </a:pPr>
            <a:r>
              <a:rPr lang="tr-TR" sz="2900" dirty="0" smtClean="0">
                <a:solidFill>
                  <a:srgbClr val="2F2B20"/>
                </a:solidFill>
              </a:rPr>
              <a:t>Bir sinyal sonsuz sayıda sinüzoidal sinyalin toplamı olarak ifade edilebilir.</a:t>
            </a:r>
            <a:endParaRPr lang="tr-TR" sz="2900" dirty="0">
              <a:solidFill>
                <a:srgbClr val="2F2B20"/>
              </a:solidFill>
            </a:endParaRPr>
          </a:p>
        </p:txBody>
      </p:sp>
      <p:sp>
        <p:nvSpPr>
          <p:cNvPr id="6" name="Metin kutusu 5"/>
          <p:cNvSpPr txBox="1"/>
          <p:nvPr/>
        </p:nvSpPr>
        <p:spPr>
          <a:xfrm>
            <a:off x="1480864" y="4129916"/>
            <a:ext cx="1541835" cy="523220"/>
          </a:xfrm>
          <a:prstGeom prst="rect">
            <a:avLst/>
          </a:prstGeom>
          <a:noFill/>
        </p:spPr>
        <p:txBody>
          <a:bodyPr wrap="square" rtlCol="0">
            <a:spAutoFit/>
          </a:bodyPr>
          <a:lstStyle/>
          <a:p>
            <a:r>
              <a:rPr lang="tr-TR" sz="2800" dirty="0" smtClean="0"/>
              <a:t>f= 1Hz</a:t>
            </a:r>
            <a:endParaRPr lang="en-US" sz="2800" dirty="0"/>
          </a:p>
        </p:txBody>
      </p:sp>
    </p:spTree>
    <p:extLst>
      <p:ext uri="{BB962C8B-B14F-4D97-AF65-F5344CB8AC3E}">
        <p14:creationId xmlns:p14="http://schemas.microsoft.com/office/powerpoint/2010/main" val="39966635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dirty="0"/>
          </a:p>
        </p:txBody>
      </p:sp>
      <p:pic>
        <p:nvPicPr>
          <p:cNvPr id="2051" name="Picture 3" descr="C:\Users\acar_\Desktop\Haberleşme Lab. Sunu_1_Fourier\Fourier_synthesis_square_wave_animated.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556792"/>
            <a:ext cx="5112568"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3531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Başlık 1"/>
              <p:cNvSpPr>
                <a:spLocks noGrp="1"/>
              </p:cNvSpPr>
              <p:nvPr>
                <p:ph type="title"/>
              </p:nvPr>
            </p:nvSpPr>
            <p:spPr/>
            <p:txBody>
              <a:bodyPr>
                <a:noAutofit/>
              </a:bodyPr>
              <a:lstStyle/>
              <a:p>
                <a14:m>
                  <m:oMath xmlns:m="http://schemas.openxmlformats.org/officeDocument/2006/math">
                    <m:sSub>
                      <m:sSubPr>
                        <m:ctrlPr>
                          <a:rPr lang="tr-TR" sz="3600" i="1">
                            <a:latin typeface="Cambria Math" panose="02040503050406030204" pitchFamily="18" charset="0"/>
                          </a:rPr>
                        </m:ctrlPr>
                      </m:sSubPr>
                      <m:e>
                        <m:r>
                          <a:rPr lang="tr-TR" sz="3600" i="1">
                            <a:latin typeface="Cambria Math"/>
                          </a:rPr>
                          <m:t>𝑏</m:t>
                        </m:r>
                      </m:e>
                      <m:sub>
                        <m:r>
                          <a:rPr lang="tr-TR" sz="3600" i="1">
                            <a:latin typeface="Cambria Math"/>
                          </a:rPr>
                          <m:t>𝑛</m:t>
                        </m:r>
                      </m:sub>
                    </m:sSub>
                  </m:oMath>
                </a14:m>
                <a:r>
                  <a:rPr lang="tr-TR" sz="3600" dirty="0">
                    <a:latin typeface="Arial" pitchFamily="34" charset="0"/>
                    <a:cs typeface="Arial" pitchFamily="34" charset="0"/>
                  </a:rPr>
                  <a:t> katsayılarını bulmak için sinüslerin </a:t>
                </a:r>
                <a:r>
                  <a:rPr lang="tr-TR" sz="3600" dirty="0" err="1">
                    <a:latin typeface="Arial" pitchFamily="34" charset="0"/>
                    <a:cs typeface="Arial" pitchFamily="34" charset="0"/>
                  </a:rPr>
                  <a:t>ortogonallığı</a:t>
                </a:r>
                <a:r>
                  <a:rPr lang="tr-TR" sz="3600" dirty="0">
                    <a:latin typeface="Arial" pitchFamily="34" charset="0"/>
                    <a:cs typeface="Arial" pitchFamily="34" charset="0"/>
                  </a:rPr>
                  <a:t> </a:t>
                </a:r>
                <a:r>
                  <a:rPr lang="tr-TR" sz="3600" dirty="0" smtClean="0">
                    <a:latin typeface="Arial" pitchFamily="34" charset="0"/>
                    <a:cs typeface="Arial" pitchFamily="34" charset="0"/>
                  </a:rPr>
                  <a:t>kullanılır</a:t>
                </a:r>
                <a:endParaRPr lang="en-US" dirty="0">
                  <a:latin typeface="Arial" pitchFamily="34" charset="0"/>
                  <a:cs typeface="Arial" pitchFamily="34" charset="0"/>
                </a:endParaRPr>
              </a:p>
            </p:txBody>
          </p:sp>
        </mc:Choice>
        <mc:Fallback xmlns="">
          <p:sp>
            <p:nvSpPr>
              <p:cNvPr id="2" name="Başlık 1"/>
              <p:cNvSpPr>
                <a:spLocks noGrp="1" noRot="1" noChangeAspect="1" noMove="1" noResize="1" noEditPoints="1" noAdjustHandles="1" noChangeArrowheads="1" noChangeShapeType="1" noTextEdit="1"/>
              </p:cNvSpPr>
              <p:nvPr>
                <p:ph type="title"/>
              </p:nvPr>
            </p:nvSpPr>
            <p:spPr>
              <a:blipFill rotWithShape="1">
                <a:blip r:embed="rId2"/>
                <a:stretch>
                  <a:fillRect l="-2319" t="-19753"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İçerik Yer Tutucusu 2"/>
              <p:cNvSpPr>
                <a:spLocks noGrp="1"/>
              </p:cNvSpPr>
              <p:nvPr>
                <p:ph sz="quarter" idx="1"/>
              </p:nvPr>
            </p:nvSpPr>
            <p:spPr/>
            <p:txBody>
              <a:bodyPr>
                <a:normAutofit/>
              </a:bodyPr>
              <a:lstStyle/>
              <a:p>
                <a14:m>
                  <m:oMath xmlns:m="http://schemas.openxmlformats.org/officeDocument/2006/math">
                    <m:nary>
                      <m:naryPr>
                        <m:ctrlPr>
                          <a:rPr lang="en-US" i="1" smtClean="0">
                            <a:latin typeface="Cambria Math" panose="02040503050406030204" pitchFamily="18" charset="0"/>
                          </a:rPr>
                        </m:ctrlPr>
                      </m:naryPr>
                      <m:sub>
                        <m:r>
                          <m:rPr>
                            <m:brk m:alnAt="23"/>
                          </m:rPr>
                          <a:rPr lang="tr-TR" b="0" i="1" smtClean="0">
                            <a:latin typeface="Cambria Math"/>
                          </a:rPr>
                          <m:t>0</m:t>
                        </m:r>
                      </m:sub>
                      <m:sup>
                        <m:r>
                          <a:rPr lang="tr-TR" b="0" i="1" smtClean="0">
                            <a:latin typeface="Cambria Math"/>
                          </a:rPr>
                          <m:t>1</m:t>
                        </m:r>
                      </m:sup>
                      <m:e>
                        <m:func>
                          <m:funcPr>
                            <m:ctrlPr>
                              <a:rPr lang="tr-TR" b="0" i="1" smtClean="0">
                                <a:latin typeface="Cambria Math" panose="02040503050406030204" pitchFamily="18" charset="0"/>
                              </a:rPr>
                            </m:ctrlPr>
                          </m:funcPr>
                          <m:fName>
                            <m:r>
                              <m:rPr>
                                <m:sty m:val="p"/>
                              </m:rPr>
                              <a:rPr lang="tr-TR" b="0" i="0" smtClean="0">
                                <a:latin typeface="Cambria Math"/>
                              </a:rPr>
                              <m:t>sin</m:t>
                            </m:r>
                          </m:fName>
                          <m:e>
                            <m:d>
                              <m:dPr>
                                <m:ctrlPr>
                                  <a:rPr lang="tr-TR" b="0" i="1" smtClean="0">
                                    <a:latin typeface="Cambria Math" panose="02040503050406030204" pitchFamily="18" charset="0"/>
                                  </a:rPr>
                                </m:ctrlPr>
                              </m:dPr>
                              <m:e>
                                <m:r>
                                  <a:rPr lang="tr-TR" b="0" i="1" smtClean="0">
                                    <a:latin typeface="Cambria Math"/>
                                  </a:rPr>
                                  <m:t>2</m:t>
                                </m:r>
                                <m:r>
                                  <m:rPr>
                                    <m:sty m:val="p"/>
                                  </m:rPr>
                                  <a:rPr lang="el-GR" b="0" i="1" smtClean="0">
                                    <a:latin typeface="Cambria Math"/>
                                  </a:rPr>
                                  <m:t>π</m:t>
                                </m:r>
                                <m:r>
                                  <a:rPr lang="tr-TR" b="0" i="1" smtClean="0">
                                    <a:latin typeface="Cambria Math"/>
                                  </a:rPr>
                                  <m:t>𝑡</m:t>
                                </m:r>
                              </m:e>
                            </m:d>
                          </m:e>
                        </m:func>
                        <m:r>
                          <a:rPr lang="tr-TR" b="0" i="1" smtClean="0">
                            <a:latin typeface="Cambria Math"/>
                          </a:rPr>
                          <m:t> </m:t>
                        </m:r>
                      </m:e>
                    </m:nary>
                  </m:oMath>
                </a14:m>
                <a:r>
                  <a:rPr lang="tr-TR" dirty="0"/>
                  <a:t> </a:t>
                </a:r>
                <a14:m>
                  <m:oMath xmlns:m="http://schemas.openxmlformats.org/officeDocument/2006/math">
                    <m:func>
                      <m:funcPr>
                        <m:ctrlPr>
                          <a:rPr lang="tr-TR" i="1">
                            <a:latin typeface="Cambria Math" panose="02040503050406030204" pitchFamily="18" charset="0"/>
                          </a:rPr>
                        </m:ctrlPr>
                      </m:funcPr>
                      <m:fName>
                        <m:r>
                          <m:rPr>
                            <m:sty m:val="p"/>
                          </m:rPr>
                          <a:rPr lang="tr-TR">
                            <a:latin typeface="Cambria Math"/>
                          </a:rPr>
                          <m:t>sin</m:t>
                        </m:r>
                      </m:fName>
                      <m:e>
                        <m:d>
                          <m:dPr>
                            <m:ctrlPr>
                              <a:rPr lang="tr-TR" i="1">
                                <a:latin typeface="Cambria Math" panose="02040503050406030204" pitchFamily="18" charset="0"/>
                              </a:rPr>
                            </m:ctrlPr>
                          </m:dPr>
                          <m:e>
                            <m:r>
                              <a:rPr lang="tr-TR" i="1">
                                <a:latin typeface="Cambria Math"/>
                              </a:rPr>
                              <m:t>2</m:t>
                            </m:r>
                            <m:r>
                              <m:rPr>
                                <m:sty m:val="p"/>
                              </m:rPr>
                              <a:rPr lang="el-GR" i="1">
                                <a:latin typeface="Cambria Math"/>
                              </a:rPr>
                              <m:t>π</m:t>
                            </m:r>
                            <m:r>
                              <a:rPr lang="tr-TR" b="0" i="1" smtClean="0">
                                <a:latin typeface="Cambria Math"/>
                              </a:rPr>
                              <m:t>𝑛</m:t>
                            </m:r>
                            <m:r>
                              <a:rPr lang="tr-TR" i="1">
                                <a:latin typeface="Cambria Math"/>
                              </a:rPr>
                              <m:t>𝑡</m:t>
                            </m:r>
                          </m:e>
                        </m:d>
                      </m:e>
                    </m:func>
                    <m:r>
                      <a:rPr lang="tr-TR" b="0" i="1" smtClean="0">
                        <a:latin typeface="Cambria Math"/>
                      </a:rPr>
                      <m:t>𝑑𝑡</m:t>
                    </m:r>
                  </m:oMath>
                </a14:m>
                <a:r>
                  <a:rPr lang="tr-TR" dirty="0" smtClean="0"/>
                  <a:t> =     </a:t>
                </a:r>
                <a14:m>
                  <m:oMath xmlns:m="http://schemas.openxmlformats.org/officeDocument/2006/math">
                    <m:d>
                      <m:dPr>
                        <m:begChr m:val="{"/>
                        <m:endChr m:val="}"/>
                        <m:ctrlPr>
                          <a:rPr lang="tr-TR" i="1" smtClean="0">
                            <a:latin typeface="Cambria Math" panose="02040503050406030204" pitchFamily="18" charset="0"/>
                          </a:rPr>
                        </m:ctrlPr>
                      </m:dPr>
                      <m:e>
                        <m:eqArr>
                          <m:eqArrPr>
                            <m:ctrlPr>
                              <a:rPr lang="tr-TR" i="1" smtClean="0">
                                <a:latin typeface="Cambria Math" panose="02040503050406030204" pitchFamily="18" charset="0"/>
                              </a:rPr>
                            </m:ctrlPr>
                          </m:eqArrPr>
                          <m:e>
                            <m:r>
                              <a:rPr lang="tr-TR" i="1">
                                <a:latin typeface="Cambria Math"/>
                              </a:rPr>
                              <m:t>0</m:t>
                            </m:r>
                            <m:r>
                              <a:rPr lang="tr-TR" b="0" i="1" smtClean="0">
                                <a:latin typeface="Cambria Math"/>
                              </a:rPr>
                              <m:t>      </m:t>
                            </m:r>
                            <m:r>
                              <a:rPr lang="tr-TR" i="1">
                                <a:latin typeface="Cambria Math"/>
                              </a:rPr>
                              <m:t>𝑛</m:t>
                            </m:r>
                            <m:r>
                              <m:rPr>
                                <m:nor/>
                              </m:rPr>
                              <a:rPr lang="tr-TR" b="0" i="0" smtClean="0">
                                <a:latin typeface="Cambria Math"/>
                              </a:rPr>
                              <m:t> </m:t>
                            </m:r>
                            <m:r>
                              <m:rPr>
                                <m:nor/>
                              </m:rPr>
                              <a:rPr lang="tr-TR" dirty="0"/>
                              <m:t>≠</m:t>
                            </m:r>
                            <m:r>
                              <a:rPr lang="tr-TR" b="0" i="1" dirty="0" smtClean="0">
                                <a:latin typeface="Cambria Math"/>
                              </a:rPr>
                              <m:t>  </m:t>
                            </m:r>
                            <m:r>
                              <a:rPr lang="tr-TR" i="1">
                                <a:latin typeface="Cambria Math"/>
                              </a:rPr>
                              <m:t>1</m:t>
                            </m:r>
                          </m:e>
                          <m:e>
                            <m:r>
                              <a:rPr lang="tr-TR" b="0" i="1" smtClean="0">
                                <a:latin typeface="Cambria Math"/>
                              </a:rPr>
                              <m:t>0.5   </m:t>
                            </m:r>
                            <m:r>
                              <a:rPr lang="tr-TR" b="0" i="1" smtClean="0">
                                <a:latin typeface="Cambria Math"/>
                              </a:rPr>
                              <m:t>𝑛</m:t>
                            </m:r>
                            <m:r>
                              <a:rPr lang="tr-TR" b="0" i="1" smtClean="0">
                                <a:latin typeface="Cambria Math"/>
                              </a:rPr>
                              <m:t>=1</m:t>
                            </m:r>
                          </m:e>
                        </m:eqArr>
                        <m:r>
                          <a:rPr lang="tr-TR" b="0" i="1" smtClean="0">
                            <a:latin typeface="Cambria Math"/>
                          </a:rPr>
                          <m:t> </m:t>
                        </m:r>
                      </m:e>
                    </m:d>
                  </m:oMath>
                </a14:m>
                <a:r>
                  <a:rPr lang="tr-TR" dirty="0" smtClean="0"/>
                  <a:t> 	</a:t>
                </a:r>
                <a:endParaRPr lang="tr-TR" dirty="0"/>
              </a:p>
              <a:p>
                <a14:m>
                  <m:oMath xmlns:m="http://schemas.openxmlformats.org/officeDocument/2006/math">
                    <m:nary>
                      <m:naryPr>
                        <m:ctrlPr>
                          <a:rPr lang="en-US" i="1">
                            <a:latin typeface="Cambria Math" panose="02040503050406030204" pitchFamily="18" charset="0"/>
                          </a:rPr>
                        </m:ctrlPr>
                      </m:naryPr>
                      <m:sub>
                        <m:r>
                          <m:rPr>
                            <m:brk m:alnAt="23"/>
                          </m:rPr>
                          <a:rPr lang="tr-TR" i="1">
                            <a:latin typeface="Cambria Math"/>
                          </a:rPr>
                          <m:t>0</m:t>
                        </m:r>
                      </m:sub>
                      <m:sup>
                        <m:r>
                          <a:rPr lang="tr-TR" i="1">
                            <a:latin typeface="Cambria Math"/>
                          </a:rPr>
                          <m:t>1</m:t>
                        </m:r>
                      </m:sup>
                      <m:e>
                        <m:func>
                          <m:funcPr>
                            <m:ctrlPr>
                              <a:rPr lang="tr-TR" i="1">
                                <a:latin typeface="Cambria Math" panose="02040503050406030204" pitchFamily="18" charset="0"/>
                              </a:rPr>
                            </m:ctrlPr>
                          </m:funcPr>
                          <m:fName>
                            <m:r>
                              <m:rPr>
                                <m:sty m:val="p"/>
                              </m:rPr>
                              <a:rPr lang="tr-TR">
                                <a:latin typeface="Cambria Math"/>
                              </a:rPr>
                              <m:t>sin</m:t>
                            </m:r>
                          </m:fName>
                          <m:e>
                            <m:d>
                              <m:dPr>
                                <m:ctrlPr>
                                  <a:rPr lang="tr-TR" i="1">
                                    <a:latin typeface="Cambria Math" panose="02040503050406030204" pitchFamily="18" charset="0"/>
                                  </a:rPr>
                                </m:ctrlPr>
                              </m:dPr>
                              <m:e>
                                <m:r>
                                  <a:rPr lang="tr-TR" i="1">
                                    <a:latin typeface="Cambria Math"/>
                                  </a:rPr>
                                  <m:t>2</m:t>
                                </m:r>
                                <m:r>
                                  <m:rPr>
                                    <m:sty m:val="p"/>
                                  </m:rPr>
                                  <a:rPr lang="el-GR" i="1">
                                    <a:latin typeface="Cambria Math"/>
                                  </a:rPr>
                                  <m:t>π</m:t>
                                </m:r>
                                <m:r>
                                  <a:rPr lang="tr-TR" b="0" i="1" smtClean="0">
                                    <a:latin typeface="Cambria Math"/>
                                  </a:rPr>
                                  <m:t>2</m:t>
                                </m:r>
                                <m:r>
                                  <a:rPr lang="tr-TR" i="1">
                                    <a:latin typeface="Cambria Math"/>
                                  </a:rPr>
                                  <m:t>𝑡</m:t>
                                </m:r>
                              </m:e>
                            </m:d>
                          </m:e>
                        </m:func>
                        <m:r>
                          <a:rPr lang="tr-TR" i="1">
                            <a:latin typeface="Cambria Math"/>
                          </a:rPr>
                          <m:t> </m:t>
                        </m:r>
                      </m:e>
                    </m:nary>
                  </m:oMath>
                </a14:m>
                <a:r>
                  <a:rPr lang="tr-TR" dirty="0"/>
                  <a:t> </a:t>
                </a:r>
                <a14:m>
                  <m:oMath xmlns:m="http://schemas.openxmlformats.org/officeDocument/2006/math">
                    <m:func>
                      <m:funcPr>
                        <m:ctrlPr>
                          <a:rPr lang="tr-TR" i="1">
                            <a:latin typeface="Cambria Math" panose="02040503050406030204" pitchFamily="18" charset="0"/>
                          </a:rPr>
                        </m:ctrlPr>
                      </m:funcPr>
                      <m:fName>
                        <m:r>
                          <m:rPr>
                            <m:sty m:val="p"/>
                          </m:rPr>
                          <a:rPr lang="tr-TR">
                            <a:latin typeface="Cambria Math"/>
                          </a:rPr>
                          <m:t>sin</m:t>
                        </m:r>
                      </m:fName>
                      <m:e>
                        <m:d>
                          <m:dPr>
                            <m:ctrlPr>
                              <a:rPr lang="tr-TR" i="1">
                                <a:latin typeface="Cambria Math" panose="02040503050406030204" pitchFamily="18" charset="0"/>
                              </a:rPr>
                            </m:ctrlPr>
                          </m:dPr>
                          <m:e>
                            <m:r>
                              <a:rPr lang="tr-TR" i="1">
                                <a:latin typeface="Cambria Math"/>
                              </a:rPr>
                              <m:t>2</m:t>
                            </m:r>
                            <m:r>
                              <m:rPr>
                                <m:sty m:val="p"/>
                              </m:rPr>
                              <a:rPr lang="el-GR" i="1">
                                <a:latin typeface="Cambria Math"/>
                              </a:rPr>
                              <m:t>π</m:t>
                            </m:r>
                            <m:r>
                              <a:rPr lang="tr-TR" i="1">
                                <a:latin typeface="Cambria Math"/>
                              </a:rPr>
                              <m:t>𝑛𝑡</m:t>
                            </m:r>
                          </m:e>
                        </m:d>
                      </m:e>
                    </m:func>
                    <m:r>
                      <a:rPr lang="tr-TR" i="1">
                        <a:latin typeface="Cambria Math"/>
                      </a:rPr>
                      <m:t>𝑑𝑡</m:t>
                    </m:r>
                  </m:oMath>
                </a14:m>
                <a:r>
                  <a:rPr lang="tr-TR" dirty="0"/>
                  <a:t> </a:t>
                </a:r>
                <a:r>
                  <a:rPr lang="tr-TR" dirty="0" smtClean="0"/>
                  <a:t>=     </a:t>
                </a:r>
                <a14:m>
                  <m:oMath xmlns:m="http://schemas.openxmlformats.org/officeDocument/2006/math">
                    <m:d>
                      <m:dPr>
                        <m:begChr m:val="{"/>
                        <m:endChr m:val="}"/>
                        <m:ctrlPr>
                          <a:rPr lang="tr-TR" i="1">
                            <a:latin typeface="Cambria Math" panose="02040503050406030204" pitchFamily="18" charset="0"/>
                          </a:rPr>
                        </m:ctrlPr>
                      </m:dPr>
                      <m:e>
                        <m:eqArr>
                          <m:eqArrPr>
                            <m:ctrlPr>
                              <a:rPr lang="tr-TR" i="1">
                                <a:latin typeface="Cambria Math" panose="02040503050406030204" pitchFamily="18" charset="0"/>
                              </a:rPr>
                            </m:ctrlPr>
                          </m:eqArrPr>
                          <m:e>
                            <m:r>
                              <a:rPr lang="tr-TR" i="1">
                                <a:latin typeface="Cambria Math"/>
                              </a:rPr>
                              <m:t>0      </m:t>
                            </m:r>
                            <m:r>
                              <a:rPr lang="tr-TR" i="1">
                                <a:latin typeface="Cambria Math"/>
                              </a:rPr>
                              <m:t>𝑛</m:t>
                            </m:r>
                            <m:r>
                              <m:rPr>
                                <m:nor/>
                              </m:rPr>
                              <a:rPr lang="tr-TR">
                                <a:latin typeface="Cambria Math"/>
                              </a:rPr>
                              <m:t> </m:t>
                            </m:r>
                            <m:r>
                              <m:rPr>
                                <m:nor/>
                              </m:rPr>
                              <a:rPr lang="tr-TR" dirty="0"/>
                              <m:t>≠</m:t>
                            </m:r>
                            <m:r>
                              <a:rPr lang="tr-TR" i="1" dirty="0">
                                <a:latin typeface="Cambria Math"/>
                              </a:rPr>
                              <m:t>  </m:t>
                            </m:r>
                            <m:r>
                              <a:rPr lang="tr-TR" b="0" i="1" smtClean="0">
                                <a:latin typeface="Cambria Math"/>
                              </a:rPr>
                              <m:t>2</m:t>
                            </m:r>
                          </m:e>
                          <m:e>
                            <m:r>
                              <a:rPr lang="tr-TR" i="1">
                                <a:latin typeface="Cambria Math"/>
                              </a:rPr>
                              <m:t>0.5   </m:t>
                            </m:r>
                            <m:r>
                              <a:rPr lang="tr-TR" i="1">
                                <a:latin typeface="Cambria Math"/>
                              </a:rPr>
                              <m:t>𝑛</m:t>
                            </m:r>
                            <m:r>
                              <a:rPr lang="tr-TR" i="1">
                                <a:latin typeface="Cambria Math"/>
                              </a:rPr>
                              <m:t>=2</m:t>
                            </m:r>
                          </m:e>
                        </m:eqArr>
                        <m:r>
                          <a:rPr lang="tr-TR" i="1">
                            <a:latin typeface="Cambria Math"/>
                          </a:rPr>
                          <m:t> </m:t>
                        </m:r>
                      </m:e>
                    </m:d>
                  </m:oMath>
                </a14:m>
                <a:r>
                  <a:rPr lang="tr-TR" dirty="0"/>
                  <a:t> </a:t>
                </a:r>
              </a:p>
              <a:p>
                <a14:m>
                  <m:oMath xmlns:m="http://schemas.openxmlformats.org/officeDocument/2006/math">
                    <m:nary>
                      <m:naryPr>
                        <m:supHide m:val="on"/>
                        <m:ctrlPr>
                          <a:rPr lang="en-US" i="1" smtClean="0">
                            <a:solidFill>
                              <a:srgbClr val="FF0000"/>
                            </a:solidFill>
                            <a:latin typeface="Cambria Math" panose="02040503050406030204" pitchFamily="18" charset="0"/>
                          </a:rPr>
                        </m:ctrlPr>
                      </m:naryPr>
                      <m:sub>
                        <m:r>
                          <m:rPr>
                            <m:brk m:alnAt="23"/>
                          </m:rPr>
                          <a:rPr lang="tr-TR" b="0" i="1" smtClean="0">
                            <a:solidFill>
                              <a:srgbClr val="FF0000"/>
                            </a:solidFill>
                            <a:latin typeface="Cambria Math"/>
                          </a:rPr>
                          <m:t>𝑇</m:t>
                        </m:r>
                      </m:sub>
                      <m:sup/>
                      <m:e>
                        <m:func>
                          <m:funcPr>
                            <m:ctrlPr>
                              <a:rPr lang="tr-TR" i="1">
                                <a:solidFill>
                                  <a:srgbClr val="FF0000"/>
                                </a:solidFill>
                                <a:latin typeface="Cambria Math" panose="02040503050406030204" pitchFamily="18" charset="0"/>
                              </a:rPr>
                            </m:ctrlPr>
                          </m:funcPr>
                          <m:fName>
                            <m:r>
                              <m:rPr>
                                <m:sty m:val="p"/>
                              </m:rPr>
                              <a:rPr lang="tr-TR">
                                <a:solidFill>
                                  <a:srgbClr val="FF0000"/>
                                </a:solidFill>
                                <a:latin typeface="Cambria Math"/>
                              </a:rPr>
                              <m:t>sin</m:t>
                            </m:r>
                          </m:fName>
                          <m:e>
                            <m:d>
                              <m:dPr>
                                <m:ctrlPr>
                                  <a:rPr lang="tr-TR" i="1">
                                    <a:solidFill>
                                      <a:srgbClr val="FF0000"/>
                                    </a:solidFill>
                                    <a:latin typeface="Cambria Math" panose="02040503050406030204" pitchFamily="18" charset="0"/>
                                  </a:rPr>
                                </m:ctrlPr>
                              </m:dPr>
                              <m:e>
                                <m:r>
                                  <a:rPr lang="tr-TR" i="1">
                                    <a:solidFill>
                                      <a:srgbClr val="FF0000"/>
                                    </a:solidFill>
                                    <a:latin typeface="Cambria Math"/>
                                  </a:rPr>
                                  <m:t>2</m:t>
                                </m:r>
                                <m:r>
                                  <m:rPr>
                                    <m:sty m:val="p"/>
                                  </m:rPr>
                                  <a:rPr lang="el-GR" i="1">
                                    <a:solidFill>
                                      <a:srgbClr val="FF0000"/>
                                    </a:solidFill>
                                    <a:latin typeface="Cambria Math"/>
                                  </a:rPr>
                                  <m:t>π</m:t>
                                </m:r>
                                <m:r>
                                  <a:rPr lang="tr-TR" b="0" i="1" smtClean="0">
                                    <a:solidFill>
                                      <a:srgbClr val="FF0000"/>
                                    </a:solidFill>
                                    <a:latin typeface="Cambria Math"/>
                                  </a:rPr>
                                  <m:t>𝑛</m:t>
                                </m:r>
                                <m:r>
                                  <a:rPr lang="tr-TR" i="1">
                                    <a:solidFill>
                                      <a:srgbClr val="FF0000"/>
                                    </a:solidFill>
                                    <a:latin typeface="Cambria Math"/>
                                  </a:rPr>
                                  <m:t>𝑡</m:t>
                                </m:r>
                              </m:e>
                            </m:d>
                          </m:e>
                        </m:func>
                        <m:r>
                          <a:rPr lang="tr-TR" i="1">
                            <a:solidFill>
                              <a:srgbClr val="FF0000"/>
                            </a:solidFill>
                            <a:latin typeface="Cambria Math"/>
                          </a:rPr>
                          <m:t> </m:t>
                        </m:r>
                      </m:e>
                    </m:nary>
                  </m:oMath>
                </a14:m>
                <a:r>
                  <a:rPr lang="tr-TR" dirty="0">
                    <a:solidFill>
                      <a:srgbClr val="FF0000"/>
                    </a:solidFill>
                  </a:rPr>
                  <a:t> </a:t>
                </a:r>
                <a14:m>
                  <m:oMath xmlns:m="http://schemas.openxmlformats.org/officeDocument/2006/math">
                    <m:func>
                      <m:funcPr>
                        <m:ctrlPr>
                          <a:rPr lang="tr-TR" i="1">
                            <a:solidFill>
                              <a:srgbClr val="FF0000"/>
                            </a:solidFill>
                            <a:latin typeface="Cambria Math" panose="02040503050406030204" pitchFamily="18" charset="0"/>
                          </a:rPr>
                        </m:ctrlPr>
                      </m:funcPr>
                      <m:fName>
                        <m:r>
                          <m:rPr>
                            <m:sty m:val="p"/>
                          </m:rPr>
                          <a:rPr lang="tr-TR">
                            <a:solidFill>
                              <a:srgbClr val="FF0000"/>
                            </a:solidFill>
                            <a:latin typeface="Cambria Math"/>
                          </a:rPr>
                          <m:t>sin</m:t>
                        </m:r>
                      </m:fName>
                      <m:e>
                        <m:d>
                          <m:dPr>
                            <m:ctrlPr>
                              <a:rPr lang="tr-TR" i="1">
                                <a:solidFill>
                                  <a:srgbClr val="FF0000"/>
                                </a:solidFill>
                                <a:latin typeface="Cambria Math" panose="02040503050406030204" pitchFamily="18" charset="0"/>
                              </a:rPr>
                            </m:ctrlPr>
                          </m:dPr>
                          <m:e>
                            <m:r>
                              <a:rPr lang="tr-TR" i="1">
                                <a:solidFill>
                                  <a:srgbClr val="FF0000"/>
                                </a:solidFill>
                                <a:latin typeface="Cambria Math"/>
                              </a:rPr>
                              <m:t>2</m:t>
                            </m:r>
                            <m:r>
                              <m:rPr>
                                <m:sty m:val="p"/>
                              </m:rPr>
                              <a:rPr lang="el-GR" i="1">
                                <a:solidFill>
                                  <a:srgbClr val="FF0000"/>
                                </a:solidFill>
                                <a:latin typeface="Cambria Math"/>
                              </a:rPr>
                              <m:t>π</m:t>
                            </m:r>
                            <m:r>
                              <a:rPr lang="tr-TR" b="0" i="1" smtClean="0">
                                <a:solidFill>
                                  <a:srgbClr val="FF0000"/>
                                </a:solidFill>
                                <a:latin typeface="Cambria Math"/>
                              </a:rPr>
                              <m:t>𝑚</m:t>
                            </m:r>
                            <m:r>
                              <a:rPr lang="tr-TR" i="1">
                                <a:solidFill>
                                  <a:srgbClr val="FF0000"/>
                                </a:solidFill>
                                <a:latin typeface="Cambria Math"/>
                              </a:rPr>
                              <m:t>𝑡</m:t>
                            </m:r>
                          </m:e>
                        </m:d>
                      </m:e>
                    </m:func>
                    <m:r>
                      <a:rPr lang="tr-TR" i="1">
                        <a:solidFill>
                          <a:srgbClr val="FF0000"/>
                        </a:solidFill>
                        <a:latin typeface="Cambria Math"/>
                      </a:rPr>
                      <m:t>𝑑𝑡</m:t>
                    </m:r>
                  </m:oMath>
                </a14:m>
                <a:r>
                  <a:rPr lang="tr-TR" dirty="0">
                    <a:solidFill>
                      <a:srgbClr val="FF0000"/>
                    </a:solidFill>
                  </a:rPr>
                  <a:t> =     </a:t>
                </a:r>
                <a14:m>
                  <m:oMath xmlns:m="http://schemas.openxmlformats.org/officeDocument/2006/math">
                    <m:d>
                      <m:dPr>
                        <m:begChr m:val="{"/>
                        <m:endChr m:val="}"/>
                        <m:ctrlPr>
                          <a:rPr lang="tr-TR" i="1">
                            <a:solidFill>
                              <a:srgbClr val="FF0000"/>
                            </a:solidFill>
                            <a:latin typeface="Cambria Math" panose="02040503050406030204" pitchFamily="18" charset="0"/>
                          </a:rPr>
                        </m:ctrlPr>
                      </m:dPr>
                      <m:e>
                        <m:eqArr>
                          <m:eqArrPr>
                            <m:ctrlPr>
                              <a:rPr lang="tr-TR" i="1">
                                <a:solidFill>
                                  <a:srgbClr val="FF0000"/>
                                </a:solidFill>
                                <a:latin typeface="Cambria Math" panose="02040503050406030204" pitchFamily="18" charset="0"/>
                              </a:rPr>
                            </m:ctrlPr>
                          </m:eqArrPr>
                          <m:e>
                            <m:r>
                              <a:rPr lang="tr-TR" i="1">
                                <a:solidFill>
                                  <a:srgbClr val="FF0000"/>
                                </a:solidFill>
                                <a:latin typeface="Cambria Math"/>
                              </a:rPr>
                              <m:t>0      </m:t>
                            </m:r>
                            <m:r>
                              <a:rPr lang="tr-TR" i="1">
                                <a:solidFill>
                                  <a:srgbClr val="FF0000"/>
                                </a:solidFill>
                                <a:latin typeface="Cambria Math"/>
                              </a:rPr>
                              <m:t>𝑛</m:t>
                            </m:r>
                            <m:r>
                              <m:rPr>
                                <m:nor/>
                              </m:rPr>
                              <a:rPr lang="tr-TR">
                                <a:solidFill>
                                  <a:srgbClr val="FF0000"/>
                                </a:solidFill>
                                <a:latin typeface="Cambria Math"/>
                              </a:rPr>
                              <m:t> </m:t>
                            </m:r>
                            <m:r>
                              <m:rPr>
                                <m:nor/>
                              </m:rPr>
                              <a:rPr lang="tr-TR" dirty="0">
                                <a:solidFill>
                                  <a:srgbClr val="FF0000"/>
                                </a:solidFill>
                              </a:rPr>
                              <m:t>≠</m:t>
                            </m:r>
                            <m:r>
                              <a:rPr lang="tr-TR" b="0" i="1" dirty="0" smtClean="0">
                                <a:solidFill>
                                  <a:srgbClr val="FF0000"/>
                                </a:solidFill>
                                <a:latin typeface="Cambria Math"/>
                              </a:rPr>
                              <m:t> </m:t>
                            </m:r>
                            <m:r>
                              <a:rPr lang="tr-TR" i="1">
                                <a:solidFill>
                                  <a:srgbClr val="FF0000"/>
                                </a:solidFill>
                                <a:latin typeface="Cambria Math"/>
                              </a:rPr>
                              <m:t>𝑚</m:t>
                            </m:r>
                          </m:e>
                          <m:e>
                            <m:r>
                              <a:rPr lang="tr-TR" i="1">
                                <a:solidFill>
                                  <a:srgbClr val="FF0000"/>
                                </a:solidFill>
                                <a:latin typeface="Cambria Math"/>
                              </a:rPr>
                              <m:t>0.5   </m:t>
                            </m:r>
                            <m:r>
                              <a:rPr lang="tr-TR" i="1">
                                <a:solidFill>
                                  <a:srgbClr val="FF0000"/>
                                </a:solidFill>
                                <a:latin typeface="Cambria Math"/>
                              </a:rPr>
                              <m:t>𝑛</m:t>
                            </m:r>
                            <m:r>
                              <a:rPr lang="tr-TR" i="1">
                                <a:solidFill>
                                  <a:srgbClr val="FF0000"/>
                                </a:solidFill>
                                <a:latin typeface="Cambria Math"/>
                              </a:rPr>
                              <m:t>=</m:t>
                            </m:r>
                            <m:r>
                              <a:rPr lang="tr-TR" i="1">
                                <a:solidFill>
                                  <a:srgbClr val="FF0000"/>
                                </a:solidFill>
                                <a:latin typeface="Cambria Math"/>
                              </a:rPr>
                              <m:t>𝑚</m:t>
                            </m:r>
                          </m:e>
                        </m:eqArr>
                        <m:r>
                          <a:rPr lang="tr-TR" i="1">
                            <a:solidFill>
                              <a:srgbClr val="FF0000"/>
                            </a:solidFill>
                            <a:latin typeface="Cambria Math"/>
                          </a:rPr>
                          <m:t> </m:t>
                        </m:r>
                      </m:e>
                    </m:d>
                  </m:oMath>
                </a14:m>
                <a:endParaRPr lang="tr-TR" dirty="0" smtClean="0"/>
              </a:p>
              <a:p>
                <a:endParaRPr lang="tr-TR" dirty="0"/>
              </a:p>
              <a:p>
                <a:endParaRPr lang="tr-TR" dirty="0" smtClean="0"/>
              </a:p>
              <a:p>
                <a:r>
                  <a:rPr lang="tr-TR" dirty="0" smtClean="0"/>
                  <a:t>Frekansı farklı iki sinüsün çarpımı sıfırdır. </a:t>
                </a:r>
                <a:endParaRPr lang="en-US" dirty="0"/>
              </a:p>
            </p:txBody>
          </p:sp>
        </mc:Choice>
        <mc:Fallback xmlns="">
          <p:sp>
            <p:nvSpPr>
              <p:cNvPr id="3" name="İçerik Yer Tutucusu 2"/>
              <p:cNvSpPr>
                <a:spLocks noGrp="1" noRot="1" noChangeAspect="1" noMove="1" noResize="1" noEditPoints="1" noAdjustHandles="1" noChangeArrowheads="1" noChangeShapeType="1" noTextEdit="1"/>
              </p:cNvSpPr>
              <p:nvPr>
                <p:ph sz="quarter" idx="1"/>
              </p:nvPr>
            </p:nvSpPr>
            <p:spPr>
              <a:blipFill>
                <a:blip r:embed="rId3"/>
                <a:stretch>
                  <a:fillRect l="-449"/>
                </a:stretch>
              </a:blipFill>
            </p:spPr>
            <p:txBody>
              <a:bodyPr/>
              <a:lstStyle/>
              <a:p>
                <a:r>
                  <a:rPr lang="tr-TR">
                    <a:noFill/>
                  </a:rPr>
                  <a:t> </a:t>
                </a:r>
              </a:p>
            </p:txBody>
          </p:sp>
        </mc:Fallback>
      </mc:AlternateContent>
      <p:sp>
        <p:nvSpPr>
          <p:cNvPr id="4" name="AutoShape 2" descr="sine orthogonality gif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sine orthogonality gif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00262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sine orthogonality gif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sine orthogonality gif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sine orthogonality gif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sine orthogonality gif ile ilgili görsel sonucu"/>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8809" y="2715964"/>
            <a:ext cx="3800475"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2996952"/>
            <a:ext cx="5238750"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720" y="1941062"/>
            <a:ext cx="5743575"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719" y="1941062"/>
            <a:ext cx="5743575"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1718" y="1960728"/>
            <a:ext cx="5743575" cy="2466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1172" y="2715964"/>
            <a:ext cx="4667250"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9443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xit" presetSubtype="21" fill="hold" nodeType="clickEffect">
                                  <p:stCondLst>
                                    <p:cond delay="0"/>
                                  </p:stCondLst>
                                  <p:childTnLst>
                                    <p:animEffect transition="out" filter="barn(inVertical)">
                                      <p:cBhvr>
                                        <p:cTn id="10" dur="500"/>
                                        <p:tgtEl>
                                          <p:spTgt spid="1026"/>
                                        </p:tgtEl>
                                      </p:cBhvr>
                                    </p:animEffect>
                                    <p:set>
                                      <p:cBhvr>
                                        <p:cTn id="11" dur="1" fill="hold">
                                          <p:stCondLst>
                                            <p:cond delay="499"/>
                                          </p:stCondLst>
                                        </p:cTn>
                                        <p:tgtEl>
                                          <p:spTgt spid="1026"/>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2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6" presetClass="exit" presetSubtype="21" fill="hold" nodeType="clickEffect">
                                  <p:stCondLst>
                                    <p:cond delay="0"/>
                                  </p:stCondLst>
                                  <p:childTnLst>
                                    <p:animEffect transition="out" filter="barn(inVertical)">
                                      <p:cBhvr>
                                        <p:cTn id="19" dur="500"/>
                                        <p:tgtEl>
                                          <p:spTgt spid="1027"/>
                                        </p:tgtEl>
                                      </p:cBhvr>
                                    </p:animEffect>
                                    <p:set>
                                      <p:cBhvr>
                                        <p:cTn id="20" dur="1" fill="hold">
                                          <p:stCondLst>
                                            <p:cond delay="499"/>
                                          </p:stCondLst>
                                        </p:cTn>
                                        <p:tgtEl>
                                          <p:spTgt spid="102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6" presetClass="exit" presetSubtype="21" fill="hold" nodeType="clickEffect">
                                  <p:stCondLst>
                                    <p:cond delay="0"/>
                                  </p:stCondLst>
                                  <p:childTnLst>
                                    <p:animEffect transition="out" filter="barn(inVertical)">
                                      <p:cBhvr>
                                        <p:cTn id="28" dur="500"/>
                                        <p:tgtEl>
                                          <p:spTgt spid="1028"/>
                                        </p:tgtEl>
                                      </p:cBhvr>
                                    </p:animEffect>
                                    <p:set>
                                      <p:cBhvr>
                                        <p:cTn id="29" dur="1" fill="hold">
                                          <p:stCondLst>
                                            <p:cond delay="499"/>
                                          </p:stCondLst>
                                        </p:cTn>
                                        <p:tgtEl>
                                          <p:spTgt spid="1028"/>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05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6" presetClass="exit" presetSubtype="21" fill="hold" nodeType="clickEffect">
                                  <p:stCondLst>
                                    <p:cond delay="0"/>
                                  </p:stCondLst>
                                  <p:childTnLst>
                                    <p:animEffect transition="out" filter="barn(inVertical)">
                                      <p:cBhvr>
                                        <p:cTn id="37" dur="500"/>
                                        <p:tgtEl>
                                          <p:spTgt spid="2057"/>
                                        </p:tgtEl>
                                      </p:cBhvr>
                                    </p:animEffect>
                                    <p:set>
                                      <p:cBhvr>
                                        <p:cTn id="38" dur="1" fill="hold">
                                          <p:stCondLst>
                                            <p:cond delay="499"/>
                                          </p:stCondLst>
                                        </p:cTn>
                                        <p:tgtEl>
                                          <p:spTgt spid="205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6" presetClass="exit" presetSubtype="21" fill="hold" nodeType="clickEffect">
                                  <p:stCondLst>
                                    <p:cond delay="0"/>
                                  </p:stCondLst>
                                  <p:childTnLst>
                                    <p:animEffect transition="out" filter="barn(inVertical)">
                                      <p:cBhvr>
                                        <p:cTn id="46" dur="500"/>
                                        <p:tgtEl>
                                          <p:spTgt spid="9"/>
                                        </p:tgtEl>
                                      </p:cBhvr>
                                    </p:animEffect>
                                    <p:set>
                                      <p:cBhvr>
                                        <p:cTn id="47" dur="1" fill="hold">
                                          <p:stCondLst>
                                            <p:cond delay="499"/>
                                          </p:stCondLst>
                                        </p:cTn>
                                        <p:tgtEl>
                                          <p:spTgt spid="9"/>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4" name="İçerik Yer Tutucusu 3"/>
              <p:cNvSpPr txBox="1">
                <a:spLocks noGrp="1"/>
              </p:cNvSpPr>
              <p:nvPr>
                <p:ph sz="quarter" idx="1"/>
              </p:nvPr>
            </p:nvSpPr>
            <p:spPr>
              <a:xfrm>
                <a:off x="612648" y="1600200"/>
                <a:ext cx="8153400" cy="4491551"/>
              </a:xfrm>
              <a:prstGeom prst="rect">
                <a:avLst/>
              </a:prstGeom>
              <a:noFill/>
            </p:spPr>
            <p:txBody>
              <a:bodyPr wrap="square" rtlCol="0">
                <a:spAutoFit/>
              </a:bodyPr>
              <a:lstStyle/>
              <a:p>
                <a:r>
                  <a:rPr lang="tr-TR" dirty="0" smtClean="0"/>
                  <a:t>f(t)= </a:t>
                </a:r>
                <a14:m>
                  <m:oMath xmlns:m="http://schemas.openxmlformats.org/officeDocument/2006/math">
                    <m:nary>
                      <m:naryPr>
                        <m:chr m:val="∑"/>
                        <m:ctrlPr>
                          <a:rPr lang="tr-TR" i="1" smtClean="0">
                            <a:latin typeface="Cambria Math" panose="02040503050406030204" pitchFamily="18" charset="0"/>
                          </a:rPr>
                        </m:ctrlPr>
                      </m:naryPr>
                      <m:sub>
                        <m:r>
                          <m:rPr>
                            <m:brk m:alnAt="23"/>
                          </m:rPr>
                          <a:rPr lang="tr-TR" b="0" i="1" smtClean="0">
                            <a:latin typeface="Cambria Math"/>
                          </a:rPr>
                          <m:t>𝑛</m:t>
                        </m:r>
                        <m:r>
                          <a:rPr lang="tr-TR" b="0" i="1" smtClean="0">
                            <a:latin typeface="Cambria Math"/>
                          </a:rPr>
                          <m:t>=0</m:t>
                        </m:r>
                      </m:sub>
                      <m:sup>
                        <m:r>
                          <m:rPr>
                            <m:nor/>
                          </m:rPr>
                          <a:rPr lang="tr-TR"/>
                          <m:t>∞</m:t>
                        </m:r>
                      </m:sup>
                      <m:e>
                        <m:func>
                          <m:funcPr>
                            <m:ctrlPr>
                              <a:rPr lang="tr-TR" b="0" i="1" smtClean="0">
                                <a:latin typeface="Cambria Math" panose="02040503050406030204" pitchFamily="18" charset="0"/>
                              </a:rPr>
                            </m:ctrlPr>
                          </m:funcPr>
                          <m:fName>
                            <m:sSub>
                              <m:sSubPr>
                                <m:ctrlPr>
                                  <a:rPr lang="tr-TR" b="0" i="1" smtClean="0">
                                    <a:latin typeface="Cambria Math" panose="02040503050406030204" pitchFamily="18" charset="0"/>
                                  </a:rPr>
                                </m:ctrlPr>
                              </m:sSubPr>
                              <m:e>
                                <m:r>
                                  <a:rPr lang="tr-TR" b="0" i="1" smtClean="0">
                                    <a:latin typeface="Cambria Math"/>
                                  </a:rPr>
                                  <m:t>𝑏</m:t>
                                </m:r>
                              </m:e>
                              <m:sub>
                                <m:r>
                                  <a:rPr lang="tr-TR" b="0" i="1" smtClean="0">
                                    <a:latin typeface="Cambria Math"/>
                                  </a:rPr>
                                  <m:t>𝑛</m:t>
                                </m:r>
                              </m:sub>
                            </m:sSub>
                            <m:r>
                              <m:rPr>
                                <m:sty m:val="p"/>
                              </m:rPr>
                              <a:rPr lang="tr-TR" b="0" i="0" smtClean="0">
                                <a:latin typeface="Cambria Math"/>
                              </a:rPr>
                              <m:t>sin</m:t>
                            </m:r>
                          </m:fName>
                          <m:e>
                            <m:r>
                              <a:rPr lang="tr-TR" b="0" i="1" smtClean="0">
                                <a:latin typeface="Cambria Math"/>
                              </a:rPr>
                              <m:t>2</m:t>
                            </m:r>
                            <m:r>
                              <m:rPr>
                                <m:sty m:val="p"/>
                              </m:rPr>
                              <a:rPr lang="el-GR" b="0" i="1" smtClean="0">
                                <a:latin typeface="Cambria Math"/>
                              </a:rPr>
                              <m:t>π</m:t>
                            </m:r>
                            <m:r>
                              <a:rPr lang="tr-TR" b="0" i="1" smtClean="0">
                                <a:latin typeface="Cambria Math"/>
                              </a:rPr>
                              <m:t>𝑛𝑡</m:t>
                            </m:r>
                          </m:e>
                        </m:func>
                      </m:e>
                    </m:nary>
                  </m:oMath>
                </a14:m>
                <a:endParaRPr lang="tr-TR" dirty="0" smtClean="0"/>
              </a:p>
              <a:p>
                <a:pPr marL="0" indent="0">
                  <a:buNone/>
                </a:pPr>
                <a:r>
                  <a:rPr lang="tr-TR" dirty="0"/>
                  <a:t> </a:t>
                </a:r>
                <a:r>
                  <a:rPr lang="tr-TR" dirty="0" smtClean="0"/>
                  <a:t>      =</a:t>
                </a:r>
                <a14:m>
                  <m:oMath xmlns:m="http://schemas.openxmlformats.org/officeDocument/2006/math">
                    <m:func>
                      <m:funcPr>
                        <m:ctrlPr>
                          <a:rPr lang="tr-TR" i="1">
                            <a:latin typeface="Cambria Math" panose="02040503050406030204" pitchFamily="18" charset="0"/>
                          </a:rPr>
                        </m:ctrlPr>
                      </m:funcPr>
                      <m:fName>
                        <m:sSub>
                          <m:sSubPr>
                            <m:ctrlPr>
                              <a:rPr lang="tr-TR" i="1">
                                <a:latin typeface="Cambria Math" panose="02040503050406030204" pitchFamily="18" charset="0"/>
                              </a:rPr>
                            </m:ctrlPr>
                          </m:sSubPr>
                          <m:e>
                            <m:r>
                              <a:rPr lang="tr-TR" i="1">
                                <a:latin typeface="Cambria Math"/>
                              </a:rPr>
                              <m:t>𝑏</m:t>
                            </m:r>
                          </m:e>
                          <m:sub>
                            <m:r>
                              <a:rPr lang="tr-TR" b="0" i="1" smtClean="0">
                                <a:latin typeface="Cambria Math"/>
                              </a:rPr>
                              <m:t>1</m:t>
                            </m:r>
                          </m:sub>
                        </m:sSub>
                        <m:r>
                          <m:rPr>
                            <m:sty m:val="p"/>
                          </m:rPr>
                          <a:rPr lang="tr-TR">
                            <a:latin typeface="Cambria Math"/>
                          </a:rPr>
                          <m:t>sin</m:t>
                        </m:r>
                      </m:fName>
                      <m:e>
                        <m:r>
                          <a:rPr lang="tr-TR" i="1">
                            <a:latin typeface="Cambria Math"/>
                          </a:rPr>
                          <m:t>2</m:t>
                        </m:r>
                        <m:r>
                          <m:rPr>
                            <m:sty m:val="p"/>
                          </m:rPr>
                          <a:rPr lang="el-GR" i="1">
                            <a:latin typeface="Cambria Math"/>
                          </a:rPr>
                          <m:t>π</m:t>
                        </m:r>
                        <m:r>
                          <a:rPr lang="tr-TR" i="1">
                            <a:latin typeface="Cambria Math"/>
                          </a:rPr>
                          <m:t>𝑡</m:t>
                        </m:r>
                      </m:e>
                    </m:func>
                  </m:oMath>
                </a14:m>
                <a:r>
                  <a:rPr lang="tr-TR" dirty="0" smtClean="0"/>
                  <a:t>+</a:t>
                </a:r>
                <a14:m>
                  <m:oMath xmlns:m="http://schemas.openxmlformats.org/officeDocument/2006/math">
                    <m:func>
                      <m:funcPr>
                        <m:ctrlPr>
                          <a:rPr lang="tr-TR" i="1" smtClean="0">
                            <a:latin typeface="Cambria Math" panose="02040503050406030204" pitchFamily="18" charset="0"/>
                          </a:rPr>
                        </m:ctrlPr>
                      </m:funcPr>
                      <m:fName>
                        <m:sSub>
                          <m:sSubPr>
                            <m:ctrlPr>
                              <a:rPr lang="tr-TR" i="1">
                                <a:latin typeface="Cambria Math" panose="02040503050406030204" pitchFamily="18" charset="0"/>
                              </a:rPr>
                            </m:ctrlPr>
                          </m:sSubPr>
                          <m:e>
                            <m:r>
                              <a:rPr lang="tr-TR" i="1">
                                <a:latin typeface="Cambria Math"/>
                              </a:rPr>
                              <m:t>𝑏</m:t>
                            </m:r>
                          </m:e>
                          <m:sub>
                            <m:r>
                              <a:rPr lang="tr-TR" b="0" i="1" smtClean="0">
                                <a:latin typeface="Cambria Math"/>
                              </a:rPr>
                              <m:t>2</m:t>
                            </m:r>
                          </m:sub>
                        </m:sSub>
                        <m:r>
                          <m:rPr>
                            <m:sty m:val="p"/>
                          </m:rPr>
                          <a:rPr lang="tr-TR">
                            <a:latin typeface="Cambria Math"/>
                          </a:rPr>
                          <m:t>sin</m:t>
                        </m:r>
                      </m:fName>
                      <m:e>
                        <m:r>
                          <a:rPr lang="tr-TR" i="1">
                            <a:latin typeface="Cambria Math"/>
                          </a:rPr>
                          <m:t>2</m:t>
                        </m:r>
                        <m:r>
                          <m:rPr>
                            <m:sty m:val="p"/>
                          </m:rPr>
                          <a:rPr lang="el-GR" i="1">
                            <a:latin typeface="Cambria Math"/>
                          </a:rPr>
                          <m:t>π</m:t>
                        </m:r>
                        <m:r>
                          <a:rPr lang="tr-TR" b="0" i="1" smtClean="0">
                            <a:latin typeface="Cambria Math"/>
                          </a:rPr>
                          <m:t>2</m:t>
                        </m:r>
                        <m:r>
                          <a:rPr lang="tr-TR" i="1">
                            <a:latin typeface="Cambria Math"/>
                          </a:rPr>
                          <m:t>𝑡</m:t>
                        </m:r>
                      </m:e>
                    </m:func>
                  </m:oMath>
                </a14:m>
                <a:r>
                  <a:rPr lang="tr-TR" dirty="0" smtClean="0"/>
                  <a:t>+</a:t>
                </a:r>
                <a14:m>
                  <m:oMath xmlns:m="http://schemas.openxmlformats.org/officeDocument/2006/math">
                    <m:func>
                      <m:funcPr>
                        <m:ctrlPr>
                          <a:rPr lang="tr-TR" i="1" smtClean="0">
                            <a:latin typeface="Cambria Math" panose="02040503050406030204" pitchFamily="18" charset="0"/>
                          </a:rPr>
                        </m:ctrlPr>
                      </m:funcPr>
                      <m:fName>
                        <m:sSub>
                          <m:sSubPr>
                            <m:ctrlPr>
                              <a:rPr lang="tr-TR" i="1">
                                <a:latin typeface="Cambria Math" panose="02040503050406030204" pitchFamily="18" charset="0"/>
                              </a:rPr>
                            </m:ctrlPr>
                          </m:sSubPr>
                          <m:e>
                            <m:r>
                              <a:rPr lang="tr-TR" i="1">
                                <a:latin typeface="Cambria Math"/>
                              </a:rPr>
                              <m:t>𝑏</m:t>
                            </m:r>
                          </m:e>
                          <m:sub>
                            <m:r>
                              <a:rPr lang="tr-TR" b="0" i="1" smtClean="0">
                                <a:latin typeface="Cambria Math"/>
                              </a:rPr>
                              <m:t>3</m:t>
                            </m:r>
                          </m:sub>
                        </m:sSub>
                        <m:r>
                          <m:rPr>
                            <m:sty m:val="p"/>
                          </m:rPr>
                          <a:rPr lang="tr-TR">
                            <a:latin typeface="Cambria Math"/>
                          </a:rPr>
                          <m:t>sin</m:t>
                        </m:r>
                      </m:fName>
                      <m:e>
                        <m:r>
                          <a:rPr lang="tr-TR" i="1">
                            <a:latin typeface="Cambria Math"/>
                          </a:rPr>
                          <m:t>2</m:t>
                        </m:r>
                        <m:r>
                          <m:rPr>
                            <m:sty m:val="p"/>
                          </m:rPr>
                          <a:rPr lang="el-GR" i="1">
                            <a:latin typeface="Cambria Math"/>
                          </a:rPr>
                          <m:t>π</m:t>
                        </m:r>
                        <m:r>
                          <a:rPr lang="tr-TR" b="0" i="1" smtClean="0">
                            <a:latin typeface="Cambria Math"/>
                          </a:rPr>
                          <m:t>3</m:t>
                        </m:r>
                        <m:r>
                          <a:rPr lang="tr-TR" i="1">
                            <a:latin typeface="Cambria Math"/>
                          </a:rPr>
                          <m:t>𝑡</m:t>
                        </m:r>
                      </m:e>
                    </m:func>
                  </m:oMath>
                </a14:m>
                <a:r>
                  <a:rPr lang="tr-TR" dirty="0" smtClean="0"/>
                  <a:t>…</a:t>
                </a:r>
              </a:p>
              <a:p>
                <a14:m>
                  <m:oMath xmlns:m="http://schemas.openxmlformats.org/officeDocument/2006/math">
                    <m:nary>
                      <m:naryPr>
                        <m:ctrlPr>
                          <a:rPr lang="en-US" i="1">
                            <a:latin typeface="Cambria Math" panose="02040503050406030204" pitchFamily="18" charset="0"/>
                          </a:rPr>
                        </m:ctrlPr>
                      </m:naryPr>
                      <m:sub>
                        <m:r>
                          <m:rPr>
                            <m:brk m:alnAt="23"/>
                          </m:rPr>
                          <a:rPr lang="tr-TR" i="1">
                            <a:latin typeface="Cambria Math"/>
                          </a:rPr>
                          <m:t>0</m:t>
                        </m:r>
                      </m:sub>
                      <m:sup>
                        <m:r>
                          <a:rPr lang="tr-TR" i="1">
                            <a:latin typeface="Cambria Math"/>
                          </a:rPr>
                          <m:t>1</m:t>
                        </m:r>
                      </m:sup>
                      <m:e>
                        <m:func>
                          <m:funcPr>
                            <m:ctrlPr>
                              <a:rPr lang="tr-TR" i="1">
                                <a:latin typeface="Cambria Math" panose="02040503050406030204" pitchFamily="18" charset="0"/>
                              </a:rPr>
                            </m:ctrlPr>
                          </m:funcPr>
                          <m:fName>
                            <m:r>
                              <m:rPr>
                                <m:sty m:val="p"/>
                              </m:rPr>
                              <a:rPr lang="tr-TR">
                                <a:latin typeface="Cambria Math"/>
                              </a:rPr>
                              <m:t>f</m:t>
                            </m:r>
                            <m:d>
                              <m:dPr>
                                <m:ctrlPr>
                                  <a:rPr lang="tr-TR" i="1">
                                    <a:latin typeface="Cambria Math" panose="02040503050406030204" pitchFamily="18" charset="0"/>
                                  </a:rPr>
                                </m:ctrlPr>
                              </m:dPr>
                              <m:e>
                                <m:r>
                                  <m:rPr>
                                    <m:sty m:val="p"/>
                                  </m:rPr>
                                  <a:rPr lang="tr-TR">
                                    <a:latin typeface="Cambria Math"/>
                                  </a:rPr>
                                  <m:t>t</m:t>
                                </m:r>
                              </m:e>
                            </m:d>
                            <m:r>
                              <a:rPr lang="tr-TR">
                                <a:latin typeface="Cambria Math"/>
                              </a:rPr>
                              <m:t> </m:t>
                            </m:r>
                            <m:r>
                              <m:rPr>
                                <m:sty m:val="p"/>
                              </m:rPr>
                              <a:rPr lang="tr-TR">
                                <a:latin typeface="Cambria Math"/>
                              </a:rPr>
                              <m:t>sin</m:t>
                            </m:r>
                          </m:fName>
                          <m:e>
                            <m:d>
                              <m:dPr>
                                <m:ctrlPr>
                                  <a:rPr lang="tr-TR" i="1">
                                    <a:latin typeface="Cambria Math" panose="02040503050406030204" pitchFamily="18" charset="0"/>
                                  </a:rPr>
                                </m:ctrlPr>
                              </m:dPr>
                              <m:e>
                                <m:r>
                                  <a:rPr lang="tr-TR" i="1">
                                    <a:latin typeface="Cambria Math"/>
                                  </a:rPr>
                                  <m:t>2</m:t>
                                </m:r>
                                <m:r>
                                  <m:rPr>
                                    <m:sty m:val="p"/>
                                  </m:rPr>
                                  <a:rPr lang="el-GR" i="1">
                                    <a:latin typeface="Cambria Math"/>
                                  </a:rPr>
                                  <m:t>π</m:t>
                                </m:r>
                                <m:r>
                                  <a:rPr lang="tr-TR" i="1">
                                    <a:latin typeface="Cambria Math"/>
                                  </a:rPr>
                                  <m:t>𝑡</m:t>
                                </m:r>
                              </m:e>
                            </m:d>
                          </m:e>
                        </m:func>
                        <m:r>
                          <a:rPr lang="tr-TR" i="1">
                            <a:latin typeface="Cambria Math"/>
                          </a:rPr>
                          <m:t>𝑑𝑡</m:t>
                        </m:r>
                        <m:r>
                          <m:rPr>
                            <m:nor/>
                          </m:rPr>
                          <a:rPr lang="en-US" dirty="0"/>
                          <m:t> </m:t>
                        </m:r>
                      </m:e>
                    </m:nary>
                    <m:r>
                      <a:rPr lang="tr-TR">
                        <a:latin typeface="Cambria Math"/>
                      </a:rPr>
                      <m:t>=</m:t>
                    </m:r>
                  </m:oMath>
                </a14:m>
                <a:endParaRPr lang="tr-TR" dirty="0"/>
              </a:p>
              <a:p>
                <a:pPr marL="0" indent="0">
                  <a:buNone/>
                </a:pPr>
                <a:r>
                  <a:rPr lang="tr-TR" dirty="0"/>
                  <a:t>     =</a:t>
                </a:r>
                <a14:m>
                  <m:oMath xmlns:m="http://schemas.openxmlformats.org/officeDocument/2006/math">
                    <m:nary>
                      <m:naryPr>
                        <m:ctrlPr>
                          <a:rPr lang="en-US" i="1">
                            <a:latin typeface="Cambria Math" panose="02040503050406030204" pitchFamily="18" charset="0"/>
                          </a:rPr>
                        </m:ctrlPr>
                      </m:naryPr>
                      <m:sub>
                        <m:r>
                          <m:rPr>
                            <m:brk m:alnAt="23"/>
                          </m:rPr>
                          <a:rPr lang="tr-TR" i="1">
                            <a:latin typeface="Cambria Math"/>
                          </a:rPr>
                          <m:t>0</m:t>
                        </m:r>
                      </m:sub>
                      <m:sup>
                        <m:r>
                          <a:rPr lang="tr-TR" i="1">
                            <a:latin typeface="Cambria Math"/>
                          </a:rPr>
                          <m:t>1</m:t>
                        </m:r>
                      </m:sup>
                      <m:e>
                        <m:func>
                          <m:funcPr>
                            <m:ctrlPr>
                              <a:rPr lang="tr-TR" i="1">
                                <a:latin typeface="Cambria Math" panose="02040503050406030204" pitchFamily="18" charset="0"/>
                              </a:rPr>
                            </m:ctrlPr>
                          </m:funcPr>
                          <m:fName>
                            <m:func>
                              <m:funcPr>
                                <m:ctrlPr>
                                  <a:rPr lang="tr-TR" i="1">
                                    <a:latin typeface="Cambria Math" panose="02040503050406030204" pitchFamily="18" charset="0"/>
                                  </a:rPr>
                                </m:ctrlPr>
                              </m:funcPr>
                              <m:fName>
                                <m:sSub>
                                  <m:sSubPr>
                                    <m:ctrlPr>
                                      <a:rPr lang="tr-TR" i="1">
                                        <a:latin typeface="Cambria Math" panose="02040503050406030204" pitchFamily="18" charset="0"/>
                                      </a:rPr>
                                    </m:ctrlPr>
                                  </m:sSubPr>
                                  <m:e>
                                    <m:r>
                                      <a:rPr lang="tr-TR" i="1">
                                        <a:latin typeface="Cambria Math"/>
                                      </a:rPr>
                                      <m:t>𝑏</m:t>
                                    </m:r>
                                  </m:e>
                                  <m:sub>
                                    <m:r>
                                      <a:rPr lang="tr-TR" i="1">
                                        <a:latin typeface="Cambria Math"/>
                                      </a:rPr>
                                      <m:t>1</m:t>
                                    </m:r>
                                  </m:sub>
                                </m:sSub>
                                <m:r>
                                  <m:rPr>
                                    <m:sty m:val="p"/>
                                  </m:rPr>
                                  <a:rPr lang="tr-TR">
                                    <a:latin typeface="Cambria Math"/>
                                  </a:rPr>
                                  <m:t>sin</m:t>
                                </m:r>
                              </m:fName>
                              <m:e>
                                <m:r>
                                  <a:rPr lang="tr-TR" i="1">
                                    <a:latin typeface="Cambria Math"/>
                                  </a:rPr>
                                  <m:t>(2</m:t>
                                </m:r>
                                <m:r>
                                  <m:rPr>
                                    <m:sty m:val="p"/>
                                  </m:rPr>
                                  <a:rPr lang="el-GR" i="1">
                                    <a:latin typeface="Cambria Math"/>
                                  </a:rPr>
                                  <m:t>π</m:t>
                                </m:r>
                                <m:r>
                                  <a:rPr lang="tr-TR" i="1">
                                    <a:latin typeface="Cambria Math"/>
                                  </a:rPr>
                                  <m:t>𝑡</m:t>
                                </m:r>
                                <m:r>
                                  <a:rPr lang="tr-TR" i="1">
                                    <a:latin typeface="Cambria Math"/>
                                  </a:rPr>
                                  <m:t>)</m:t>
                                </m:r>
                              </m:e>
                            </m:func>
                            <m:r>
                              <m:rPr>
                                <m:sty m:val="p"/>
                              </m:rPr>
                              <a:rPr lang="tr-TR">
                                <a:latin typeface="Cambria Math"/>
                              </a:rPr>
                              <m:t>sin</m:t>
                            </m:r>
                          </m:fName>
                          <m:e>
                            <m:d>
                              <m:dPr>
                                <m:ctrlPr>
                                  <a:rPr lang="tr-TR" i="1">
                                    <a:latin typeface="Cambria Math" panose="02040503050406030204" pitchFamily="18" charset="0"/>
                                  </a:rPr>
                                </m:ctrlPr>
                              </m:dPr>
                              <m:e>
                                <m:r>
                                  <a:rPr lang="tr-TR" i="1">
                                    <a:latin typeface="Cambria Math"/>
                                  </a:rPr>
                                  <m:t>2</m:t>
                                </m:r>
                                <m:r>
                                  <m:rPr>
                                    <m:sty m:val="p"/>
                                  </m:rPr>
                                  <a:rPr lang="el-GR" i="1">
                                    <a:latin typeface="Cambria Math"/>
                                  </a:rPr>
                                  <m:t>π</m:t>
                                </m:r>
                                <m:r>
                                  <a:rPr lang="tr-TR" i="1">
                                    <a:latin typeface="Cambria Math"/>
                                  </a:rPr>
                                  <m:t>𝑡</m:t>
                                </m:r>
                              </m:e>
                            </m:d>
                          </m:e>
                        </m:func>
                        <m:r>
                          <a:rPr lang="tr-TR" i="1">
                            <a:latin typeface="Cambria Math"/>
                          </a:rPr>
                          <m:t>𝑑𝑡</m:t>
                        </m:r>
                        <m:r>
                          <m:rPr>
                            <m:nor/>
                          </m:rPr>
                          <a:rPr lang="en-US" dirty="0"/>
                          <m:t> </m:t>
                        </m:r>
                      </m:e>
                    </m:nary>
                    <m:r>
                      <a:rPr lang="tr-TR" dirty="0">
                        <a:latin typeface="Cambria Math"/>
                      </a:rPr>
                      <m:t>+</m:t>
                    </m:r>
                  </m:oMath>
                </a14:m>
                <a:r>
                  <a:rPr lang="en-US" dirty="0"/>
                  <a:t> </a:t>
                </a:r>
                <a:r>
                  <a:rPr lang="tr-TR" dirty="0"/>
                  <a:t>  	 		</a:t>
                </a:r>
                <a14:m>
                  <m:oMath xmlns:m="http://schemas.openxmlformats.org/officeDocument/2006/math">
                    <m:nary>
                      <m:naryPr>
                        <m:ctrlPr>
                          <a:rPr lang="en-US" i="1">
                            <a:latin typeface="Cambria Math" panose="02040503050406030204" pitchFamily="18" charset="0"/>
                          </a:rPr>
                        </m:ctrlPr>
                      </m:naryPr>
                      <m:sub>
                        <m:r>
                          <m:rPr>
                            <m:brk m:alnAt="23"/>
                          </m:rPr>
                          <a:rPr lang="tr-TR" i="1">
                            <a:latin typeface="Cambria Math"/>
                          </a:rPr>
                          <m:t>0</m:t>
                        </m:r>
                      </m:sub>
                      <m:sup>
                        <m:r>
                          <a:rPr lang="tr-TR" i="1">
                            <a:latin typeface="Cambria Math"/>
                          </a:rPr>
                          <m:t>1</m:t>
                        </m:r>
                      </m:sup>
                      <m:e>
                        <m:func>
                          <m:funcPr>
                            <m:ctrlPr>
                              <a:rPr lang="tr-TR" i="1">
                                <a:latin typeface="Cambria Math" panose="02040503050406030204" pitchFamily="18" charset="0"/>
                              </a:rPr>
                            </m:ctrlPr>
                          </m:funcPr>
                          <m:fName>
                            <m:func>
                              <m:funcPr>
                                <m:ctrlPr>
                                  <a:rPr lang="tr-TR" i="1">
                                    <a:latin typeface="Cambria Math" panose="02040503050406030204" pitchFamily="18" charset="0"/>
                                  </a:rPr>
                                </m:ctrlPr>
                              </m:funcPr>
                              <m:fName>
                                <m:sSub>
                                  <m:sSubPr>
                                    <m:ctrlPr>
                                      <a:rPr lang="tr-TR" i="1">
                                        <a:latin typeface="Cambria Math" panose="02040503050406030204" pitchFamily="18" charset="0"/>
                                      </a:rPr>
                                    </m:ctrlPr>
                                  </m:sSubPr>
                                  <m:e>
                                    <m:r>
                                      <a:rPr lang="tr-TR" i="1">
                                        <a:latin typeface="Cambria Math"/>
                                      </a:rPr>
                                      <m:t>𝑏</m:t>
                                    </m:r>
                                  </m:e>
                                  <m:sub>
                                    <m:r>
                                      <a:rPr lang="tr-TR" i="1">
                                        <a:latin typeface="Cambria Math"/>
                                      </a:rPr>
                                      <m:t>2</m:t>
                                    </m:r>
                                  </m:sub>
                                </m:sSub>
                                <m:r>
                                  <m:rPr>
                                    <m:sty m:val="p"/>
                                  </m:rPr>
                                  <a:rPr lang="tr-TR">
                                    <a:latin typeface="Cambria Math"/>
                                  </a:rPr>
                                  <m:t>sin</m:t>
                                </m:r>
                              </m:fName>
                              <m:e>
                                <m:r>
                                  <a:rPr lang="tr-TR" i="1">
                                    <a:latin typeface="Cambria Math"/>
                                  </a:rPr>
                                  <m:t>(2</m:t>
                                </m:r>
                                <m:r>
                                  <m:rPr>
                                    <m:sty m:val="p"/>
                                  </m:rPr>
                                  <a:rPr lang="el-GR" i="1">
                                    <a:latin typeface="Cambria Math"/>
                                  </a:rPr>
                                  <m:t>π</m:t>
                                </m:r>
                                <m:r>
                                  <a:rPr lang="tr-TR" i="1">
                                    <a:latin typeface="Cambria Math"/>
                                  </a:rPr>
                                  <m:t>𝑡</m:t>
                                </m:r>
                                <m:r>
                                  <a:rPr lang="tr-TR" i="1">
                                    <a:latin typeface="Cambria Math"/>
                                  </a:rPr>
                                  <m:t>)</m:t>
                                </m:r>
                              </m:e>
                            </m:func>
                            <m:r>
                              <m:rPr>
                                <m:sty m:val="p"/>
                              </m:rPr>
                              <a:rPr lang="tr-TR">
                                <a:latin typeface="Cambria Math"/>
                              </a:rPr>
                              <m:t>sin</m:t>
                            </m:r>
                          </m:fName>
                          <m:e>
                            <m:d>
                              <m:dPr>
                                <m:ctrlPr>
                                  <a:rPr lang="tr-TR" i="1">
                                    <a:latin typeface="Cambria Math" panose="02040503050406030204" pitchFamily="18" charset="0"/>
                                  </a:rPr>
                                </m:ctrlPr>
                              </m:dPr>
                              <m:e>
                                <m:r>
                                  <a:rPr lang="tr-TR" i="1">
                                    <a:latin typeface="Cambria Math"/>
                                  </a:rPr>
                                  <m:t>2</m:t>
                                </m:r>
                                <m:r>
                                  <m:rPr>
                                    <m:sty m:val="p"/>
                                  </m:rPr>
                                  <a:rPr lang="el-GR" i="1">
                                    <a:latin typeface="Cambria Math"/>
                                  </a:rPr>
                                  <m:t>π</m:t>
                                </m:r>
                                <m:r>
                                  <a:rPr lang="tr-TR" i="1">
                                    <a:latin typeface="Cambria Math"/>
                                  </a:rPr>
                                  <m:t>2</m:t>
                                </m:r>
                                <m:r>
                                  <a:rPr lang="tr-TR" i="1">
                                    <a:latin typeface="Cambria Math"/>
                                  </a:rPr>
                                  <m:t>𝑡</m:t>
                                </m:r>
                              </m:e>
                            </m:d>
                          </m:e>
                        </m:func>
                        <m:r>
                          <a:rPr lang="tr-TR" i="1">
                            <a:latin typeface="Cambria Math"/>
                          </a:rPr>
                          <m:t>𝑑𝑡</m:t>
                        </m:r>
                        <m:r>
                          <m:rPr>
                            <m:nor/>
                          </m:rPr>
                          <a:rPr lang="en-US" dirty="0"/>
                          <m:t> </m:t>
                        </m:r>
                      </m:e>
                    </m:nary>
                  </m:oMath>
                </a14:m>
                <a:r>
                  <a:rPr lang="tr-TR" dirty="0"/>
                  <a:t>+</a:t>
                </a:r>
              </a:p>
              <a:p>
                <a:pPr marL="0" indent="0">
                  <a:buNone/>
                </a:pPr>
                <a:r>
                  <a:rPr lang="tr-TR" dirty="0"/>
                  <a:t>	</a:t>
                </a:r>
                <a:r>
                  <a:rPr lang="en-US" dirty="0"/>
                  <a:t> </a:t>
                </a:r>
                <a14:m>
                  <m:oMath xmlns:m="http://schemas.openxmlformats.org/officeDocument/2006/math">
                    <m:nary>
                      <m:naryPr>
                        <m:ctrlPr>
                          <a:rPr lang="en-US" i="1">
                            <a:latin typeface="Cambria Math" panose="02040503050406030204" pitchFamily="18" charset="0"/>
                          </a:rPr>
                        </m:ctrlPr>
                      </m:naryPr>
                      <m:sub>
                        <m:r>
                          <m:rPr>
                            <m:brk m:alnAt="23"/>
                          </m:rPr>
                          <a:rPr lang="tr-TR" i="1">
                            <a:latin typeface="Cambria Math"/>
                          </a:rPr>
                          <m:t>0</m:t>
                        </m:r>
                      </m:sub>
                      <m:sup>
                        <m:r>
                          <a:rPr lang="tr-TR" i="1">
                            <a:latin typeface="Cambria Math"/>
                          </a:rPr>
                          <m:t>1</m:t>
                        </m:r>
                      </m:sup>
                      <m:e>
                        <m:func>
                          <m:funcPr>
                            <m:ctrlPr>
                              <a:rPr lang="tr-TR" i="1">
                                <a:latin typeface="Cambria Math" panose="02040503050406030204" pitchFamily="18" charset="0"/>
                              </a:rPr>
                            </m:ctrlPr>
                          </m:funcPr>
                          <m:fName>
                            <m:func>
                              <m:funcPr>
                                <m:ctrlPr>
                                  <a:rPr lang="tr-TR" i="1">
                                    <a:latin typeface="Cambria Math" panose="02040503050406030204" pitchFamily="18" charset="0"/>
                                  </a:rPr>
                                </m:ctrlPr>
                              </m:funcPr>
                              <m:fName>
                                <m:sSub>
                                  <m:sSubPr>
                                    <m:ctrlPr>
                                      <a:rPr lang="tr-TR" i="1">
                                        <a:latin typeface="Cambria Math" panose="02040503050406030204" pitchFamily="18" charset="0"/>
                                      </a:rPr>
                                    </m:ctrlPr>
                                  </m:sSubPr>
                                  <m:e>
                                    <m:r>
                                      <a:rPr lang="tr-TR" i="1">
                                        <a:latin typeface="Cambria Math"/>
                                      </a:rPr>
                                      <m:t>𝑏</m:t>
                                    </m:r>
                                  </m:e>
                                  <m:sub>
                                    <m:r>
                                      <a:rPr lang="tr-TR" i="1">
                                        <a:latin typeface="Cambria Math"/>
                                      </a:rPr>
                                      <m:t>3</m:t>
                                    </m:r>
                                  </m:sub>
                                </m:sSub>
                                <m:r>
                                  <m:rPr>
                                    <m:sty m:val="p"/>
                                  </m:rPr>
                                  <a:rPr lang="tr-TR">
                                    <a:latin typeface="Cambria Math"/>
                                  </a:rPr>
                                  <m:t>sin</m:t>
                                </m:r>
                              </m:fName>
                              <m:e>
                                <m:r>
                                  <a:rPr lang="tr-TR" i="1">
                                    <a:latin typeface="Cambria Math"/>
                                  </a:rPr>
                                  <m:t>(2</m:t>
                                </m:r>
                                <m:r>
                                  <m:rPr>
                                    <m:sty m:val="p"/>
                                  </m:rPr>
                                  <a:rPr lang="el-GR" i="1">
                                    <a:latin typeface="Cambria Math"/>
                                  </a:rPr>
                                  <m:t>π</m:t>
                                </m:r>
                                <m:r>
                                  <a:rPr lang="tr-TR" i="1">
                                    <a:latin typeface="Cambria Math"/>
                                  </a:rPr>
                                  <m:t>𝑡</m:t>
                                </m:r>
                                <m:r>
                                  <a:rPr lang="tr-TR" i="1">
                                    <a:latin typeface="Cambria Math"/>
                                  </a:rPr>
                                  <m:t>)</m:t>
                                </m:r>
                              </m:e>
                            </m:func>
                            <m:r>
                              <m:rPr>
                                <m:sty m:val="p"/>
                              </m:rPr>
                              <a:rPr lang="tr-TR">
                                <a:latin typeface="Cambria Math"/>
                              </a:rPr>
                              <m:t>sin</m:t>
                            </m:r>
                          </m:fName>
                          <m:e>
                            <m:d>
                              <m:dPr>
                                <m:ctrlPr>
                                  <a:rPr lang="tr-TR" i="1">
                                    <a:latin typeface="Cambria Math" panose="02040503050406030204" pitchFamily="18" charset="0"/>
                                  </a:rPr>
                                </m:ctrlPr>
                              </m:dPr>
                              <m:e>
                                <m:r>
                                  <a:rPr lang="tr-TR" i="1">
                                    <a:latin typeface="Cambria Math"/>
                                  </a:rPr>
                                  <m:t>2</m:t>
                                </m:r>
                                <m:r>
                                  <m:rPr>
                                    <m:sty m:val="p"/>
                                  </m:rPr>
                                  <a:rPr lang="el-GR" i="1">
                                    <a:latin typeface="Cambria Math"/>
                                  </a:rPr>
                                  <m:t>π</m:t>
                                </m:r>
                                <m:r>
                                  <a:rPr lang="tr-TR" i="1">
                                    <a:latin typeface="Cambria Math"/>
                                  </a:rPr>
                                  <m:t>3</m:t>
                                </m:r>
                                <m:r>
                                  <a:rPr lang="tr-TR" i="1">
                                    <a:latin typeface="Cambria Math"/>
                                  </a:rPr>
                                  <m:t>𝑡</m:t>
                                </m:r>
                              </m:e>
                            </m:d>
                          </m:e>
                        </m:func>
                        <m:r>
                          <a:rPr lang="tr-TR" i="1">
                            <a:latin typeface="Cambria Math"/>
                          </a:rPr>
                          <m:t>𝑑𝑡</m:t>
                        </m:r>
                        <m:r>
                          <m:rPr>
                            <m:nor/>
                          </m:rPr>
                          <a:rPr lang="en-US" dirty="0"/>
                          <m:t> </m:t>
                        </m:r>
                      </m:e>
                    </m:nary>
                  </m:oMath>
                </a14:m>
                <a:endParaRPr lang="tr-TR" dirty="0" smtClean="0"/>
              </a:p>
              <a:p>
                <a14:m>
                  <m:oMath xmlns:m="http://schemas.openxmlformats.org/officeDocument/2006/math">
                    <m:nary>
                      <m:naryPr>
                        <m:ctrlPr>
                          <a:rPr lang="en-US" i="1">
                            <a:latin typeface="Cambria Math" panose="02040503050406030204" pitchFamily="18" charset="0"/>
                          </a:rPr>
                        </m:ctrlPr>
                      </m:naryPr>
                      <m:sub>
                        <m:r>
                          <m:rPr>
                            <m:brk m:alnAt="23"/>
                          </m:rPr>
                          <a:rPr lang="tr-TR" i="1">
                            <a:latin typeface="Cambria Math"/>
                          </a:rPr>
                          <m:t>0</m:t>
                        </m:r>
                      </m:sub>
                      <m:sup>
                        <m:r>
                          <a:rPr lang="tr-TR" i="1">
                            <a:latin typeface="Cambria Math"/>
                          </a:rPr>
                          <m:t>1</m:t>
                        </m:r>
                      </m:sup>
                      <m:e>
                        <m:func>
                          <m:funcPr>
                            <m:ctrlPr>
                              <a:rPr lang="tr-TR" i="1">
                                <a:latin typeface="Cambria Math" panose="02040503050406030204" pitchFamily="18" charset="0"/>
                              </a:rPr>
                            </m:ctrlPr>
                          </m:funcPr>
                          <m:fName>
                            <m:r>
                              <m:rPr>
                                <m:sty m:val="p"/>
                              </m:rPr>
                              <a:rPr lang="tr-TR">
                                <a:latin typeface="Cambria Math"/>
                              </a:rPr>
                              <m:t>f</m:t>
                            </m:r>
                            <m:d>
                              <m:dPr>
                                <m:ctrlPr>
                                  <a:rPr lang="tr-TR" i="1">
                                    <a:latin typeface="Cambria Math" panose="02040503050406030204" pitchFamily="18" charset="0"/>
                                  </a:rPr>
                                </m:ctrlPr>
                              </m:dPr>
                              <m:e>
                                <m:r>
                                  <m:rPr>
                                    <m:sty m:val="p"/>
                                  </m:rPr>
                                  <a:rPr lang="tr-TR">
                                    <a:latin typeface="Cambria Math"/>
                                  </a:rPr>
                                  <m:t>t</m:t>
                                </m:r>
                              </m:e>
                            </m:d>
                            <m:r>
                              <a:rPr lang="tr-TR">
                                <a:latin typeface="Cambria Math"/>
                              </a:rPr>
                              <m:t> </m:t>
                            </m:r>
                            <m:r>
                              <m:rPr>
                                <m:sty m:val="p"/>
                              </m:rPr>
                              <a:rPr lang="tr-TR">
                                <a:latin typeface="Cambria Math"/>
                              </a:rPr>
                              <m:t>sin</m:t>
                            </m:r>
                          </m:fName>
                          <m:e>
                            <m:d>
                              <m:dPr>
                                <m:ctrlPr>
                                  <a:rPr lang="tr-TR" i="1">
                                    <a:latin typeface="Cambria Math" panose="02040503050406030204" pitchFamily="18" charset="0"/>
                                  </a:rPr>
                                </m:ctrlPr>
                              </m:dPr>
                              <m:e>
                                <m:r>
                                  <a:rPr lang="tr-TR" i="1">
                                    <a:latin typeface="Cambria Math"/>
                                  </a:rPr>
                                  <m:t>2</m:t>
                                </m:r>
                                <m:r>
                                  <m:rPr>
                                    <m:sty m:val="p"/>
                                  </m:rPr>
                                  <a:rPr lang="el-GR" i="1">
                                    <a:latin typeface="Cambria Math"/>
                                  </a:rPr>
                                  <m:t>π</m:t>
                                </m:r>
                                <m:r>
                                  <a:rPr lang="tr-TR" i="1">
                                    <a:latin typeface="Cambria Math"/>
                                  </a:rPr>
                                  <m:t>𝑡</m:t>
                                </m:r>
                              </m:e>
                            </m:d>
                          </m:e>
                        </m:func>
                        <m:r>
                          <a:rPr lang="tr-TR" i="1">
                            <a:latin typeface="Cambria Math"/>
                          </a:rPr>
                          <m:t>𝑑𝑡</m:t>
                        </m:r>
                        <m:r>
                          <m:rPr>
                            <m:nor/>
                          </m:rPr>
                          <a:rPr lang="en-US" dirty="0"/>
                          <m:t> </m:t>
                        </m:r>
                      </m:e>
                    </m:nary>
                    <m:r>
                      <a:rPr lang="tr-TR" b="0" i="1" dirty="0" smtClean="0">
                        <a:latin typeface="Cambria Math"/>
                      </a:rPr>
                      <m:t>=</m:t>
                    </m:r>
                    <m:sSub>
                      <m:sSubPr>
                        <m:ctrlPr>
                          <a:rPr lang="tr-TR" i="1">
                            <a:latin typeface="Cambria Math" panose="02040503050406030204" pitchFamily="18" charset="0"/>
                          </a:rPr>
                        </m:ctrlPr>
                      </m:sSubPr>
                      <m:e>
                        <m:r>
                          <a:rPr lang="tr-TR" i="1">
                            <a:latin typeface="Cambria Math"/>
                          </a:rPr>
                          <m:t>𝑏</m:t>
                        </m:r>
                      </m:e>
                      <m:sub>
                        <m:r>
                          <a:rPr lang="tr-TR" i="1">
                            <a:latin typeface="Cambria Math"/>
                          </a:rPr>
                          <m:t>1</m:t>
                        </m:r>
                      </m:sub>
                    </m:sSub>
                    <m:nary>
                      <m:naryPr>
                        <m:ctrlPr>
                          <a:rPr lang="en-US" i="1">
                            <a:latin typeface="Cambria Math" panose="02040503050406030204" pitchFamily="18" charset="0"/>
                          </a:rPr>
                        </m:ctrlPr>
                      </m:naryPr>
                      <m:sub>
                        <m:r>
                          <m:rPr>
                            <m:brk m:alnAt="23"/>
                          </m:rPr>
                          <a:rPr lang="tr-TR" i="1">
                            <a:latin typeface="Cambria Math"/>
                          </a:rPr>
                          <m:t>0</m:t>
                        </m:r>
                      </m:sub>
                      <m:sup>
                        <m:r>
                          <a:rPr lang="tr-TR" i="1">
                            <a:latin typeface="Cambria Math"/>
                          </a:rPr>
                          <m:t>1</m:t>
                        </m:r>
                      </m:sup>
                      <m:e>
                        <m:func>
                          <m:funcPr>
                            <m:ctrlPr>
                              <a:rPr lang="tr-TR" i="1">
                                <a:latin typeface="Cambria Math" panose="02040503050406030204" pitchFamily="18" charset="0"/>
                              </a:rPr>
                            </m:ctrlPr>
                          </m:funcPr>
                          <m:fName>
                            <m:func>
                              <m:funcPr>
                                <m:ctrlPr>
                                  <a:rPr lang="tr-TR" i="1">
                                    <a:latin typeface="Cambria Math" panose="02040503050406030204" pitchFamily="18" charset="0"/>
                                  </a:rPr>
                                </m:ctrlPr>
                              </m:funcPr>
                              <m:fName>
                                <m:r>
                                  <m:rPr>
                                    <m:sty m:val="p"/>
                                  </m:rPr>
                                  <a:rPr lang="tr-TR">
                                    <a:latin typeface="Cambria Math"/>
                                  </a:rPr>
                                  <m:t>sin</m:t>
                                </m:r>
                              </m:fName>
                              <m:e>
                                <m:r>
                                  <a:rPr lang="tr-TR" i="1">
                                    <a:latin typeface="Cambria Math"/>
                                  </a:rPr>
                                  <m:t>(2</m:t>
                                </m:r>
                                <m:r>
                                  <m:rPr>
                                    <m:sty m:val="p"/>
                                  </m:rPr>
                                  <a:rPr lang="el-GR" i="1">
                                    <a:latin typeface="Cambria Math"/>
                                  </a:rPr>
                                  <m:t>π</m:t>
                                </m:r>
                                <m:r>
                                  <a:rPr lang="tr-TR" i="1">
                                    <a:latin typeface="Cambria Math"/>
                                  </a:rPr>
                                  <m:t>𝑡</m:t>
                                </m:r>
                                <m:r>
                                  <a:rPr lang="tr-TR" i="1">
                                    <a:latin typeface="Cambria Math"/>
                                  </a:rPr>
                                  <m:t>)</m:t>
                                </m:r>
                              </m:e>
                            </m:func>
                            <m:r>
                              <m:rPr>
                                <m:sty m:val="p"/>
                              </m:rPr>
                              <a:rPr lang="tr-TR">
                                <a:latin typeface="Cambria Math"/>
                              </a:rPr>
                              <m:t>sin</m:t>
                            </m:r>
                          </m:fName>
                          <m:e>
                            <m:d>
                              <m:dPr>
                                <m:ctrlPr>
                                  <a:rPr lang="tr-TR" i="1">
                                    <a:latin typeface="Cambria Math" panose="02040503050406030204" pitchFamily="18" charset="0"/>
                                  </a:rPr>
                                </m:ctrlPr>
                              </m:dPr>
                              <m:e>
                                <m:r>
                                  <a:rPr lang="tr-TR" i="1">
                                    <a:latin typeface="Cambria Math"/>
                                  </a:rPr>
                                  <m:t>2</m:t>
                                </m:r>
                                <m:r>
                                  <m:rPr>
                                    <m:sty m:val="p"/>
                                  </m:rPr>
                                  <a:rPr lang="el-GR" i="1">
                                    <a:latin typeface="Cambria Math"/>
                                  </a:rPr>
                                  <m:t>π</m:t>
                                </m:r>
                                <m:r>
                                  <a:rPr lang="tr-TR" i="1">
                                    <a:latin typeface="Cambria Math"/>
                                  </a:rPr>
                                  <m:t>𝑡</m:t>
                                </m:r>
                              </m:e>
                            </m:d>
                          </m:e>
                        </m:func>
                        <m:r>
                          <a:rPr lang="tr-TR" i="1">
                            <a:latin typeface="Cambria Math"/>
                          </a:rPr>
                          <m:t>𝑑𝑡</m:t>
                        </m:r>
                        <m:r>
                          <m:rPr>
                            <m:nor/>
                          </m:rPr>
                          <a:rPr lang="en-US" dirty="0"/>
                          <m:t> </m:t>
                        </m:r>
                      </m:e>
                    </m:nary>
                  </m:oMath>
                </a14:m>
                <a:endParaRPr lang="tr-TR" dirty="0" smtClean="0"/>
              </a:p>
            </p:txBody>
          </p:sp>
        </mc:Choice>
        <mc:Fallback xmlns="">
          <p:sp>
            <p:nvSpPr>
              <p:cNvPr id="4" name="İçerik Yer Tutucusu 3"/>
              <p:cNvSpPr txBox="1">
                <a:spLocks noGrp="1" noRot="1" noChangeAspect="1" noMove="1" noResize="1" noEditPoints="1" noAdjustHandles="1" noChangeArrowheads="1" noChangeShapeType="1" noTextEdit="1"/>
              </p:cNvSpPr>
              <p:nvPr>
                <p:ph sz="quarter" idx="1"/>
              </p:nvPr>
            </p:nvSpPr>
            <p:spPr>
              <a:xfrm>
                <a:off x="612648" y="1600200"/>
                <a:ext cx="8153400" cy="4491551"/>
              </a:xfrm>
              <a:prstGeom prst="rect">
                <a:avLst/>
              </a:prstGeom>
              <a:blipFill rotWithShape="1">
                <a:blip r:embed="rId2"/>
                <a:stretch>
                  <a:fillRect l="-449" t="-679"/>
                </a:stretch>
              </a:blipFill>
            </p:spPr>
            <p:txBody>
              <a:bodyPr/>
              <a:lstStyle/>
              <a:p>
                <a:r>
                  <a:rPr lang="en-US">
                    <a:noFill/>
                  </a:rPr>
                  <a:t> </a:t>
                </a:r>
              </a:p>
            </p:txBody>
          </p:sp>
        </mc:Fallback>
      </mc:AlternateContent>
      <p:cxnSp>
        <p:nvCxnSpPr>
          <p:cNvPr id="6" name="Düz Ok Bağlayıcısı 5"/>
          <p:cNvCxnSpPr/>
          <p:nvPr/>
        </p:nvCxnSpPr>
        <p:spPr>
          <a:xfrm flipV="1">
            <a:off x="2843808" y="4077072"/>
            <a:ext cx="1584176" cy="64807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Düz Ok Bağlayıcısı 8"/>
          <p:cNvCxnSpPr/>
          <p:nvPr/>
        </p:nvCxnSpPr>
        <p:spPr>
          <a:xfrm flipV="1">
            <a:off x="3059832" y="4733528"/>
            <a:ext cx="1584176" cy="64807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Sağ Ayraç 7"/>
          <p:cNvSpPr/>
          <p:nvPr/>
        </p:nvSpPr>
        <p:spPr>
          <a:xfrm rot="5400000">
            <a:off x="6484692" y="4329100"/>
            <a:ext cx="378042" cy="3528392"/>
          </a:xfrm>
          <a:prstGeom prst="rightBrace">
            <a:avLst>
              <a:gd name="adj1" fmla="val 8333"/>
              <a:gd name="adj2" fmla="val 44935"/>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Metin kutusu 9"/>
          <p:cNvSpPr txBox="1"/>
          <p:nvPr/>
        </p:nvSpPr>
        <p:spPr>
          <a:xfrm>
            <a:off x="6673713" y="6381328"/>
            <a:ext cx="648072" cy="369332"/>
          </a:xfrm>
          <a:prstGeom prst="rect">
            <a:avLst/>
          </a:prstGeom>
          <a:noFill/>
        </p:spPr>
        <p:txBody>
          <a:bodyPr wrap="square" rtlCol="0">
            <a:spAutoFit/>
          </a:bodyPr>
          <a:lstStyle/>
          <a:p>
            <a:r>
              <a:rPr lang="tr-TR" dirty="0" smtClean="0"/>
              <a:t>0.5</a:t>
            </a:r>
            <a:endParaRPr lang="en-US" dirty="0"/>
          </a:p>
        </p:txBody>
      </p:sp>
    </p:spTree>
    <p:extLst>
      <p:ext uri="{BB962C8B-B14F-4D97-AF65-F5344CB8AC3E}">
        <p14:creationId xmlns:p14="http://schemas.microsoft.com/office/powerpoint/2010/main" val="39437651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mc:AlternateContent xmlns:mc="http://schemas.openxmlformats.org/markup-compatibility/2006" xmlns:a14="http://schemas.microsoft.com/office/drawing/2010/main">
        <mc:Choice Requires="a14">
          <p:sp>
            <p:nvSpPr>
              <p:cNvPr id="3" name="İçerik Yer Tutucusu 2"/>
              <p:cNvSpPr>
                <a:spLocks noGrp="1"/>
              </p:cNvSpPr>
              <p:nvPr>
                <p:ph sz="quarter" idx="1"/>
              </p:nvPr>
            </p:nvSpPr>
            <p:spPr/>
            <p:txBody>
              <a:bodyPr/>
              <a:lstStyle/>
              <a:p>
                <a:endParaRPr lang="tr-TR" dirty="0" smtClean="0"/>
              </a:p>
              <a:p>
                <a:endParaRPr lang="tr-TR" dirty="0"/>
              </a:p>
              <a:p>
                <a:endParaRPr lang="tr-TR" dirty="0" smtClean="0"/>
              </a:p>
              <a:p>
                <a:endParaRPr lang="tr-TR" dirty="0"/>
              </a:p>
              <a:p>
                <a:endParaRPr lang="tr-TR" dirty="0" smtClean="0"/>
              </a:p>
              <a:p>
                <a14:m>
                  <m:oMath xmlns:m="http://schemas.openxmlformats.org/officeDocument/2006/math">
                    <m:nary>
                      <m:naryPr>
                        <m:ctrlPr>
                          <a:rPr lang="en-US" sz="2400" i="1" smtClean="0">
                            <a:latin typeface="Cambria Math" panose="02040503050406030204" pitchFamily="18" charset="0"/>
                          </a:rPr>
                        </m:ctrlPr>
                      </m:naryPr>
                      <m:sub>
                        <m:r>
                          <m:rPr>
                            <m:brk m:alnAt="23"/>
                          </m:rPr>
                          <a:rPr lang="tr-TR" sz="2400" i="1">
                            <a:latin typeface="Cambria Math"/>
                          </a:rPr>
                          <m:t>0</m:t>
                        </m:r>
                      </m:sub>
                      <m:sup>
                        <m:r>
                          <a:rPr lang="tr-TR" sz="2400" i="1">
                            <a:latin typeface="Cambria Math"/>
                          </a:rPr>
                          <m:t>1</m:t>
                        </m:r>
                      </m:sup>
                      <m:e>
                        <m:func>
                          <m:funcPr>
                            <m:ctrlPr>
                              <a:rPr lang="tr-TR" sz="2400" i="1">
                                <a:latin typeface="Cambria Math" panose="02040503050406030204" pitchFamily="18" charset="0"/>
                              </a:rPr>
                            </m:ctrlPr>
                          </m:funcPr>
                          <m:fName>
                            <m:r>
                              <m:rPr>
                                <m:sty m:val="p"/>
                              </m:rPr>
                              <a:rPr lang="tr-TR" sz="2400">
                                <a:latin typeface="Cambria Math"/>
                              </a:rPr>
                              <m:t>f</m:t>
                            </m:r>
                            <m:d>
                              <m:dPr>
                                <m:ctrlPr>
                                  <a:rPr lang="tr-TR" sz="2400" i="1">
                                    <a:latin typeface="Cambria Math" panose="02040503050406030204" pitchFamily="18" charset="0"/>
                                  </a:rPr>
                                </m:ctrlPr>
                              </m:dPr>
                              <m:e>
                                <m:r>
                                  <m:rPr>
                                    <m:sty m:val="p"/>
                                  </m:rPr>
                                  <a:rPr lang="tr-TR" sz="2400">
                                    <a:latin typeface="Cambria Math"/>
                                  </a:rPr>
                                  <m:t>t</m:t>
                                </m:r>
                              </m:e>
                            </m:d>
                            <m:r>
                              <a:rPr lang="tr-TR" sz="2400">
                                <a:latin typeface="Cambria Math"/>
                              </a:rPr>
                              <m:t> </m:t>
                            </m:r>
                            <m:r>
                              <m:rPr>
                                <m:sty m:val="p"/>
                              </m:rPr>
                              <a:rPr lang="tr-TR" sz="2400">
                                <a:latin typeface="Cambria Math"/>
                              </a:rPr>
                              <m:t>sin</m:t>
                            </m:r>
                          </m:fName>
                          <m:e>
                            <m:d>
                              <m:dPr>
                                <m:ctrlPr>
                                  <a:rPr lang="tr-TR" sz="2400" i="1">
                                    <a:latin typeface="Cambria Math" panose="02040503050406030204" pitchFamily="18" charset="0"/>
                                  </a:rPr>
                                </m:ctrlPr>
                              </m:dPr>
                              <m:e>
                                <m:r>
                                  <a:rPr lang="tr-TR" sz="2400" i="1">
                                    <a:latin typeface="Cambria Math"/>
                                  </a:rPr>
                                  <m:t>2</m:t>
                                </m:r>
                                <m:r>
                                  <m:rPr>
                                    <m:sty m:val="p"/>
                                  </m:rPr>
                                  <a:rPr lang="el-GR" sz="2400" i="1">
                                    <a:latin typeface="Cambria Math"/>
                                  </a:rPr>
                                  <m:t>π</m:t>
                                </m:r>
                                <m:r>
                                  <a:rPr lang="tr-TR" sz="2400" i="1">
                                    <a:latin typeface="Cambria Math"/>
                                  </a:rPr>
                                  <m:t>𝑡</m:t>
                                </m:r>
                              </m:e>
                            </m:d>
                          </m:e>
                        </m:func>
                        <m:r>
                          <a:rPr lang="tr-TR" sz="2400" i="1">
                            <a:latin typeface="Cambria Math"/>
                          </a:rPr>
                          <m:t>𝑑𝑡</m:t>
                        </m:r>
                        <m:r>
                          <m:rPr>
                            <m:nor/>
                          </m:rPr>
                          <a:rPr lang="en-US" sz="2400" dirty="0"/>
                          <m:t> </m:t>
                        </m:r>
                        <m:r>
                          <a:rPr lang="tr-TR" sz="2400" b="0" i="1" dirty="0" smtClean="0">
                            <a:latin typeface="Cambria Math" panose="02040503050406030204" pitchFamily="18" charset="0"/>
                          </a:rPr>
                          <m:t>=</m:t>
                        </m:r>
                        <m:f>
                          <m:fPr>
                            <m:ctrlPr>
                              <a:rPr lang="tr-TR" sz="2400" b="0" i="1" dirty="0" smtClean="0">
                                <a:latin typeface="Cambria Math" panose="02040503050406030204" pitchFamily="18" charset="0"/>
                              </a:rPr>
                            </m:ctrlPr>
                          </m:fPr>
                          <m:num>
                            <m:r>
                              <a:rPr lang="tr-TR" sz="2400" b="0" i="1" dirty="0" smtClean="0">
                                <a:latin typeface="Cambria Math" panose="02040503050406030204" pitchFamily="18" charset="0"/>
                              </a:rPr>
                              <m:t>2</m:t>
                            </m:r>
                          </m:num>
                          <m:den>
                            <m:r>
                              <m:rPr>
                                <m:sty m:val="p"/>
                              </m:rPr>
                              <a:rPr lang="el-GR" sz="2400" b="0" i="1" dirty="0" smtClean="0">
                                <a:latin typeface="Cambria Math" panose="02040503050406030204" pitchFamily="18" charset="0"/>
                              </a:rPr>
                              <m:t>π</m:t>
                            </m:r>
                          </m:den>
                        </m:f>
                      </m:e>
                    </m:nary>
                    <m:r>
                      <a:rPr lang="tr-TR" sz="2400" b="0" i="1" dirty="0" smtClean="0">
                        <a:solidFill>
                          <a:srgbClr val="FF0000"/>
                        </a:solidFill>
                        <a:latin typeface="Cambria Math" panose="02040503050406030204" pitchFamily="18" charset="0"/>
                      </a:rPr>
                      <m:t>=</m:t>
                    </m:r>
                    <m:sSub>
                      <m:sSubPr>
                        <m:ctrlPr>
                          <a:rPr lang="tr-TR" sz="2400" i="1">
                            <a:solidFill>
                              <a:srgbClr val="FF0000"/>
                            </a:solidFill>
                            <a:latin typeface="Cambria Math" panose="02040503050406030204" pitchFamily="18" charset="0"/>
                          </a:rPr>
                        </m:ctrlPr>
                      </m:sSubPr>
                      <m:e>
                        <m:r>
                          <a:rPr lang="tr-TR" sz="2400" i="1">
                            <a:solidFill>
                              <a:srgbClr val="FF0000"/>
                            </a:solidFill>
                            <a:latin typeface="Cambria Math"/>
                          </a:rPr>
                          <m:t>𝑏</m:t>
                        </m:r>
                      </m:e>
                      <m:sub>
                        <m:r>
                          <a:rPr lang="tr-TR" sz="2400" i="1">
                            <a:solidFill>
                              <a:srgbClr val="FF0000"/>
                            </a:solidFill>
                            <a:latin typeface="Cambria Math"/>
                          </a:rPr>
                          <m:t>1</m:t>
                        </m:r>
                      </m:sub>
                    </m:sSub>
                    <m:nary>
                      <m:naryPr>
                        <m:ctrlPr>
                          <a:rPr lang="en-US" sz="2400" i="1">
                            <a:solidFill>
                              <a:srgbClr val="FF0000"/>
                            </a:solidFill>
                            <a:latin typeface="Cambria Math" panose="02040503050406030204" pitchFamily="18" charset="0"/>
                          </a:rPr>
                        </m:ctrlPr>
                      </m:naryPr>
                      <m:sub>
                        <m:r>
                          <m:rPr>
                            <m:brk m:alnAt="23"/>
                          </m:rPr>
                          <a:rPr lang="tr-TR" sz="2400" i="1">
                            <a:solidFill>
                              <a:srgbClr val="FF0000"/>
                            </a:solidFill>
                            <a:latin typeface="Cambria Math"/>
                          </a:rPr>
                          <m:t>0</m:t>
                        </m:r>
                      </m:sub>
                      <m:sup>
                        <m:r>
                          <a:rPr lang="tr-TR" sz="2400" i="1">
                            <a:solidFill>
                              <a:srgbClr val="FF0000"/>
                            </a:solidFill>
                            <a:latin typeface="Cambria Math"/>
                          </a:rPr>
                          <m:t>1</m:t>
                        </m:r>
                      </m:sup>
                      <m:e>
                        <m:func>
                          <m:funcPr>
                            <m:ctrlPr>
                              <a:rPr lang="tr-TR" sz="2400" i="1">
                                <a:solidFill>
                                  <a:srgbClr val="FF0000"/>
                                </a:solidFill>
                                <a:latin typeface="Cambria Math" panose="02040503050406030204" pitchFamily="18" charset="0"/>
                              </a:rPr>
                            </m:ctrlPr>
                          </m:funcPr>
                          <m:fName>
                            <m:func>
                              <m:funcPr>
                                <m:ctrlPr>
                                  <a:rPr lang="tr-TR" sz="2400" i="1">
                                    <a:solidFill>
                                      <a:srgbClr val="FF0000"/>
                                    </a:solidFill>
                                    <a:latin typeface="Cambria Math" panose="02040503050406030204" pitchFamily="18" charset="0"/>
                                  </a:rPr>
                                </m:ctrlPr>
                              </m:funcPr>
                              <m:fName>
                                <m:r>
                                  <m:rPr>
                                    <m:sty m:val="p"/>
                                  </m:rPr>
                                  <a:rPr lang="tr-TR" sz="2400">
                                    <a:solidFill>
                                      <a:srgbClr val="FF0000"/>
                                    </a:solidFill>
                                    <a:latin typeface="Cambria Math"/>
                                  </a:rPr>
                                  <m:t>sin</m:t>
                                </m:r>
                              </m:fName>
                              <m:e>
                                <m:r>
                                  <a:rPr lang="tr-TR" sz="2400" i="1">
                                    <a:solidFill>
                                      <a:srgbClr val="FF0000"/>
                                    </a:solidFill>
                                    <a:latin typeface="Cambria Math"/>
                                  </a:rPr>
                                  <m:t>(2</m:t>
                                </m:r>
                                <m:r>
                                  <m:rPr>
                                    <m:sty m:val="p"/>
                                  </m:rPr>
                                  <a:rPr lang="el-GR" sz="2400" i="1">
                                    <a:solidFill>
                                      <a:srgbClr val="FF0000"/>
                                    </a:solidFill>
                                    <a:latin typeface="Cambria Math"/>
                                  </a:rPr>
                                  <m:t>π</m:t>
                                </m:r>
                                <m:r>
                                  <a:rPr lang="tr-TR" sz="2400" i="1">
                                    <a:solidFill>
                                      <a:srgbClr val="FF0000"/>
                                    </a:solidFill>
                                    <a:latin typeface="Cambria Math"/>
                                  </a:rPr>
                                  <m:t>𝑡</m:t>
                                </m:r>
                                <m:r>
                                  <a:rPr lang="tr-TR" sz="2400" i="1">
                                    <a:solidFill>
                                      <a:srgbClr val="FF0000"/>
                                    </a:solidFill>
                                    <a:latin typeface="Cambria Math"/>
                                  </a:rPr>
                                  <m:t>)</m:t>
                                </m:r>
                              </m:e>
                            </m:func>
                            <m:r>
                              <m:rPr>
                                <m:sty m:val="p"/>
                              </m:rPr>
                              <a:rPr lang="tr-TR" sz="2400">
                                <a:solidFill>
                                  <a:srgbClr val="FF0000"/>
                                </a:solidFill>
                                <a:latin typeface="Cambria Math"/>
                              </a:rPr>
                              <m:t>sin</m:t>
                            </m:r>
                          </m:fName>
                          <m:e>
                            <m:d>
                              <m:dPr>
                                <m:ctrlPr>
                                  <a:rPr lang="tr-TR" sz="2400" i="1">
                                    <a:solidFill>
                                      <a:srgbClr val="FF0000"/>
                                    </a:solidFill>
                                    <a:latin typeface="Cambria Math" panose="02040503050406030204" pitchFamily="18" charset="0"/>
                                  </a:rPr>
                                </m:ctrlPr>
                              </m:dPr>
                              <m:e>
                                <m:r>
                                  <a:rPr lang="tr-TR" sz="2400" i="1">
                                    <a:solidFill>
                                      <a:srgbClr val="FF0000"/>
                                    </a:solidFill>
                                    <a:latin typeface="Cambria Math"/>
                                  </a:rPr>
                                  <m:t>2</m:t>
                                </m:r>
                                <m:r>
                                  <m:rPr>
                                    <m:sty m:val="p"/>
                                  </m:rPr>
                                  <a:rPr lang="el-GR" sz="2400" i="1">
                                    <a:solidFill>
                                      <a:srgbClr val="FF0000"/>
                                    </a:solidFill>
                                    <a:latin typeface="Cambria Math"/>
                                  </a:rPr>
                                  <m:t>π</m:t>
                                </m:r>
                                <m:r>
                                  <a:rPr lang="tr-TR" sz="2400" i="1">
                                    <a:solidFill>
                                      <a:srgbClr val="FF0000"/>
                                    </a:solidFill>
                                    <a:latin typeface="Cambria Math"/>
                                  </a:rPr>
                                  <m:t>𝑡</m:t>
                                </m:r>
                              </m:e>
                            </m:d>
                          </m:e>
                        </m:func>
                        <m:r>
                          <a:rPr lang="tr-TR" sz="2400" i="1">
                            <a:solidFill>
                              <a:srgbClr val="FF0000"/>
                            </a:solidFill>
                            <a:latin typeface="Cambria Math"/>
                          </a:rPr>
                          <m:t>𝑑𝑡</m:t>
                        </m:r>
                        <m:r>
                          <m:rPr>
                            <m:nor/>
                          </m:rPr>
                          <a:rPr lang="en-US" sz="2400" dirty="0">
                            <a:solidFill>
                              <a:srgbClr val="FF0000"/>
                            </a:solidFill>
                          </a:rPr>
                          <m:t> </m:t>
                        </m:r>
                      </m:e>
                    </m:nary>
                    <a:fld id="{E680D2C5-10B1-46B1-A6D5-78D15094F05D}" type="mathplaceholder">
                      <a:rPr lang="tr-TR" sz="2400" i="1" dirty="0" smtClean="0">
                        <a:solidFill>
                          <a:srgbClr val="FF0000"/>
                        </a:solidFill>
                        <a:latin typeface="Cambria Math" panose="02040503050406030204" pitchFamily="18" charset="0"/>
                      </a:rPr>
                      <a:t>.</a:t>
                    </a:fld>
                  </m:oMath>
                </a14:m>
                <a:endParaRPr lang="tr-TR" dirty="0" smtClean="0"/>
              </a:p>
              <a:p>
                <a14:m>
                  <m:oMath xmlns:m="http://schemas.openxmlformats.org/officeDocument/2006/math">
                    <m:sSub>
                      <m:sSubPr>
                        <m:ctrlPr>
                          <a:rPr lang="tr-TR" sz="3200" i="1" smtClean="0">
                            <a:solidFill>
                              <a:schemeClr val="tx1"/>
                            </a:solidFill>
                            <a:latin typeface="Cambria Math" panose="02040503050406030204" pitchFamily="18" charset="0"/>
                          </a:rPr>
                        </m:ctrlPr>
                      </m:sSubPr>
                      <m:e>
                        <m:r>
                          <a:rPr lang="tr-TR" sz="3200" i="1">
                            <a:solidFill>
                              <a:schemeClr val="tx1"/>
                            </a:solidFill>
                            <a:latin typeface="Cambria Math"/>
                          </a:rPr>
                          <m:t>𝑏</m:t>
                        </m:r>
                      </m:e>
                      <m:sub>
                        <m:r>
                          <a:rPr lang="tr-TR" sz="3200" i="1">
                            <a:solidFill>
                              <a:schemeClr val="tx1"/>
                            </a:solidFill>
                            <a:latin typeface="Cambria Math"/>
                          </a:rPr>
                          <m:t>1</m:t>
                        </m:r>
                      </m:sub>
                    </m:sSub>
                    <m:r>
                      <a:rPr lang="tr-TR" sz="3200" b="0" i="1" smtClean="0">
                        <a:solidFill>
                          <a:schemeClr val="tx1"/>
                        </a:solidFill>
                        <a:latin typeface="Cambria Math" panose="02040503050406030204" pitchFamily="18" charset="0"/>
                      </a:rPr>
                      <m:t>=</m:t>
                    </m:r>
                    <m:f>
                      <m:fPr>
                        <m:ctrlPr>
                          <a:rPr lang="tr-TR" sz="3200" i="1" dirty="0">
                            <a:solidFill>
                              <a:schemeClr val="tx1"/>
                            </a:solidFill>
                            <a:latin typeface="Cambria Math" panose="02040503050406030204" pitchFamily="18" charset="0"/>
                          </a:rPr>
                        </m:ctrlPr>
                      </m:fPr>
                      <m:num>
                        <m:r>
                          <a:rPr lang="tr-TR" sz="3200" b="0" i="1" dirty="0" smtClean="0">
                            <a:solidFill>
                              <a:schemeClr val="tx1"/>
                            </a:solidFill>
                            <a:latin typeface="Cambria Math" panose="02040503050406030204" pitchFamily="18" charset="0"/>
                          </a:rPr>
                          <m:t>4</m:t>
                        </m:r>
                      </m:num>
                      <m:den>
                        <m:r>
                          <m:rPr>
                            <m:sty m:val="p"/>
                          </m:rPr>
                          <a:rPr lang="el-GR" sz="3200" i="1" dirty="0">
                            <a:solidFill>
                              <a:schemeClr val="tx1"/>
                            </a:solidFill>
                            <a:latin typeface="Cambria Math" panose="02040503050406030204" pitchFamily="18" charset="0"/>
                          </a:rPr>
                          <m:t>π</m:t>
                        </m:r>
                      </m:den>
                    </m:f>
                  </m:oMath>
                </a14:m>
                <a:endParaRPr lang="tr-TR" dirty="0"/>
              </a:p>
            </p:txBody>
          </p:sp>
        </mc:Choice>
        <mc:Fallback xmlns="">
          <p:sp>
            <p:nvSpPr>
              <p:cNvPr id="3" name="İçerik Yer Tutucusu 2"/>
              <p:cNvSpPr>
                <a:spLocks noGrp="1" noRot="1" noChangeAspect="1" noMove="1" noResize="1" noEditPoints="1" noAdjustHandles="1" noChangeArrowheads="1" noChangeShapeType="1" noTextEdit="1"/>
              </p:cNvSpPr>
              <p:nvPr>
                <p:ph sz="quarter" idx="1"/>
              </p:nvPr>
            </p:nvSpPr>
            <p:spPr>
              <a:blipFill>
                <a:blip r:embed="rId2"/>
                <a:stretch>
                  <a:fillRect/>
                </a:stretch>
              </a:blipFill>
            </p:spPr>
            <p:txBody>
              <a:bodyPr/>
              <a:lstStyle/>
              <a:p>
                <a:r>
                  <a:rPr lang="tr-TR">
                    <a:noFill/>
                  </a:rPr>
                  <a:t> </a:t>
                </a:r>
              </a:p>
            </p:txBody>
          </p:sp>
        </mc:Fallback>
      </mc:AlternateContent>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2148960"/>
            <a:ext cx="2495550"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5" name="Metin kutusu 4"/>
              <p:cNvSpPr txBox="1"/>
              <p:nvPr/>
            </p:nvSpPr>
            <p:spPr>
              <a:xfrm>
                <a:off x="3925057" y="2404844"/>
                <a:ext cx="3998912" cy="553741"/>
              </a:xfrm>
              <a:prstGeom prst="rect">
                <a:avLst/>
              </a:prstGeom>
              <a:noFill/>
            </p:spPr>
            <p:txBody>
              <a:bodyPr wrap="square" rtlCol="0">
                <a:spAutoFit/>
              </a:bodyPr>
              <a:lstStyle/>
              <a:p>
                <a:r>
                  <a:rPr lang="tr-TR" sz="2800" dirty="0" smtClean="0"/>
                  <a:t>f(t)= </a:t>
                </a:r>
                <a14:m>
                  <m:oMath xmlns:m="http://schemas.openxmlformats.org/officeDocument/2006/math">
                    <m:nary>
                      <m:naryPr>
                        <m:chr m:val="∑"/>
                        <m:ctrlPr>
                          <a:rPr lang="tr-TR" sz="2800" i="1" smtClean="0">
                            <a:latin typeface="Cambria Math" panose="02040503050406030204" pitchFamily="18" charset="0"/>
                          </a:rPr>
                        </m:ctrlPr>
                      </m:naryPr>
                      <m:sub>
                        <m:r>
                          <m:rPr>
                            <m:brk m:alnAt="23"/>
                          </m:rPr>
                          <a:rPr lang="tr-TR" sz="2800" b="0" i="1" smtClean="0">
                            <a:latin typeface="Cambria Math"/>
                          </a:rPr>
                          <m:t>𝑛</m:t>
                        </m:r>
                        <m:r>
                          <a:rPr lang="tr-TR" sz="2800" b="0" i="1" smtClean="0">
                            <a:latin typeface="Cambria Math"/>
                          </a:rPr>
                          <m:t>=0</m:t>
                        </m:r>
                      </m:sub>
                      <m:sup>
                        <m:r>
                          <m:rPr>
                            <m:nor/>
                          </m:rPr>
                          <a:rPr lang="tr-TR" sz="2800"/>
                          <m:t>∞</m:t>
                        </m:r>
                      </m:sup>
                      <m:e>
                        <m:func>
                          <m:funcPr>
                            <m:ctrlPr>
                              <a:rPr lang="tr-TR" sz="2800" b="0" i="1" smtClean="0">
                                <a:latin typeface="Cambria Math" panose="02040503050406030204" pitchFamily="18" charset="0"/>
                              </a:rPr>
                            </m:ctrlPr>
                          </m:funcPr>
                          <m:fName>
                            <m:sSub>
                              <m:sSubPr>
                                <m:ctrlPr>
                                  <a:rPr lang="tr-TR" sz="2800" b="0" i="1" smtClean="0">
                                    <a:latin typeface="Cambria Math" panose="02040503050406030204" pitchFamily="18" charset="0"/>
                                  </a:rPr>
                                </m:ctrlPr>
                              </m:sSubPr>
                              <m:e>
                                <m:r>
                                  <a:rPr lang="tr-TR" sz="2800" b="0" i="1" smtClean="0">
                                    <a:latin typeface="Cambria Math"/>
                                  </a:rPr>
                                  <m:t>𝑏</m:t>
                                </m:r>
                              </m:e>
                              <m:sub>
                                <m:r>
                                  <a:rPr lang="tr-TR" sz="2800" b="0" i="1" smtClean="0">
                                    <a:latin typeface="Cambria Math"/>
                                  </a:rPr>
                                  <m:t>𝑛</m:t>
                                </m:r>
                              </m:sub>
                            </m:sSub>
                            <m:r>
                              <m:rPr>
                                <m:sty m:val="p"/>
                              </m:rPr>
                              <a:rPr lang="tr-TR" sz="2800" b="0" i="0" smtClean="0">
                                <a:latin typeface="Cambria Math"/>
                              </a:rPr>
                              <m:t>sin</m:t>
                            </m:r>
                          </m:fName>
                          <m:e>
                            <m:r>
                              <a:rPr lang="tr-TR" sz="2800" b="0" i="1" smtClean="0">
                                <a:latin typeface="Cambria Math"/>
                              </a:rPr>
                              <m:t>2</m:t>
                            </m:r>
                            <m:r>
                              <m:rPr>
                                <m:sty m:val="p"/>
                              </m:rPr>
                              <a:rPr lang="el-GR" sz="2800" b="0" i="1" smtClean="0">
                                <a:latin typeface="Cambria Math"/>
                              </a:rPr>
                              <m:t>π</m:t>
                            </m:r>
                            <m:r>
                              <a:rPr lang="tr-TR" sz="2800" b="0" i="1" smtClean="0">
                                <a:latin typeface="Cambria Math"/>
                              </a:rPr>
                              <m:t>𝑛𝑡</m:t>
                            </m:r>
                          </m:e>
                        </m:func>
                      </m:e>
                    </m:nary>
                  </m:oMath>
                </a14:m>
                <a:endParaRPr lang="en-US" sz="2800" dirty="0"/>
              </a:p>
            </p:txBody>
          </p:sp>
        </mc:Choice>
        <mc:Fallback xmlns="">
          <p:sp>
            <p:nvSpPr>
              <p:cNvPr id="5" name="Metin kutusu 4"/>
              <p:cNvSpPr txBox="1">
                <a:spLocks noRot="1" noChangeAspect="1" noMove="1" noResize="1" noEditPoints="1" noAdjustHandles="1" noChangeArrowheads="1" noChangeShapeType="1" noTextEdit="1"/>
              </p:cNvSpPr>
              <p:nvPr/>
            </p:nvSpPr>
            <p:spPr>
              <a:xfrm>
                <a:off x="3925057" y="2404844"/>
                <a:ext cx="3998912" cy="553741"/>
              </a:xfrm>
              <a:prstGeom prst="rect">
                <a:avLst/>
              </a:prstGeom>
              <a:blipFill>
                <a:blip r:embed="rId4"/>
                <a:stretch>
                  <a:fillRect l="-3201" t="-5495" b="-29670"/>
                </a:stretch>
              </a:blipFill>
            </p:spPr>
            <p:txBody>
              <a:bodyPr/>
              <a:lstStyle/>
              <a:p>
                <a:r>
                  <a:rPr lang="tr-TR">
                    <a:noFill/>
                  </a:rPr>
                  <a:t> </a:t>
                </a:r>
              </a:p>
            </p:txBody>
          </p:sp>
        </mc:Fallback>
      </mc:AlternateContent>
      <p:sp>
        <p:nvSpPr>
          <p:cNvPr id="6" name="Metin kutusu 5"/>
          <p:cNvSpPr txBox="1"/>
          <p:nvPr/>
        </p:nvSpPr>
        <p:spPr>
          <a:xfrm>
            <a:off x="1448457" y="1625740"/>
            <a:ext cx="1541835" cy="523220"/>
          </a:xfrm>
          <a:prstGeom prst="rect">
            <a:avLst/>
          </a:prstGeom>
          <a:noFill/>
        </p:spPr>
        <p:txBody>
          <a:bodyPr wrap="square" rtlCol="0">
            <a:spAutoFit/>
          </a:bodyPr>
          <a:lstStyle/>
          <a:p>
            <a:r>
              <a:rPr lang="tr-TR" sz="2800" dirty="0" smtClean="0"/>
              <a:t>f= 1Hz</a:t>
            </a:r>
            <a:endParaRPr lang="en-US" sz="2800" dirty="0"/>
          </a:p>
        </p:txBody>
      </p:sp>
      <p:sp>
        <p:nvSpPr>
          <p:cNvPr id="8" name="Sağ Ayraç 7"/>
          <p:cNvSpPr/>
          <p:nvPr/>
        </p:nvSpPr>
        <p:spPr>
          <a:xfrm rot="5400000">
            <a:off x="6061665" y="3667526"/>
            <a:ext cx="477053" cy="2880320"/>
          </a:xfrm>
          <a:prstGeom prst="rightBrace">
            <a:avLst>
              <a:gd name="adj1" fmla="val 8333"/>
              <a:gd name="adj2" fmla="val 44935"/>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Metin kutusu 8"/>
          <p:cNvSpPr txBox="1"/>
          <p:nvPr/>
        </p:nvSpPr>
        <p:spPr>
          <a:xfrm>
            <a:off x="6264188" y="5346213"/>
            <a:ext cx="648072" cy="369332"/>
          </a:xfrm>
          <a:prstGeom prst="rect">
            <a:avLst/>
          </a:prstGeom>
          <a:noFill/>
        </p:spPr>
        <p:txBody>
          <a:bodyPr wrap="square" rtlCol="0">
            <a:spAutoFit/>
          </a:bodyPr>
          <a:lstStyle/>
          <a:p>
            <a:r>
              <a:rPr lang="tr-TR" dirty="0" smtClean="0"/>
              <a:t>0.5</a:t>
            </a:r>
            <a:endParaRPr lang="en-US" dirty="0"/>
          </a:p>
        </p:txBody>
      </p:sp>
    </p:spTree>
    <p:extLst>
      <p:ext uri="{BB962C8B-B14F-4D97-AF65-F5344CB8AC3E}">
        <p14:creationId xmlns:p14="http://schemas.microsoft.com/office/powerpoint/2010/main" val="2122184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Tree>
    <p:extLst>
      <p:ext uri="{BB962C8B-B14F-4D97-AF65-F5344CB8AC3E}">
        <p14:creationId xmlns:p14="http://schemas.microsoft.com/office/powerpoint/2010/main" val="690995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mc:AlternateContent xmlns:mc="http://schemas.openxmlformats.org/markup-compatibility/2006" xmlns:a14="http://schemas.microsoft.com/office/drawing/2010/main">
        <mc:Choice Requires="a14">
          <p:sp>
            <p:nvSpPr>
              <p:cNvPr id="3" name="İçerik Yer Tutucusu 2"/>
              <p:cNvSpPr>
                <a:spLocks noGrp="1"/>
              </p:cNvSpPr>
              <p:nvPr>
                <p:ph sz="quarter" idx="1"/>
              </p:nvPr>
            </p:nvSpPr>
            <p:spPr/>
            <p:txBody>
              <a:bodyPr/>
              <a:lstStyle/>
              <a:p>
                <a:endParaRPr lang="tr-TR" dirty="0" smtClean="0"/>
              </a:p>
              <a:p>
                <a:endParaRPr lang="tr-TR" dirty="0"/>
              </a:p>
              <a:p>
                <a:endParaRPr lang="tr-TR" dirty="0" smtClean="0"/>
              </a:p>
              <a:p>
                <a:endParaRPr lang="tr-TR" dirty="0"/>
              </a:p>
              <a:p>
                <a:endParaRPr lang="tr-TR" dirty="0" smtClean="0"/>
              </a:p>
              <a:p>
                <a14:m>
                  <m:oMath xmlns:m="http://schemas.openxmlformats.org/officeDocument/2006/math">
                    <m:nary>
                      <m:naryPr>
                        <m:ctrlPr>
                          <a:rPr lang="en-US" sz="2400" i="1" smtClean="0">
                            <a:latin typeface="Cambria Math" panose="02040503050406030204" pitchFamily="18" charset="0"/>
                          </a:rPr>
                        </m:ctrlPr>
                      </m:naryPr>
                      <m:sub>
                        <m:r>
                          <m:rPr>
                            <m:brk m:alnAt="23"/>
                          </m:rPr>
                          <a:rPr lang="tr-TR" sz="2400" i="1">
                            <a:latin typeface="Cambria Math"/>
                          </a:rPr>
                          <m:t>0</m:t>
                        </m:r>
                      </m:sub>
                      <m:sup>
                        <m:r>
                          <a:rPr lang="tr-TR" sz="2400" i="1">
                            <a:latin typeface="Cambria Math"/>
                          </a:rPr>
                          <m:t>1</m:t>
                        </m:r>
                      </m:sup>
                      <m:e>
                        <m:func>
                          <m:funcPr>
                            <m:ctrlPr>
                              <a:rPr lang="tr-TR" sz="2400" i="1">
                                <a:latin typeface="Cambria Math" panose="02040503050406030204" pitchFamily="18" charset="0"/>
                              </a:rPr>
                            </m:ctrlPr>
                          </m:funcPr>
                          <m:fName>
                            <m:r>
                              <m:rPr>
                                <m:sty m:val="p"/>
                              </m:rPr>
                              <a:rPr lang="tr-TR" sz="2400">
                                <a:latin typeface="Cambria Math"/>
                              </a:rPr>
                              <m:t>f</m:t>
                            </m:r>
                            <m:d>
                              <m:dPr>
                                <m:ctrlPr>
                                  <a:rPr lang="tr-TR" sz="2400" i="1">
                                    <a:latin typeface="Cambria Math" panose="02040503050406030204" pitchFamily="18" charset="0"/>
                                  </a:rPr>
                                </m:ctrlPr>
                              </m:dPr>
                              <m:e>
                                <m:r>
                                  <m:rPr>
                                    <m:sty m:val="p"/>
                                  </m:rPr>
                                  <a:rPr lang="tr-TR" sz="2400">
                                    <a:latin typeface="Cambria Math"/>
                                  </a:rPr>
                                  <m:t>t</m:t>
                                </m:r>
                              </m:e>
                            </m:d>
                            <m:r>
                              <a:rPr lang="tr-TR" sz="2400">
                                <a:latin typeface="Cambria Math"/>
                              </a:rPr>
                              <m:t> </m:t>
                            </m:r>
                            <m:r>
                              <m:rPr>
                                <m:sty m:val="p"/>
                              </m:rPr>
                              <a:rPr lang="tr-TR" sz="2400">
                                <a:latin typeface="Cambria Math"/>
                              </a:rPr>
                              <m:t>sin</m:t>
                            </m:r>
                          </m:fName>
                          <m:e>
                            <m:d>
                              <m:dPr>
                                <m:ctrlPr>
                                  <a:rPr lang="tr-TR" sz="2400" i="1">
                                    <a:latin typeface="Cambria Math" panose="02040503050406030204" pitchFamily="18" charset="0"/>
                                  </a:rPr>
                                </m:ctrlPr>
                              </m:dPr>
                              <m:e>
                                <m:r>
                                  <a:rPr lang="tr-TR" sz="2400" i="1">
                                    <a:latin typeface="Cambria Math"/>
                                  </a:rPr>
                                  <m:t>2</m:t>
                                </m:r>
                                <m:r>
                                  <m:rPr>
                                    <m:sty m:val="p"/>
                                  </m:rPr>
                                  <a:rPr lang="el-GR" sz="2400" i="1">
                                    <a:latin typeface="Cambria Math"/>
                                  </a:rPr>
                                  <m:t>π</m:t>
                                </m:r>
                                <m:r>
                                  <a:rPr lang="tr-TR" sz="2400" b="0" i="1" smtClean="0">
                                    <a:latin typeface="Cambria Math" panose="02040503050406030204" pitchFamily="18" charset="0"/>
                                  </a:rPr>
                                  <m:t>2</m:t>
                                </m:r>
                                <m:r>
                                  <a:rPr lang="tr-TR" sz="2400" i="1">
                                    <a:latin typeface="Cambria Math"/>
                                  </a:rPr>
                                  <m:t>𝑡</m:t>
                                </m:r>
                              </m:e>
                            </m:d>
                          </m:e>
                        </m:func>
                        <m:r>
                          <a:rPr lang="tr-TR" sz="2400" i="1">
                            <a:latin typeface="Cambria Math"/>
                          </a:rPr>
                          <m:t>𝑑𝑡</m:t>
                        </m:r>
                        <m:r>
                          <m:rPr>
                            <m:nor/>
                          </m:rPr>
                          <a:rPr lang="en-US" sz="2400" dirty="0"/>
                          <m:t> </m:t>
                        </m:r>
                        <m:r>
                          <a:rPr lang="tr-TR" sz="2400" b="0" i="1" dirty="0" smtClean="0">
                            <a:latin typeface="Cambria Math" panose="02040503050406030204" pitchFamily="18" charset="0"/>
                          </a:rPr>
                          <m:t>=?</m:t>
                        </m:r>
                      </m:e>
                    </m:nary>
                    <m:r>
                      <a:rPr lang="tr-TR" sz="2400" b="0" i="1" dirty="0" smtClean="0">
                        <a:solidFill>
                          <a:srgbClr val="FF0000"/>
                        </a:solidFill>
                        <a:latin typeface="Cambria Math" panose="02040503050406030204" pitchFamily="18" charset="0"/>
                      </a:rPr>
                      <m:t>=</m:t>
                    </m:r>
                    <m:sSub>
                      <m:sSubPr>
                        <m:ctrlPr>
                          <a:rPr lang="tr-TR" sz="2400" i="1">
                            <a:solidFill>
                              <a:srgbClr val="FF0000"/>
                            </a:solidFill>
                            <a:latin typeface="Cambria Math" panose="02040503050406030204" pitchFamily="18" charset="0"/>
                          </a:rPr>
                        </m:ctrlPr>
                      </m:sSubPr>
                      <m:e>
                        <m:r>
                          <a:rPr lang="tr-TR" sz="2400" i="1">
                            <a:solidFill>
                              <a:srgbClr val="FF0000"/>
                            </a:solidFill>
                            <a:latin typeface="Cambria Math"/>
                          </a:rPr>
                          <m:t>𝑏</m:t>
                        </m:r>
                      </m:e>
                      <m:sub>
                        <m:r>
                          <a:rPr lang="tr-TR" sz="2400" b="0" i="1" smtClean="0">
                            <a:solidFill>
                              <a:srgbClr val="FF0000"/>
                            </a:solidFill>
                            <a:latin typeface="Cambria Math" panose="02040503050406030204" pitchFamily="18" charset="0"/>
                          </a:rPr>
                          <m:t>2</m:t>
                        </m:r>
                      </m:sub>
                    </m:sSub>
                    <m:nary>
                      <m:naryPr>
                        <m:ctrlPr>
                          <a:rPr lang="en-US" sz="2400" i="1">
                            <a:solidFill>
                              <a:srgbClr val="FF0000"/>
                            </a:solidFill>
                            <a:latin typeface="Cambria Math" panose="02040503050406030204" pitchFamily="18" charset="0"/>
                          </a:rPr>
                        </m:ctrlPr>
                      </m:naryPr>
                      <m:sub>
                        <m:r>
                          <m:rPr>
                            <m:brk m:alnAt="23"/>
                          </m:rPr>
                          <a:rPr lang="tr-TR" sz="2400" i="1">
                            <a:solidFill>
                              <a:srgbClr val="FF0000"/>
                            </a:solidFill>
                            <a:latin typeface="Cambria Math"/>
                          </a:rPr>
                          <m:t>0</m:t>
                        </m:r>
                      </m:sub>
                      <m:sup>
                        <m:r>
                          <a:rPr lang="tr-TR" sz="2400" i="1">
                            <a:solidFill>
                              <a:srgbClr val="FF0000"/>
                            </a:solidFill>
                            <a:latin typeface="Cambria Math"/>
                          </a:rPr>
                          <m:t>1</m:t>
                        </m:r>
                      </m:sup>
                      <m:e>
                        <m:func>
                          <m:funcPr>
                            <m:ctrlPr>
                              <a:rPr lang="tr-TR" sz="2400" i="1">
                                <a:solidFill>
                                  <a:srgbClr val="FF0000"/>
                                </a:solidFill>
                                <a:latin typeface="Cambria Math" panose="02040503050406030204" pitchFamily="18" charset="0"/>
                              </a:rPr>
                            </m:ctrlPr>
                          </m:funcPr>
                          <m:fName>
                            <m:func>
                              <m:funcPr>
                                <m:ctrlPr>
                                  <a:rPr lang="tr-TR" sz="2400" i="1">
                                    <a:solidFill>
                                      <a:srgbClr val="FF0000"/>
                                    </a:solidFill>
                                    <a:latin typeface="Cambria Math" panose="02040503050406030204" pitchFamily="18" charset="0"/>
                                  </a:rPr>
                                </m:ctrlPr>
                              </m:funcPr>
                              <m:fName>
                                <m:r>
                                  <m:rPr>
                                    <m:sty m:val="p"/>
                                  </m:rPr>
                                  <a:rPr lang="tr-TR" sz="2400">
                                    <a:solidFill>
                                      <a:srgbClr val="FF0000"/>
                                    </a:solidFill>
                                    <a:latin typeface="Cambria Math"/>
                                  </a:rPr>
                                  <m:t>sin</m:t>
                                </m:r>
                              </m:fName>
                              <m:e>
                                <m:r>
                                  <a:rPr lang="tr-TR" sz="2400" i="1">
                                    <a:solidFill>
                                      <a:srgbClr val="FF0000"/>
                                    </a:solidFill>
                                    <a:latin typeface="Cambria Math"/>
                                  </a:rPr>
                                  <m:t>(2</m:t>
                                </m:r>
                                <m:r>
                                  <m:rPr>
                                    <m:sty m:val="p"/>
                                  </m:rPr>
                                  <a:rPr lang="el-GR" sz="2400" i="1">
                                    <a:solidFill>
                                      <a:srgbClr val="FF0000"/>
                                    </a:solidFill>
                                    <a:latin typeface="Cambria Math"/>
                                  </a:rPr>
                                  <m:t>π</m:t>
                                </m:r>
                                <m:r>
                                  <a:rPr lang="tr-TR" sz="2400" b="0" i="1" smtClean="0">
                                    <a:solidFill>
                                      <a:srgbClr val="FF0000"/>
                                    </a:solidFill>
                                    <a:latin typeface="Cambria Math" panose="02040503050406030204" pitchFamily="18" charset="0"/>
                                  </a:rPr>
                                  <m:t>2</m:t>
                                </m:r>
                                <m:r>
                                  <a:rPr lang="tr-TR" sz="2400" i="1">
                                    <a:solidFill>
                                      <a:srgbClr val="FF0000"/>
                                    </a:solidFill>
                                    <a:latin typeface="Cambria Math"/>
                                  </a:rPr>
                                  <m:t>𝑡</m:t>
                                </m:r>
                                <m:r>
                                  <a:rPr lang="tr-TR" sz="2400" i="1">
                                    <a:solidFill>
                                      <a:srgbClr val="FF0000"/>
                                    </a:solidFill>
                                    <a:latin typeface="Cambria Math"/>
                                  </a:rPr>
                                  <m:t>)</m:t>
                                </m:r>
                              </m:e>
                            </m:func>
                            <m:r>
                              <m:rPr>
                                <m:sty m:val="p"/>
                              </m:rPr>
                              <a:rPr lang="tr-TR" sz="2400">
                                <a:solidFill>
                                  <a:srgbClr val="FF0000"/>
                                </a:solidFill>
                                <a:latin typeface="Cambria Math"/>
                              </a:rPr>
                              <m:t>sin</m:t>
                            </m:r>
                          </m:fName>
                          <m:e>
                            <m:d>
                              <m:dPr>
                                <m:ctrlPr>
                                  <a:rPr lang="tr-TR" sz="2400" i="1">
                                    <a:solidFill>
                                      <a:srgbClr val="FF0000"/>
                                    </a:solidFill>
                                    <a:latin typeface="Cambria Math" panose="02040503050406030204" pitchFamily="18" charset="0"/>
                                  </a:rPr>
                                </m:ctrlPr>
                              </m:dPr>
                              <m:e>
                                <m:r>
                                  <a:rPr lang="tr-TR" sz="2400" i="1">
                                    <a:solidFill>
                                      <a:srgbClr val="FF0000"/>
                                    </a:solidFill>
                                    <a:latin typeface="Cambria Math"/>
                                  </a:rPr>
                                  <m:t>2</m:t>
                                </m:r>
                                <m:r>
                                  <m:rPr>
                                    <m:sty m:val="p"/>
                                  </m:rPr>
                                  <a:rPr lang="el-GR" sz="2400" i="1">
                                    <a:solidFill>
                                      <a:srgbClr val="FF0000"/>
                                    </a:solidFill>
                                    <a:latin typeface="Cambria Math"/>
                                  </a:rPr>
                                  <m:t>π</m:t>
                                </m:r>
                                <m:r>
                                  <a:rPr lang="tr-TR" sz="2400" b="0" i="1" smtClean="0">
                                    <a:solidFill>
                                      <a:srgbClr val="FF0000"/>
                                    </a:solidFill>
                                    <a:latin typeface="Cambria Math" panose="02040503050406030204" pitchFamily="18" charset="0"/>
                                  </a:rPr>
                                  <m:t>2</m:t>
                                </m:r>
                                <m:r>
                                  <a:rPr lang="tr-TR" sz="2400" i="1">
                                    <a:solidFill>
                                      <a:srgbClr val="FF0000"/>
                                    </a:solidFill>
                                    <a:latin typeface="Cambria Math"/>
                                  </a:rPr>
                                  <m:t>𝑡</m:t>
                                </m:r>
                              </m:e>
                            </m:d>
                          </m:e>
                        </m:func>
                        <m:r>
                          <a:rPr lang="tr-TR" sz="2400" i="1">
                            <a:solidFill>
                              <a:srgbClr val="FF0000"/>
                            </a:solidFill>
                            <a:latin typeface="Cambria Math"/>
                          </a:rPr>
                          <m:t>𝑑𝑡</m:t>
                        </m:r>
                        <m:r>
                          <m:rPr>
                            <m:nor/>
                          </m:rPr>
                          <a:rPr lang="en-US" sz="2400" dirty="0">
                            <a:solidFill>
                              <a:srgbClr val="FF0000"/>
                            </a:solidFill>
                          </a:rPr>
                          <m:t> </m:t>
                        </m:r>
                      </m:e>
                    </m:nary>
                    <a:fld id="{68E7A628-4FBA-46FA-B371-F1CF2D0425AB}" type="mathplaceholder">
                      <a:rPr lang="tr-TR" sz="2400" i="1" dirty="0" smtClean="0">
                        <a:solidFill>
                          <a:srgbClr val="FF0000"/>
                        </a:solidFill>
                        <a:latin typeface="Cambria Math" panose="02040503050406030204" pitchFamily="18" charset="0"/>
                      </a:rPr>
                      <a:t>.</a:t>
                    </a:fld>
                  </m:oMath>
                </a14:m>
                <a:endParaRPr lang="tr-TR" dirty="0" smtClean="0"/>
              </a:p>
              <a:p>
                <a14:m>
                  <m:oMath xmlns:m="http://schemas.openxmlformats.org/officeDocument/2006/math">
                    <m:sSub>
                      <m:sSubPr>
                        <m:ctrlPr>
                          <a:rPr lang="tr-TR" sz="3200" i="1" smtClean="0">
                            <a:solidFill>
                              <a:schemeClr val="tx1"/>
                            </a:solidFill>
                            <a:latin typeface="Cambria Math" panose="02040503050406030204" pitchFamily="18" charset="0"/>
                          </a:rPr>
                        </m:ctrlPr>
                      </m:sSubPr>
                      <m:e>
                        <m:r>
                          <a:rPr lang="tr-TR" sz="3200" i="1">
                            <a:solidFill>
                              <a:schemeClr val="tx1"/>
                            </a:solidFill>
                            <a:latin typeface="Cambria Math"/>
                          </a:rPr>
                          <m:t>𝑏</m:t>
                        </m:r>
                      </m:e>
                      <m:sub>
                        <m:r>
                          <a:rPr lang="tr-TR" sz="3200" b="0" i="1" smtClean="0">
                            <a:solidFill>
                              <a:schemeClr val="tx1"/>
                            </a:solidFill>
                            <a:latin typeface="Cambria Math" panose="02040503050406030204" pitchFamily="18" charset="0"/>
                          </a:rPr>
                          <m:t>2</m:t>
                        </m:r>
                      </m:sub>
                    </m:sSub>
                    <m:r>
                      <a:rPr lang="tr-TR" sz="3200" b="0" i="1" smtClean="0">
                        <a:solidFill>
                          <a:schemeClr val="tx1"/>
                        </a:solidFill>
                        <a:latin typeface="Cambria Math" panose="02040503050406030204" pitchFamily="18" charset="0"/>
                      </a:rPr>
                      <m:t>=?</m:t>
                    </m:r>
                  </m:oMath>
                </a14:m>
                <a:endParaRPr lang="tr-TR" dirty="0"/>
              </a:p>
            </p:txBody>
          </p:sp>
        </mc:Choice>
        <mc:Fallback xmlns="">
          <p:sp>
            <p:nvSpPr>
              <p:cNvPr id="3" name="İçerik Yer Tutucusu 2"/>
              <p:cNvSpPr>
                <a:spLocks noGrp="1" noRot="1" noChangeAspect="1" noMove="1" noResize="1" noEditPoints="1" noAdjustHandles="1" noChangeArrowheads="1" noChangeShapeType="1" noTextEdit="1"/>
              </p:cNvSpPr>
              <p:nvPr>
                <p:ph sz="quarter" idx="1"/>
              </p:nvPr>
            </p:nvSpPr>
            <p:spPr>
              <a:blipFill>
                <a:blip r:embed="rId2"/>
                <a:stretch>
                  <a:fillRect/>
                </a:stretch>
              </a:blipFill>
            </p:spPr>
            <p:txBody>
              <a:bodyPr/>
              <a:lstStyle/>
              <a:p>
                <a:r>
                  <a:rPr lang="tr-TR">
                    <a:noFill/>
                  </a:rPr>
                  <a:t> </a:t>
                </a:r>
              </a:p>
            </p:txBody>
          </p:sp>
        </mc:Fallback>
      </mc:AlternateContent>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2148960"/>
            <a:ext cx="2495550"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5" name="Metin kutusu 4"/>
              <p:cNvSpPr txBox="1"/>
              <p:nvPr/>
            </p:nvSpPr>
            <p:spPr>
              <a:xfrm>
                <a:off x="3925057" y="2404844"/>
                <a:ext cx="3998912" cy="553741"/>
              </a:xfrm>
              <a:prstGeom prst="rect">
                <a:avLst/>
              </a:prstGeom>
              <a:noFill/>
            </p:spPr>
            <p:txBody>
              <a:bodyPr wrap="square" rtlCol="0">
                <a:spAutoFit/>
              </a:bodyPr>
              <a:lstStyle/>
              <a:p>
                <a:r>
                  <a:rPr lang="tr-TR" sz="2800" dirty="0" smtClean="0"/>
                  <a:t>f(t)= </a:t>
                </a:r>
                <a14:m>
                  <m:oMath xmlns:m="http://schemas.openxmlformats.org/officeDocument/2006/math">
                    <m:nary>
                      <m:naryPr>
                        <m:chr m:val="∑"/>
                        <m:ctrlPr>
                          <a:rPr lang="tr-TR" sz="2800" i="1" smtClean="0">
                            <a:latin typeface="Cambria Math" panose="02040503050406030204" pitchFamily="18" charset="0"/>
                          </a:rPr>
                        </m:ctrlPr>
                      </m:naryPr>
                      <m:sub>
                        <m:r>
                          <m:rPr>
                            <m:brk m:alnAt="23"/>
                          </m:rPr>
                          <a:rPr lang="tr-TR" sz="2800" b="0" i="1" smtClean="0">
                            <a:latin typeface="Cambria Math"/>
                          </a:rPr>
                          <m:t>𝑛</m:t>
                        </m:r>
                        <m:r>
                          <a:rPr lang="tr-TR" sz="2800" b="0" i="1" smtClean="0">
                            <a:latin typeface="Cambria Math"/>
                          </a:rPr>
                          <m:t>=0</m:t>
                        </m:r>
                      </m:sub>
                      <m:sup>
                        <m:r>
                          <m:rPr>
                            <m:nor/>
                          </m:rPr>
                          <a:rPr lang="tr-TR" sz="2800"/>
                          <m:t>∞</m:t>
                        </m:r>
                      </m:sup>
                      <m:e>
                        <m:func>
                          <m:funcPr>
                            <m:ctrlPr>
                              <a:rPr lang="tr-TR" sz="2800" b="0" i="1" smtClean="0">
                                <a:latin typeface="Cambria Math" panose="02040503050406030204" pitchFamily="18" charset="0"/>
                              </a:rPr>
                            </m:ctrlPr>
                          </m:funcPr>
                          <m:fName>
                            <m:sSub>
                              <m:sSubPr>
                                <m:ctrlPr>
                                  <a:rPr lang="tr-TR" sz="2800" b="0" i="1" smtClean="0">
                                    <a:latin typeface="Cambria Math" panose="02040503050406030204" pitchFamily="18" charset="0"/>
                                  </a:rPr>
                                </m:ctrlPr>
                              </m:sSubPr>
                              <m:e>
                                <m:r>
                                  <a:rPr lang="tr-TR" sz="2800" b="0" i="1" smtClean="0">
                                    <a:latin typeface="Cambria Math"/>
                                  </a:rPr>
                                  <m:t>𝑏</m:t>
                                </m:r>
                              </m:e>
                              <m:sub>
                                <m:r>
                                  <a:rPr lang="tr-TR" sz="2800" b="0" i="1" smtClean="0">
                                    <a:latin typeface="Cambria Math"/>
                                  </a:rPr>
                                  <m:t>𝑛</m:t>
                                </m:r>
                              </m:sub>
                            </m:sSub>
                            <m:r>
                              <m:rPr>
                                <m:sty m:val="p"/>
                              </m:rPr>
                              <a:rPr lang="tr-TR" sz="2800" b="0" i="0" smtClean="0">
                                <a:latin typeface="Cambria Math"/>
                              </a:rPr>
                              <m:t>sin</m:t>
                            </m:r>
                          </m:fName>
                          <m:e>
                            <m:r>
                              <a:rPr lang="tr-TR" sz="2800" b="0" i="1" smtClean="0">
                                <a:latin typeface="Cambria Math"/>
                              </a:rPr>
                              <m:t>2</m:t>
                            </m:r>
                            <m:r>
                              <m:rPr>
                                <m:sty m:val="p"/>
                              </m:rPr>
                              <a:rPr lang="el-GR" sz="2800" b="0" i="1" smtClean="0">
                                <a:latin typeface="Cambria Math"/>
                              </a:rPr>
                              <m:t>π</m:t>
                            </m:r>
                            <m:r>
                              <a:rPr lang="tr-TR" sz="2800" b="0" i="1" smtClean="0">
                                <a:latin typeface="Cambria Math"/>
                              </a:rPr>
                              <m:t>𝑛𝑡</m:t>
                            </m:r>
                          </m:e>
                        </m:func>
                      </m:e>
                    </m:nary>
                  </m:oMath>
                </a14:m>
                <a:endParaRPr lang="en-US" sz="2800" dirty="0"/>
              </a:p>
            </p:txBody>
          </p:sp>
        </mc:Choice>
        <mc:Fallback xmlns="">
          <p:sp>
            <p:nvSpPr>
              <p:cNvPr id="5" name="Metin kutusu 4"/>
              <p:cNvSpPr txBox="1">
                <a:spLocks noRot="1" noChangeAspect="1" noMove="1" noResize="1" noEditPoints="1" noAdjustHandles="1" noChangeArrowheads="1" noChangeShapeType="1" noTextEdit="1"/>
              </p:cNvSpPr>
              <p:nvPr/>
            </p:nvSpPr>
            <p:spPr>
              <a:xfrm>
                <a:off x="3925057" y="2404844"/>
                <a:ext cx="3998912" cy="553741"/>
              </a:xfrm>
              <a:prstGeom prst="rect">
                <a:avLst/>
              </a:prstGeom>
              <a:blipFill>
                <a:blip r:embed="rId4"/>
                <a:stretch>
                  <a:fillRect l="-3201" t="-5495" b="-29670"/>
                </a:stretch>
              </a:blipFill>
            </p:spPr>
            <p:txBody>
              <a:bodyPr/>
              <a:lstStyle/>
              <a:p>
                <a:r>
                  <a:rPr lang="tr-TR">
                    <a:noFill/>
                  </a:rPr>
                  <a:t> </a:t>
                </a:r>
              </a:p>
            </p:txBody>
          </p:sp>
        </mc:Fallback>
      </mc:AlternateContent>
      <p:sp>
        <p:nvSpPr>
          <p:cNvPr id="6" name="Metin kutusu 5"/>
          <p:cNvSpPr txBox="1"/>
          <p:nvPr/>
        </p:nvSpPr>
        <p:spPr>
          <a:xfrm>
            <a:off x="1448457" y="1625740"/>
            <a:ext cx="1541835" cy="523220"/>
          </a:xfrm>
          <a:prstGeom prst="rect">
            <a:avLst/>
          </a:prstGeom>
          <a:noFill/>
        </p:spPr>
        <p:txBody>
          <a:bodyPr wrap="square" rtlCol="0">
            <a:spAutoFit/>
          </a:bodyPr>
          <a:lstStyle/>
          <a:p>
            <a:r>
              <a:rPr lang="tr-TR" sz="2800" dirty="0" smtClean="0"/>
              <a:t>f= 1Hz</a:t>
            </a:r>
            <a:endParaRPr lang="en-US" sz="2800" dirty="0"/>
          </a:p>
        </p:txBody>
      </p:sp>
      <p:sp>
        <p:nvSpPr>
          <p:cNvPr id="8" name="Sağ Ayraç 7"/>
          <p:cNvSpPr/>
          <p:nvPr/>
        </p:nvSpPr>
        <p:spPr>
          <a:xfrm rot="5400000">
            <a:off x="6061665" y="3667526"/>
            <a:ext cx="477053" cy="2880320"/>
          </a:xfrm>
          <a:prstGeom prst="rightBrace">
            <a:avLst>
              <a:gd name="adj1" fmla="val 8333"/>
              <a:gd name="adj2" fmla="val 44935"/>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Metin kutusu 8"/>
          <p:cNvSpPr txBox="1"/>
          <p:nvPr/>
        </p:nvSpPr>
        <p:spPr>
          <a:xfrm>
            <a:off x="6264188" y="5346213"/>
            <a:ext cx="648072" cy="369332"/>
          </a:xfrm>
          <a:prstGeom prst="rect">
            <a:avLst/>
          </a:prstGeom>
          <a:noFill/>
        </p:spPr>
        <p:txBody>
          <a:bodyPr wrap="square" rtlCol="0">
            <a:spAutoFit/>
          </a:bodyPr>
          <a:lstStyle/>
          <a:p>
            <a:r>
              <a:rPr lang="tr-TR" dirty="0" smtClean="0"/>
              <a:t>0.5</a:t>
            </a:r>
            <a:endParaRPr lang="en-US" dirty="0"/>
          </a:p>
        </p:txBody>
      </p:sp>
    </p:spTree>
    <p:extLst>
      <p:ext uri="{BB962C8B-B14F-4D97-AF65-F5344CB8AC3E}">
        <p14:creationId xmlns:p14="http://schemas.microsoft.com/office/powerpoint/2010/main" val="4171701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a:p>
        </p:txBody>
      </p:sp>
      <p:sp>
        <p:nvSpPr>
          <p:cNvPr id="3" name="İçerik Yer Tutucusu 2"/>
          <p:cNvSpPr>
            <a:spLocks noGrp="1"/>
          </p:cNvSpPr>
          <p:nvPr>
            <p:ph sz="quarter" idx="1"/>
          </p:nvPr>
        </p:nvSpPr>
        <p:spPr/>
        <p:txBody>
          <a:bodyPr>
            <a:normAutofit fontScale="40000" lnSpcReduction="20000"/>
          </a:bodyPr>
          <a:lstStyle/>
          <a:p>
            <a:r>
              <a:rPr lang="tr-TR" b="1" dirty="0"/>
              <a:t>Jean </a:t>
            </a:r>
            <a:r>
              <a:rPr lang="tr-TR" b="1" dirty="0" err="1"/>
              <a:t>Baptiste</a:t>
            </a:r>
            <a:r>
              <a:rPr lang="tr-TR" b="1" dirty="0"/>
              <a:t> Joseph </a:t>
            </a:r>
            <a:r>
              <a:rPr lang="tr-TR" b="1" dirty="0" err="1"/>
              <a:t>Fourier</a:t>
            </a:r>
            <a:r>
              <a:rPr lang="tr-TR" dirty="0"/>
              <a:t>, (d. </a:t>
            </a:r>
            <a:r>
              <a:rPr lang="tr-TR" dirty="0">
                <a:hlinkClick r:id="rId2" tooltip="21 Mart"/>
              </a:rPr>
              <a:t>21 Mart</a:t>
            </a:r>
            <a:r>
              <a:rPr lang="tr-TR" dirty="0"/>
              <a:t> </a:t>
            </a:r>
            <a:r>
              <a:rPr lang="tr-TR" dirty="0">
                <a:hlinkClick r:id="rId3" tooltip="1768"/>
              </a:rPr>
              <a:t>1768</a:t>
            </a:r>
            <a:r>
              <a:rPr lang="tr-TR" dirty="0"/>
              <a:t>, </a:t>
            </a:r>
            <a:r>
              <a:rPr lang="tr-TR" dirty="0" err="1">
                <a:hlinkClick r:id="rId4" tooltip="Auxerre"/>
              </a:rPr>
              <a:t>Auxerre</a:t>
            </a:r>
            <a:r>
              <a:rPr lang="tr-TR" dirty="0"/>
              <a:t>-</a:t>
            </a:r>
            <a:r>
              <a:rPr lang="tr-TR" dirty="0">
                <a:hlinkClick r:id="rId5" tooltip="Fransa"/>
              </a:rPr>
              <a:t>Fransa</a:t>
            </a:r>
            <a:r>
              <a:rPr lang="tr-TR" dirty="0"/>
              <a:t> - ö. </a:t>
            </a:r>
            <a:r>
              <a:rPr lang="tr-TR" dirty="0">
                <a:hlinkClick r:id="rId6" tooltip="16 Mayıs"/>
              </a:rPr>
              <a:t>16 Mayıs</a:t>
            </a:r>
            <a:r>
              <a:rPr lang="tr-TR" dirty="0"/>
              <a:t> </a:t>
            </a:r>
            <a:r>
              <a:rPr lang="tr-TR" dirty="0">
                <a:hlinkClick r:id="rId7" tooltip="1830"/>
              </a:rPr>
              <a:t>1830</a:t>
            </a:r>
            <a:r>
              <a:rPr lang="tr-TR" dirty="0"/>
              <a:t>, </a:t>
            </a:r>
            <a:r>
              <a:rPr lang="tr-TR" dirty="0">
                <a:hlinkClick r:id="rId8" tooltip="Paris"/>
              </a:rPr>
              <a:t>Paris</a:t>
            </a:r>
            <a:r>
              <a:rPr lang="tr-TR" dirty="0"/>
              <a:t>). Fransız </a:t>
            </a:r>
            <a:r>
              <a:rPr lang="tr-TR" dirty="0">
                <a:hlinkClick r:id="rId9" tooltip="Matematik"/>
              </a:rPr>
              <a:t>matematikçi</a:t>
            </a:r>
            <a:r>
              <a:rPr lang="tr-TR" dirty="0"/>
              <a:t> ve </a:t>
            </a:r>
            <a:r>
              <a:rPr lang="tr-TR" dirty="0">
                <a:hlinkClick r:id="rId10" tooltip="Fizik"/>
              </a:rPr>
              <a:t>fizikçi</a:t>
            </a:r>
            <a:r>
              <a:rPr lang="tr-TR" dirty="0"/>
              <a:t>.</a:t>
            </a:r>
          </a:p>
          <a:p>
            <a:r>
              <a:rPr lang="tr-TR" dirty="0"/>
              <a:t>Bir terzinin oğlu olarak dünyaya gelen Jean </a:t>
            </a:r>
            <a:r>
              <a:rPr lang="tr-TR" dirty="0" err="1"/>
              <a:t>Babtiste</a:t>
            </a:r>
            <a:r>
              <a:rPr lang="tr-TR" dirty="0"/>
              <a:t> Joseph </a:t>
            </a:r>
            <a:r>
              <a:rPr lang="tr-TR" dirty="0" err="1"/>
              <a:t>Fourier</a:t>
            </a:r>
            <a:r>
              <a:rPr lang="tr-TR" dirty="0"/>
              <a:t>, henüz dokuz yaşındayken hem annesini ve hem de babasını yitirince </a:t>
            </a:r>
            <a:r>
              <a:rPr lang="tr-TR" dirty="0" err="1"/>
              <a:t>Auxerre'deki</a:t>
            </a:r>
            <a:r>
              <a:rPr lang="tr-TR" dirty="0"/>
              <a:t> askeri okula gönderildi. </a:t>
            </a:r>
            <a:r>
              <a:rPr lang="tr-TR" dirty="0" err="1"/>
              <a:t>Fourier</a:t>
            </a:r>
            <a:r>
              <a:rPr lang="tr-TR" dirty="0"/>
              <a:t> kendisini bu okulda çok iyi bir şekilde yetiştirdi. On iki yaşındayken yazdığı dini yazıları, </a:t>
            </a:r>
            <a:r>
              <a:rPr lang="tr-TR" dirty="0">
                <a:hlinkClick r:id="rId8" tooltip="Paris"/>
              </a:rPr>
              <a:t>Paris</a:t>
            </a:r>
            <a:r>
              <a:rPr lang="tr-TR" dirty="0"/>
              <a:t> kiliselerinde okunuyor ve benimseniyordu. Güç beğenen, titiz, inatçı, hırçın, sert bir karakteri vardı. </a:t>
            </a:r>
            <a:r>
              <a:rPr lang="tr-TR" dirty="0" err="1"/>
              <a:t>Fourier</a:t>
            </a:r>
            <a:r>
              <a:rPr lang="tr-TR" dirty="0"/>
              <a:t>, Saint-Benoit manastırına gitti. Subay olmayı istemesine karşın terzi oğluna subaylık diploması verilmediğinden, askeri papaz olmayı seçmişti. Eski arkadaşları </a:t>
            </a:r>
            <a:r>
              <a:rPr lang="tr-TR" dirty="0" err="1"/>
              <a:t>Fourier'yi</a:t>
            </a:r>
            <a:r>
              <a:rPr lang="tr-TR" dirty="0"/>
              <a:t> </a:t>
            </a:r>
            <a:r>
              <a:rPr lang="tr-TR" dirty="0" err="1"/>
              <a:t>Auxerre'e</a:t>
            </a:r>
            <a:r>
              <a:rPr lang="tr-TR" dirty="0"/>
              <a:t> çağırdılar ve onu matematik öğretmeni olması yönünde ikna ettiler. 1789'da ihtilal patlak verdiğinde yirmi bir yaşında idi ve denklemlerin sayısal çözümüne ait bir çalışmayı Akademiye sunuyordu.</a:t>
            </a:r>
          </a:p>
          <a:p>
            <a:r>
              <a:rPr lang="tr-TR" dirty="0" err="1"/>
              <a:t>Fourier</a:t>
            </a:r>
            <a:r>
              <a:rPr lang="tr-TR" dirty="0"/>
              <a:t>, </a:t>
            </a:r>
            <a:r>
              <a:rPr lang="tr-TR" dirty="0" err="1"/>
              <a:t>Ecole</a:t>
            </a:r>
            <a:r>
              <a:rPr lang="tr-TR" dirty="0"/>
              <a:t> </a:t>
            </a:r>
            <a:r>
              <a:rPr lang="tr-TR" dirty="0" err="1"/>
              <a:t>Normale'in</a:t>
            </a:r>
            <a:r>
              <a:rPr lang="tr-TR" dirty="0"/>
              <a:t> </a:t>
            </a:r>
            <a:r>
              <a:rPr lang="tr-TR" dirty="0">
                <a:hlinkClick r:id="rId9" tooltip="Matematik"/>
              </a:rPr>
              <a:t>matematik</a:t>
            </a:r>
            <a:r>
              <a:rPr lang="tr-TR" dirty="0"/>
              <a:t> kürsüsüne öğretmen olarak atandı. </a:t>
            </a:r>
            <a:r>
              <a:rPr lang="tr-TR" dirty="0" err="1"/>
              <a:t>Fourier</a:t>
            </a:r>
            <a:r>
              <a:rPr lang="tr-TR" dirty="0"/>
              <a:t>, 1787 ile 1794 yıllarını orta dereceli okullarda öğretmenlik yaparak geçirdi. </a:t>
            </a:r>
            <a:r>
              <a:rPr lang="tr-TR" dirty="0">
                <a:hlinkClick r:id="rId11" tooltip="Fransız devrimi"/>
              </a:rPr>
              <a:t>Fransız devrimi</a:t>
            </a:r>
            <a:r>
              <a:rPr lang="tr-TR" dirty="0"/>
              <a:t> sırasında önemli görevler aldı. 1794'de bir ara hapse girdi. Hapisten çıktıktan sonra, </a:t>
            </a:r>
            <a:r>
              <a:rPr lang="tr-TR" dirty="0" err="1"/>
              <a:t>Ecole</a:t>
            </a:r>
            <a:r>
              <a:rPr lang="tr-TR" dirty="0"/>
              <a:t> </a:t>
            </a:r>
            <a:r>
              <a:rPr lang="tr-TR" dirty="0" err="1"/>
              <a:t>Normale'de</a:t>
            </a:r>
            <a:r>
              <a:rPr lang="tr-TR" dirty="0"/>
              <a:t> ve </a:t>
            </a:r>
            <a:r>
              <a:rPr lang="tr-TR" dirty="0" err="1">
                <a:hlinkClick r:id="rId12" tooltip="École Polytechnique"/>
              </a:rPr>
              <a:t>École</a:t>
            </a:r>
            <a:r>
              <a:rPr lang="tr-TR" dirty="0">
                <a:hlinkClick r:id="rId12" tooltip="École Polytechnique"/>
              </a:rPr>
              <a:t> </a:t>
            </a:r>
            <a:r>
              <a:rPr lang="tr-TR" dirty="0" err="1">
                <a:hlinkClick r:id="rId12" tooltip="École Polytechnique"/>
              </a:rPr>
              <a:t>Polytechnique</a:t>
            </a:r>
            <a:r>
              <a:rPr lang="tr-TR" dirty="0" err="1"/>
              <a:t>'te</a:t>
            </a:r>
            <a:r>
              <a:rPr lang="tr-TR" dirty="0"/>
              <a:t> matematik öğretmenliği yaptı. </a:t>
            </a:r>
            <a:r>
              <a:rPr lang="tr-TR" dirty="0">
                <a:hlinkClick r:id="rId13" tooltip="Denklemler kuramı (sayfa mevcut değil)"/>
              </a:rPr>
              <a:t>Denklemler kuramı</a:t>
            </a:r>
            <a:r>
              <a:rPr lang="tr-TR" dirty="0"/>
              <a:t> ve </a:t>
            </a:r>
            <a:r>
              <a:rPr lang="tr-TR" dirty="0">
                <a:hlinkClick r:id="rId14" tooltip="Uygulamalı matematik (sayfa mevcut değil)"/>
              </a:rPr>
              <a:t>uygulamalı matematikte</a:t>
            </a:r>
            <a:r>
              <a:rPr lang="tr-TR" dirty="0"/>
              <a:t> bazı araştırmalarda bulundu. </a:t>
            </a:r>
            <a:r>
              <a:rPr lang="tr-TR" dirty="0" err="1">
                <a:hlinkClick r:id="rId15" tooltip="Fourier serileri"/>
              </a:rPr>
              <a:t>Fourier</a:t>
            </a:r>
            <a:r>
              <a:rPr lang="tr-TR" dirty="0">
                <a:hlinkClick r:id="rId15" tooltip="Fourier serileri"/>
              </a:rPr>
              <a:t> serilerini</a:t>
            </a:r>
            <a:r>
              <a:rPr lang="tr-TR" dirty="0"/>
              <a:t> ve </a:t>
            </a:r>
            <a:r>
              <a:rPr lang="tr-TR" dirty="0" err="1">
                <a:hlinkClick r:id="rId16" tooltip="Fourier analizi"/>
              </a:rPr>
              <a:t>Fourier</a:t>
            </a:r>
            <a:r>
              <a:rPr lang="tr-TR" dirty="0">
                <a:hlinkClick r:id="rId16" tooltip="Fourier analizi"/>
              </a:rPr>
              <a:t> analizini</a:t>
            </a:r>
            <a:r>
              <a:rPr lang="tr-TR" dirty="0"/>
              <a:t> oluşturdu.</a:t>
            </a:r>
          </a:p>
          <a:p>
            <a:r>
              <a:rPr lang="tr-TR" dirty="0"/>
              <a:t>1798 yılında </a:t>
            </a:r>
            <a:r>
              <a:rPr lang="tr-TR" dirty="0">
                <a:hlinkClick r:id="rId17" tooltip="Napolyon"/>
              </a:rPr>
              <a:t>Napolyon</a:t>
            </a:r>
            <a:r>
              <a:rPr lang="tr-TR" dirty="0"/>
              <a:t> </a:t>
            </a:r>
            <a:r>
              <a:rPr lang="tr-TR" dirty="0">
                <a:hlinkClick r:id="rId18" tooltip="Mısır"/>
              </a:rPr>
              <a:t>Mısır</a:t>
            </a:r>
            <a:r>
              <a:rPr lang="tr-TR" dirty="0"/>
              <a:t>'a giderken, </a:t>
            </a:r>
            <a:r>
              <a:rPr lang="tr-TR" dirty="0" err="1"/>
              <a:t>Fourier'yi</a:t>
            </a:r>
            <a:r>
              <a:rPr lang="tr-TR" dirty="0"/>
              <a:t> de yanına aldı ve onu bilim heyetinin başına atadı. Yukarı Mısır'da araştırma yapma, kayıtları, yazıları inceleme ve tapınaklarda araştırma yapmalarını istedi. 1801 yılında Mısır'dan Fransa'ya dönen </a:t>
            </a:r>
            <a:r>
              <a:rPr lang="tr-TR" dirty="0" err="1"/>
              <a:t>Fourier'ye</a:t>
            </a:r>
            <a:r>
              <a:rPr lang="tr-TR" dirty="0"/>
              <a:t> Napolyon tarafından yöneticilik görevleri verildi. 1803 yılında </a:t>
            </a:r>
            <a:r>
              <a:rPr lang="tr-TR" dirty="0">
                <a:hlinkClick r:id="rId19" tooltip="Baron"/>
              </a:rPr>
              <a:t>Baron</a:t>
            </a:r>
            <a:r>
              <a:rPr lang="tr-TR" dirty="0"/>
              <a:t> unvanını aldı. </a:t>
            </a:r>
            <a:r>
              <a:rPr lang="tr-TR" dirty="0">
                <a:hlinkClick r:id="rId20" tooltip="Isı taşınımı"/>
              </a:rPr>
              <a:t>Isı </a:t>
            </a:r>
            <a:r>
              <a:rPr lang="tr-TR" dirty="0" err="1">
                <a:hlinkClick r:id="rId20" tooltip="Isı taşınımı"/>
              </a:rPr>
              <a:t>taşınımının</a:t>
            </a:r>
            <a:r>
              <a:rPr lang="tr-TR" dirty="0"/>
              <a:t> matematiksel esasları üzerine araştırmalar yaptı. En önemli çalışması </a:t>
            </a:r>
            <a:r>
              <a:rPr lang="tr-TR" i="1" dirty="0"/>
              <a:t>"Isının Analitik Kuramı"</a:t>
            </a:r>
            <a:r>
              <a:rPr lang="tr-TR" dirty="0"/>
              <a:t> adlı yapıtıdır. Bu yapıtı 1807 yılında Akademiye sundu. Eser çok tartışıldı ve beğenilmedi. 1812 yılındaki ödül için başka bir çalışma sunması istendi. </a:t>
            </a:r>
            <a:r>
              <a:rPr lang="tr-TR" dirty="0" err="1"/>
              <a:t>Fourier</a:t>
            </a:r>
            <a:r>
              <a:rPr lang="tr-TR" dirty="0"/>
              <a:t> bu ödülü aldı. Fakat daha önce sunduğu çalışmasının dönmesine çok kırıldı. Onun tartışmasız olan eseri, halen yaşayan </a:t>
            </a:r>
            <a:r>
              <a:rPr lang="tr-TR" dirty="0" err="1">
                <a:hlinkClick r:id="rId16" tooltip="Fourier analizi"/>
              </a:rPr>
              <a:t>Fourier</a:t>
            </a:r>
            <a:r>
              <a:rPr lang="tr-TR" dirty="0">
                <a:hlinkClick r:id="rId16" tooltip="Fourier analizi"/>
              </a:rPr>
              <a:t> analizidir</a:t>
            </a:r>
            <a:r>
              <a:rPr lang="tr-TR" dirty="0"/>
              <a:t>. 1807 yılında kaleme aldığı eseri nihayet 1822 yılında yayımlandı. </a:t>
            </a:r>
            <a:r>
              <a:rPr lang="tr-TR" dirty="0" err="1"/>
              <a:t>Fourier'nin</a:t>
            </a:r>
            <a:r>
              <a:rPr lang="tr-TR" dirty="0"/>
              <a:t> </a:t>
            </a:r>
            <a:r>
              <a:rPr lang="tr-TR" dirty="0">
                <a:hlinkClick r:id="rId21" tooltip="Isı iletimi"/>
              </a:rPr>
              <a:t>ısı iletimi</a:t>
            </a:r>
            <a:r>
              <a:rPr lang="tr-TR" dirty="0"/>
              <a:t> konusundaki araştırmalarının, fizik ve matematiğin gelişimine büyük katkıları olmuştur.</a:t>
            </a:r>
          </a:p>
          <a:p>
            <a:r>
              <a:rPr lang="tr-TR" dirty="0"/>
              <a:t>İktidarların sürekli el değiştirmesi ve karşılıklı ihtilaller </a:t>
            </a:r>
            <a:r>
              <a:rPr lang="tr-TR" dirty="0" err="1"/>
              <a:t>Fourier'yi</a:t>
            </a:r>
            <a:r>
              <a:rPr lang="tr-TR" dirty="0"/>
              <a:t> güç durumlara soktu. Bu çalkantılı dönemlerden sonra eşyalarını rehine verecek kadar kötü durumlara düştü. İstatistik Bürosuna müdür olarak atandı. 1816 yılında Akademiye üye seçilmesine hükümet karşı koydu. Ancak ertesi yıl üye seçilebildi.</a:t>
            </a:r>
          </a:p>
          <a:p>
            <a:r>
              <a:rPr lang="tr-TR" dirty="0"/>
              <a:t>16 Mayıs 1830'da bir kalp hastalığından (bazılarına göre de damar çatlamasından) öldü</a:t>
            </a:r>
            <a:r>
              <a:rPr lang="tr-TR" dirty="0" smtClean="0"/>
              <a:t>. </a:t>
            </a:r>
          </a:p>
          <a:p>
            <a:pPr marL="0" indent="0">
              <a:buNone/>
            </a:pPr>
            <a:r>
              <a:rPr lang="tr-TR" dirty="0" smtClean="0"/>
              <a:t>							Vikipedi, 2.11.2016</a:t>
            </a:r>
            <a:endParaRPr lang="tr-TR" dirty="0"/>
          </a:p>
          <a:p>
            <a:endParaRPr lang="en-US" dirty="0"/>
          </a:p>
        </p:txBody>
      </p:sp>
    </p:spTree>
    <p:extLst>
      <p:ext uri="{BB962C8B-B14F-4D97-AF65-F5344CB8AC3E}">
        <p14:creationId xmlns:p14="http://schemas.microsoft.com/office/powerpoint/2010/main" val="4469771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İçerik Yer Tutucusu 2"/>
              <p:cNvSpPr>
                <a:spLocks noGrp="1"/>
              </p:cNvSpPr>
              <p:nvPr>
                <p:ph sz="quarter" idx="1"/>
              </p:nvPr>
            </p:nvSpPr>
            <p:spPr/>
            <p:txBody>
              <a:bodyPr/>
              <a:lstStyle/>
              <a:p>
                <a14:m>
                  <m:oMath xmlns:m="http://schemas.openxmlformats.org/officeDocument/2006/math">
                    <m:sSub>
                      <m:sSubPr>
                        <m:ctrlPr>
                          <a:rPr lang="tr-TR" i="1" smtClean="0">
                            <a:latin typeface="Cambria Math" panose="02040503050406030204" pitchFamily="18" charset="0"/>
                          </a:rPr>
                        </m:ctrlPr>
                      </m:sSubPr>
                      <m:e>
                        <m:r>
                          <a:rPr lang="tr-TR" i="1">
                            <a:latin typeface="Cambria Math"/>
                          </a:rPr>
                          <m:t>𝑏</m:t>
                        </m:r>
                      </m:e>
                      <m:sub>
                        <m:r>
                          <a:rPr lang="tr-TR" i="1">
                            <a:latin typeface="Cambria Math"/>
                          </a:rPr>
                          <m:t>1</m:t>
                        </m:r>
                      </m:sub>
                    </m:sSub>
                    <m:r>
                      <a:rPr lang="tr-TR" b="0" i="0" smtClean="0">
                        <a:latin typeface="Cambria Math" panose="02040503050406030204" pitchFamily="18" charset="0"/>
                      </a:rPr>
                      <m:t>=</m:t>
                    </m:r>
                    <m:f>
                      <m:fPr>
                        <m:ctrlPr>
                          <a:rPr lang="en-US" i="1" smtClean="0">
                            <a:latin typeface="Cambria Math" panose="02040503050406030204" pitchFamily="18" charset="0"/>
                          </a:rPr>
                        </m:ctrlPr>
                      </m:fPr>
                      <m:num>
                        <m:r>
                          <a:rPr lang="tr-TR" b="0" i="1" smtClean="0">
                            <a:latin typeface="Cambria Math" panose="02040503050406030204" pitchFamily="18" charset="0"/>
                          </a:rPr>
                          <m:t>1</m:t>
                        </m:r>
                      </m:num>
                      <m:den>
                        <m:r>
                          <a:rPr lang="tr-TR" b="0" i="1" smtClean="0">
                            <a:latin typeface="Cambria Math" panose="02040503050406030204" pitchFamily="18" charset="0"/>
                          </a:rPr>
                          <m:t>0.5</m:t>
                        </m:r>
                      </m:den>
                    </m:f>
                    <m:nary>
                      <m:naryPr>
                        <m:ctrlPr>
                          <a:rPr lang="en-US" i="1">
                            <a:latin typeface="Cambria Math" panose="02040503050406030204" pitchFamily="18" charset="0"/>
                          </a:rPr>
                        </m:ctrlPr>
                      </m:naryPr>
                      <m:sub>
                        <m:r>
                          <m:rPr>
                            <m:brk m:alnAt="23"/>
                          </m:rPr>
                          <a:rPr lang="tr-TR" i="1">
                            <a:latin typeface="Cambria Math"/>
                          </a:rPr>
                          <m:t>0</m:t>
                        </m:r>
                      </m:sub>
                      <m:sup>
                        <m:r>
                          <a:rPr lang="tr-TR" i="1">
                            <a:latin typeface="Cambria Math"/>
                          </a:rPr>
                          <m:t>1</m:t>
                        </m:r>
                      </m:sup>
                      <m:e>
                        <m:func>
                          <m:funcPr>
                            <m:ctrlPr>
                              <a:rPr lang="tr-TR" i="1">
                                <a:latin typeface="Cambria Math" panose="02040503050406030204" pitchFamily="18" charset="0"/>
                              </a:rPr>
                            </m:ctrlPr>
                          </m:funcPr>
                          <m:fName>
                            <m:r>
                              <m:rPr>
                                <m:sty m:val="p"/>
                              </m:rPr>
                              <a:rPr lang="tr-TR">
                                <a:latin typeface="Cambria Math"/>
                              </a:rPr>
                              <m:t>f</m:t>
                            </m:r>
                            <m:d>
                              <m:dPr>
                                <m:ctrlPr>
                                  <a:rPr lang="tr-TR" i="1">
                                    <a:latin typeface="Cambria Math" panose="02040503050406030204" pitchFamily="18" charset="0"/>
                                  </a:rPr>
                                </m:ctrlPr>
                              </m:dPr>
                              <m:e>
                                <m:r>
                                  <m:rPr>
                                    <m:sty m:val="p"/>
                                  </m:rPr>
                                  <a:rPr lang="tr-TR">
                                    <a:latin typeface="Cambria Math"/>
                                  </a:rPr>
                                  <m:t>t</m:t>
                                </m:r>
                              </m:e>
                            </m:d>
                            <m:r>
                              <a:rPr lang="tr-TR">
                                <a:latin typeface="Cambria Math"/>
                              </a:rPr>
                              <m:t> </m:t>
                            </m:r>
                            <m:r>
                              <m:rPr>
                                <m:sty m:val="p"/>
                              </m:rPr>
                              <a:rPr lang="tr-TR">
                                <a:latin typeface="Cambria Math"/>
                              </a:rPr>
                              <m:t>sin</m:t>
                            </m:r>
                          </m:fName>
                          <m:e>
                            <m:d>
                              <m:dPr>
                                <m:ctrlPr>
                                  <a:rPr lang="tr-TR" i="1">
                                    <a:latin typeface="Cambria Math" panose="02040503050406030204" pitchFamily="18" charset="0"/>
                                  </a:rPr>
                                </m:ctrlPr>
                              </m:dPr>
                              <m:e>
                                <m:r>
                                  <a:rPr lang="tr-TR" i="1">
                                    <a:latin typeface="Cambria Math"/>
                                  </a:rPr>
                                  <m:t>2</m:t>
                                </m:r>
                                <m:r>
                                  <m:rPr>
                                    <m:sty m:val="p"/>
                                  </m:rPr>
                                  <a:rPr lang="el-GR" i="1">
                                    <a:latin typeface="Cambria Math"/>
                                  </a:rPr>
                                  <m:t>π</m:t>
                                </m:r>
                                <m:r>
                                  <a:rPr lang="tr-TR" i="1">
                                    <a:latin typeface="Cambria Math"/>
                                  </a:rPr>
                                  <m:t>𝑡</m:t>
                                </m:r>
                              </m:e>
                            </m:d>
                          </m:e>
                        </m:func>
                        <m:r>
                          <a:rPr lang="tr-TR" i="1">
                            <a:latin typeface="Cambria Math"/>
                          </a:rPr>
                          <m:t>𝑑𝑡</m:t>
                        </m:r>
                        <m:r>
                          <m:rPr>
                            <m:nor/>
                          </m:rPr>
                          <a:rPr lang="en-US" dirty="0"/>
                          <m:t> </m:t>
                        </m:r>
                      </m:e>
                    </m:nary>
                  </m:oMath>
                </a14:m>
                <a:endParaRPr lang="tr-TR" dirty="0" smtClean="0"/>
              </a:p>
              <a:p>
                <a14:m>
                  <m:oMath xmlns:m="http://schemas.openxmlformats.org/officeDocument/2006/math">
                    <m:sSub>
                      <m:sSubPr>
                        <m:ctrlPr>
                          <a:rPr lang="tr-TR" i="1">
                            <a:latin typeface="Cambria Math" panose="02040503050406030204" pitchFamily="18" charset="0"/>
                          </a:rPr>
                        </m:ctrlPr>
                      </m:sSubPr>
                      <m:e>
                        <m:r>
                          <a:rPr lang="tr-TR" i="1">
                            <a:latin typeface="Cambria Math"/>
                          </a:rPr>
                          <m:t>𝑏</m:t>
                        </m:r>
                      </m:e>
                      <m:sub>
                        <m:r>
                          <a:rPr lang="tr-TR" b="0" i="1" smtClean="0">
                            <a:latin typeface="Cambria Math" panose="02040503050406030204" pitchFamily="18" charset="0"/>
                          </a:rPr>
                          <m:t>2</m:t>
                        </m:r>
                      </m:sub>
                    </m:sSub>
                    <m:r>
                      <a:rPr lang="tr-TR">
                        <a:latin typeface="Cambria Math" panose="02040503050406030204" pitchFamily="18" charset="0"/>
                      </a:rPr>
                      <m:t>=</m:t>
                    </m:r>
                    <m:f>
                      <m:fPr>
                        <m:ctrlPr>
                          <a:rPr lang="en-US" i="1">
                            <a:latin typeface="Cambria Math" panose="02040503050406030204" pitchFamily="18" charset="0"/>
                          </a:rPr>
                        </m:ctrlPr>
                      </m:fPr>
                      <m:num>
                        <m:r>
                          <a:rPr lang="tr-TR" i="1">
                            <a:latin typeface="Cambria Math" panose="02040503050406030204" pitchFamily="18" charset="0"/>
                          </a:rPr>
                          <m:t>1</m:t>
                        </m:r>
                      </m:num>
                      <m:den>
                        <m:r>
                          <a:rPr lang="tr-TR" i="1">
                            <a:latin typeface="Cambria Math" panose="02040503050406030204" pitchFamily="18" charset="0"/>
                          </a:rPr>
                          <m:t>0.5</m:t>
                        </m:r>
                      </m:den>
                    </m:f>
                    <m:nary>
                      <m:naryPr>
                        <m:ctrlPr>
                          <a:rPr lang="en-US" i="1">
                            <a:latin typeface="Cambria Math" panose="02040503050406030204" pitchFamily="18" charset="0"/>
                          </a:rPr>
                        </m:ctrlPr>
                      </m:naryPr>
                      <m:sub>
                        <m:r>
                          <m:rPr>
                            <m:brk m:alnAt="23"/>
                          </m:rPr>
                          <a:rPr lang="tr-TR" i="1">
                            <a:latin typeface="Cambria Math"/>
                          </a:rPr>
                          <m:t>0</m:t>
                        </m:r>
                      </m:sub>
                      <m:sup>
                        <m:r>
                          <a:rPr lang="tr-TR" i="1">
                            <a:latin typeface="Cambria Math"/>
                          </a:rPr>
                          <m:t>1</m:t>
                        </m:r>
                      </m:sup>
                      <m:e>
                        <m:func>
                          <m:funcPr>
                            <m:ctrlPr>
                              <a:rPr lang="tr-TR" i="1">
                                <a:latin typeface="Cambria Math" panose="02040503050406030204" pitchFamily="18" charset="0"/>
                              </a:rPr>
                            </m:ctrlPr>
                          </m:funcPr>
                          <m:fName>
                            <m:r>
                              <m:rPr>
                                <m:sty m:val="p"/>
                              </m:rPr>
                              <a:rPr lang="tr-TR">
                                <a:latin typeface="Cambria Math"/>
                              </a:rPr>
                              <m:t>f</m:t>
                            </m:r>
                            <m:d>
                              <m:dPr>
                                <m:ctrlPr>
                                  <a:rPr lang="tr-TR" i="1">
                                    <a:latin typeface="Cambria Math" panose="02040503050406030204" pitchFamily="18" charset="0"/>
                                  </a:rPr>
                                </m:ctrlPr>
                              </m:dPr>
                              <m:e>
                                <m:r>
                                  <m:rPr>
                                    <m:sty m:val="p"/>
                                  </m:rPr>
                                  <a:rPr lang="tr-TR">
                                    <a:latin typeface="Cambria Math"/>
                                  </a:rPr>
                                  <m:t>t</m:t>
                                </m:r>
                              </m:e>
                            </m:d>
                            <m:r>
                              <a:rPr lang="tr-TR">
                                <a:latin typeface="Cambria Math"/>
                              </a:rPr>
                              <m:t> </m:t>
                            </m:r>
                            <m:r>
                              <m:rPr>
                                <m:sty m:val="p"/>
                              </m:rPr>
                              <a:rPr lang="tr-TR">
                                <a:latin typeface="Cambria Math"/>
                              </a:rPr>
                              <m:t>sin</m:t>
                            </m:r>
                          </m:fName>
                          <m:e>
                            <m:d>
                              <m:dPr>
                                <m:ctrlPr>
                                  <a:rPr lang="tr-TR" i="1">
                                    <a:latin typeface="Cambria Math" panose="02040503050406030204" pitchFamily="18" charset="0"/>
                                  </a:rPr>
                                </m:ctrlPr>
                              </m:dPr>
                              <m:e>
                                <m:r>
                                  <a:rPr lang="tr-TR" i="1">
                                    <a:latin typeface="Cambria Math"/>
                                  </a:rPr>
                                  <m:t>2</m:t>
                                </m:r>
                                <m:r>
                                  <m:rPr>
                                    <m:sty m:val="p"/>
                                  </m:rPr>
                                  <a:rPr lang="el-GR" i="1">
                                    <a:latin typeface="Cambria Math"/>
                                  </a:rPr>
                                  <m:t>π</m:t>
                                </m:r>
                                <m:r>
                                  <a:rPr lang="tr-TR" b="0" i="1" smtClean="0">
                                    <a:latin typeface="Cambria Math"/>
                                  </a:rPr>
                                  <m:t>2</m:t>
                                </m:r>
                                <m:r>
                                  <a:rPr lang="tr-TR" i="1">
                                    <a:latin typeface="Cambria Math"/>
                                  </a:rPr>
                                  <m:t>𝑡</m:t>
                                </m:r>
                              </m:e>
                            </m:d>
                          </m:e>
                        </m:func>
                        <m:r>
                          <a:rPr lang="tr-TR" i="1">
                            <a:latin typeface="Cambria Math"/>
                          </a:rPr>
                          <m:t>𝑑𝑡</m:t>
                        </m:r>
                        <m:r>
                          <m:rPr>
                            <m:nor/>
                          </m:rPr>
                          <a:rPr lang="en-US" dirty="0"/>
                          <m:t> </m:t>
                        </m:r>
                      </m:e>
                    </m:nary>
                  </m:oMath>
                </a14:m>
                <a:endParaRPr lang="tr-TR" dirty="0" smtClean="0"/>
              </a:p>
              <a:p>
                <a:pPr marL="0" indent="0">
                  <a:buNone/>
                </a:pPr>
                <a:r>
                  <a:rPr lang="tr-TR" dirty="0" smtClean="0"/>
                  <a:t>		.</a:t>
                </a:r>
              </a:p>
              <a:p>
                <a:pPr marL="0" indent="0">
                  <a:buNone/>
                </a:pPr>
                <a:r>
                  <a:rPr lang="tr-TR" dirty="0" smtClean="0"/>
                  <a:t>		.</a:t>
                </a:r>
              </a:p>
              <a:p>
                <a:pPr marL="0" indent="0">
                  <a:buNone/>
                </a:pPr>
                <a:r>
                  <a:rPr lang="tr-TR" dirty="0" smtClean="0"/>
                  <a:t>		.</a:t>
                </a:r>
              </a:p>
              <a:p>
                <a:pPr marL="0" indent="0">
                  <a:buNone/>
                </a:pPr>
                <a:r>
                  <a:rPr lang="tr-TR" dirty="0" smtClean="0"/>
                  <a:t>	</a:t>
                </a:r>
                <a14:m>
                  <m:oMath xmlns:m="http://schemas.openxmlformats.org/officeDocument/2006/math">
                    <m:sSub>
                      <m:sSubPr>
                        <m:ctrlPr>
                          <a:rPr lang="tr-TR" i="1" smtClean="0">
                            <a:solidFill>
                              <a:srgbClr val="FF0000"/>
                            </a:solidFill>
                            <a:latin typeface="Cambria Math" panose="02040503050406030204" pitchFamily="18" charset="0"/>
                          </a:rPr>
                        </m:ctrlPr>
                      </m:sSubPr>
                      <m:e>
                        <m:r>
                          <a:rPr lang="tr-TR" i="1">
                            <a:solidFill>
                              <a:srgbClr val="FF0000"/>
                            </a:solidFill>
                            <a:latin typeface="Cambria Math"/>
                          </a:rPr>
                          <m:t>𝑏</m:t>
                        </m:r>
                      </m:e>
                      <m:sub>
                        <m:r>
                          <a:rPr lang="tr-TR" b="0" i="1" smtClean="0">
                            <a:solidFill>
                              <a:srgbClr val="FF0000"/>
                            </a:solidFill>
                            <a:latin typeface="Cambria Math"/>
                          </a:rPr>
                          <m:t>𝑛</m:t>
                        </m:r>
                      </m:sub>
                    </m:sSub>
                  </m:oMath>
                </a14:m>
                <a:r>
                  <a:rPr lang="tr-TR" dirty="0">
                    <a:solidFill>
                      <a:srgbClr val="FF0000"/>
                    </a:solidFill>
                  </a:rPr>
                  <a:t>=2</a:t>
                </a:r>
                <a:r>
                  <a:rPr lang="en-US" dirty="0">
                    <a:solidFill>
                      <a:srgbClr val="FF0000"/>
                    </a:solidFill>
                  </a:rPr>
                  <a:t> </a:t>
                </a:r>
                <a14:m>
                  <m:oMath xmlns:m="http://schemas.openxmlformats.org/officeDocument/2006/math">
                    <m:nary>
                      <m:naryPr>
                        <m:ctrlPr>
                          <a:rPr lang="en-US" i="1">
                            <a:solidFill>
                              <a:srgbClr val="FF0000"/>
                            </a:solidFill>
                            <a:latin typeface="Cambria Math" panose="02040503050406030204" pitchFamily="18" charset="0"/>
                          </a:rPr>
                        </m:ctrlPr>
                      </m:naryPr>
                      <m:sub>
                        <m:r>
                          <m:rPr>
                            <m:brk m:alnAt="23"/>
                          </m:rPr>
                          <a:rPr lang="tr-TR" i="1">
                            <a:solidFill>
                              <a:srgbClr val="FF0000"/>
                            </a:solidFill>
                            <a:latin typeface="Cambria Math"/>
                          </a:rPr>
                          <m:t>0</m:t>
                        </m:r>
                      </m:sub>
                      <m:sup>
                        <m:r>
                          <a:rPr lang="tr-TR" i="1">
                            <a:solidFill>
                              <a:srgbClr val="FF0000"/>
                            </a:solidFill>
                            <a:latin typeface="Cambria Math"/>
                          </a:rPr>
                          <m:t>1</m:t>
                        </m:r>
                      </m:sup>
                      <m:e>
                        <m:func>
                          <m:funcPr>
                            <m:ctrlPr>
                              <a:rPr lang="tr-TR" i="1">
                                <a:solidFill>
                                  <a:srgbClr val="FF0000"/>
                                </a:solidFill>
                                <a:latin typeface="Cambria Math" panose="02040503050406030204" pitchFamily="18" charset="0"/>
                              </a:rPr>
                            </m:ctrlPr>
                          </m:funcPr>
                          <m:fName>
                            <m:r>
                              <m:rPr>
                                <m:sty m:val="p"/>
                              </m:rPr>
                              <a:rPr lang="tr-TR">
                                <a:solidFill>
                                  <a:srgbClr val="FF0000"/>
                                </a:solidFill>
                                <a:latin typeface="Cambria Math"/>
                              </a:rPr>
                              <m:t>f</m:t>
                            </m:r>
                            <m:d>
                              <m:dPr>
                                <m:ctrlPr>
                                  <a:rPr lang="tr-TR" i="1">
                                    <a:solidFill>
                                      <a:srgbClr val="FF0000"/>
                                    </a:solidFill>
                                    <a:latin typeface="Cambria Math" panose="02040503050406030204" pitchFamily="18" charset="0"/>
                                  </a:rPr>
                                </m:ctrlPr>
                              </m:dPr>
                              <m:e>
                                <m:r>
                                  <m:rPr>
                                    <m:sty m:val="p"/>
                                  </m:rPr>
                                  <a:rPr lang="tr-TR">
                                    <a:solidFill>
                                      <a:srgbClr val="FF0000"/>
                                    </a:solidFill>
                                    <a:latin typeface="Cambria Math"/>
                                  </a:rPr>
                                  <m:t>t</m:t>
                                </m:r>
                              </m:e>
                            </m:d>
                            <m:r>
                              <a:rPr lang="tr-TR">
                                <a:solidFill>
                                  <a:srgbClr val="FF0000"/>
                                </a:solidFill>
                                <a:latin typeface="Cambria Math"/>
                              </a:rPr>
                              <m:t> </m:t>
                            </m:r>
                            <m:r>
                              <m:rPr>
                                <m:sty m:val="p"/>
                              </m:rPr>
                              <a:rPr lang="tr-TR">
                                <a:solidFill>
                                  <a:srgbClr val="FF0000"/>
                                </a:solidFill>
                                <a:latin typeface="Cambria Math"/>
                              </a:rPr>
                              <m:t>sin</m:t>
                            </m:r>
                          </m:fName>
                          <m:e>
                            <m:d>
                              <m:dPr>
                                <m:ctrlPr>
                                  <a:rPr lang="tr-TR" i="1">
                                    <a:solidFill>
                                      <a:srgbClr val="FF0000"/>
                                    </a:solidFill>
                                    <a:latin typeface="Cambria Math" panose="02040503050406030204" pitchFamily="18" charset="0"/>
                                  </a:rPr>
                                </m:ctrlPr>
                              </m:dPr>
                              <m:e>
                                <m:r>
                                  <a:rPr lang="tr-TR" i="1">
                                    <a:solidFill>
                                      <a:srgbClr val="FF0000"/>
                                    </a:solidFill>
                                    <a:latin typeface="Cambria Math"/>
                                  </a:rPr>
                                  <m:t>2</m:t>
                                </m:r>
                                <m:r>
                                  <m:rPr>
                                    <m:sty m:val="p"/>
                                  </m:rPr>
                                  <a:rPr lang="el-GR" i="1">
                                    <a:solidFill>
                                      <a:srgbClr val="FF0000"/>
                                    </a:solidFill>
                                    <a:latin typeface="Cambria Math"/>
                                  </a:rPr>
                                  <m:t>π</m:t>
                                </m:r>
                                <m:r>
                                  <a:rPr lang="tr-TR" b="0" i="1" smtClean="0">
                                    <a:solidFill>
                                      <a:srgbClr val="FF0000"/>
                                    </a:solidFill>
                                    <a:latin typeface="Cambria Math"/>
                                  </a:rPr>
                                  <m:t>𝑛</m:t>
                                </m:r>
                                <m:r>
                                  <a:rPr lang="tr-TR" i="1">
                                    <a:solidFill>
                                      <a:srgbClr val="FF0000"/>
                                    </a:solidFill>
                                    <a:latin typeface="Cambria Math"/>
                                  </a:rPr>
                                  <m:t>𝑡</m:t>
                                </m:r>
                              </m:e>
                            </m:d>
                          </m:e>
                        </m:func>
                        <m:r>
                          <a:rPr lang="tr-TR" i="1">
                            <a:solidFill>
                              <a:srgbClr val="FF0000"/>
                            </a:solidFill>
                            <a:latin typeface="Cambria Math"/>
                          </a:rPr>
                          <m:t>𝑑𝑡</m:t>
                        </m:r>
                        <m:r>
                          <m:rPr>
                            <m:nor/>
                          </m:rPr>
                          <a:rPr lang="en-US" dirty="0">
                            <a:solidFill>
                              <a:srgbClr val="FF0000"/>
                            </a:solidFill>
                          </a:rPr>
                          <m:t> </m:t>
                        </m:r>
                      </m:e>
                    </m:nary>
                  </m:oMath>
                </a14:m>
                <a:endParaRPr lang="tr-TR" dirty="0" smtClean="0"/>
              </a:p>
              <a:p>
                <a:endParaRPr lang="tr-TR" dirty="0" smtClean="0"/>
              </a:p>
              <a:p>
                <a:endParaRPr lang="en-US" dirty="0"/>
              </a:p>
            </p:txBody>
          </p:sp>
        </mc:Choice>
        <mc:Fallback xmlns="">
          <p:sp>
            <p:nvSpPr>
              <p:cNvPr id="3" name="İçerik Yer Tutucusu 2"/>
              <p:cNvSpPr>
                <a:spLocks noGrp="1" noRot="1" noChangeAspect="1" noMove="1" noResize="1" noEditPoints="1" noAdjustHandles="1" noChangeArrowheads="1" noChangeShapeType="1" noTextEdit="1"/>
              </p:cNvSpPr>
              <p:nvPr>
                <p:ph sz="quarter" idx="1"/>
              </p:nvPr>
            </p:nvSpPr>
            <p:spPr>
              <a:blipFill>
                <a:blip r:embed="rId2"/>
                <a:stretch>
                  <a:fillRect/>
                </a:stretch>
              </a:blipFill>
            </p:spPr>
            <p:txBody>
              <a:bodyPr/>
              <a:lstStyle/>
              <a:p>
                <a:r>
                  <a:rPr lang="tr-TR">
                    <a:noFill/>
                  </a:rPr>
                  <a:t> </a:t>
                </a:r>
              </a:p>
            </p:txBody>
          </p:sp>
        </mc:Fallback>
      </mc:AlternateContent>
    </p:spTree>
    <p:extLst>
      <p:ext uri="{BB962C8B-B14F-4D97-AF65-F5344CB8AC3E}">
        <p14:creationId xmlns:p14="http://schemas.microsoft.com/office/powerpoint/2010/main" val="41050720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Tek ve Çift Fonksiyonlar</a:t>
            </a:r>
            <a:endParaRPr lang="en-US" dirty="0"/>
          </a:p>
        </p:txBody>
      </p:sp>
      <p:pic>
        <p:nvPicPr>
          <p:cNvPr id="1026" name="Picture 2" descr="https://upload.wikimedia.org/wikipedia/commons/thumb/d/dd/Function_x%5E2.svg/800px-Function_x%5E2.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4994" y="2924944"/>
            <a:ext cx="3110357" cy="34563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thumb/f/f5/Function_x%5E3.svg/800px-Function_x%5E3.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5469" y="2924944"/>
            <a:ext cx="3152915" cy="3456384"/>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1685317" y="1844824"/>
            <a:ext cx="6336704" cy="1354217"/>
          </a:xfrm>
          <a:prstGeom prst="rect">
            <a:avLst/>
          </a:prstGeom>
          <a:noFill/>
        </p:spPr>
        <p:txBody>
          <a:bodyPr wrap="square" rtlCol="0">
            <a:spAutoFit/>
          </a:bodyPr>
          <a:lstStyle/>
          <a:p>
            <a:r>
              <a:rPr lang="tr-TR" sz="3200" dirty="0" smtClean="0"/>
              <a:t>f(-x) = f(x)		       f</a:t>
            </a:r>
            <a:r>
              <a:rPr lang="tr-TR" sz="3200" dirty="0"/>
              <a:t>(-x)= - f(x</a:t>
            </a:r>
            <a:r>
              <a:rPr lang="tr-TR" sz="3200" dirty="0" smtClean="0"/>
              <a:t>)</a:t>
            </a:r>
          </a:p>
          <a:p>
            <a:r>
              <a:rPr lang="tr-TR" sz="3200" dirty="0" smtClean="0"/>
              <a:t>Çift Fonksiyon	       Tek Fonksiyon          </a:t>
            </a:r>
            <a:r>
              <a:rPr lang="tr-TR" dirty="0" smtClean="0"/>
              <a:t>	</a:t>
            </a:r>
            <a:endParaRPr lang="en-US" dirty="0"/>
          </a:p>
        </p:txBody>
      </p:sp>
    </p:spTree>
    <p:extLst>
      <p:ext uri="{BB962C8B-B14F-4D97-AF65-F5344CB8AC3E}">
        <p14:creationId xmlns:p14="http://schemas.microsoft.com/office/powerpoint/2010/main" val="4091559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772816"/>
            <a:ext cx="5676900" cy="150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Düz Ok Bağlayıcısı 4"/>
          <p:cNvCxnSpPr/>
          <p:nvPr/>
        </p:nvCxnSpPr>
        <p:spPr>
          <a:xfrm>
            <a:off x="2717193" y="2060848"/>
            <a:ext cx="1224136" cy="0"/>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 name="Metin kutusu 6"/>
          <p:cNvSpPr txBox="1"/>
          <p:nvPr/>
        </p:nvSpPr>
        <p:spPr>
          <a:xfrm>
            <a:off x="2831573" y="1619508"/>
            <a:ext cx="995375" cy="369332"/>
          </a:xfrm>
          <a:prstGeom prst="rect">
            <a:avLst/>
          </a:prstGeom>
          <a:noFill/>
        </p:spPr>
        <p:txBody>
          <a:bodyPr wrap="square" rtlCol="0">
            <a:spAutoFit/>
          </a:bodyPr>
          <a:lstStyle/>
          <a:p>
            <a:r>
              <a:rPr lang="tr-TR" dirty="0" smtClean="0"/>
              <a:t>T= 1 </a:t>
            </a:r>
            <a:r>
              <a:rPr lang="tr-TR" dirty="0" err="1" smtClean="0"/>
              <a:t>sn</a:t>
            </a:r>
            <a:endParaRPr lang="en-US" dirty="0"/>
          </a:p>
        </p:txBody>
      </p:sp>
      <mc:AlternateContent xmlns:mc="http://schemas.openxmlformats.org/markup-compatibility/2006" xmlns:a14="http://schemas.microsoft.com/office/drawing/2010/main">
        <mc:Choice Requires="a14">
          <p:sp>
            <p:nvSpPr>
              <p:cNvPr id="8" name="Dikdörtgen 7"/>
              <p:cNvSpPr/>
              <p:nvPr/>
            </p:nvSpPr>
            <p:spPr>
              <a:xfrm>
                <a:off x="4499992" y="1866371"/>
                <a:ext cx="2308837" cy="388953"/>
              </a:xfrm>
              <a:prstGeom prst="rect">
                <a:avLst/>
              </a:prstGeom>
            </p:spPr>
            <p:txBody>
              <a:bodyPr wrap="none">
                <a:spAutoFit/>
              </a:bodyPr>
              <a:lstStyle/>
              <a:p>
                <a:r>
                  <a:rPr lang="tr-TR" dirty="0" smtClean="0"/>
                  <a:t>f(t)= </a:t>
                </a:r>
                <a14:m>
                  <m:oMath xmlns:m="http://schemas.openxmlformats.org/officeDocument/2006/math">
                    <m:nary>
                      <m:naryPr>
                        <m:chr m:val="∑"/>
                        <m:ctrlPr>
                          <a:rPr lang="tr-TR" i="1">
                            <a:latin typeface="Cambria Math" panose="02040503050406030204" pitchFamily="18" charset="0"/>
                          </a:rPr>
                        </m:ctrlPr>
                      </m:naryPr>
                      <m:sub>
                        <m:r>
                          <m:rPr>
                            <m:brk m:alnAt="23"/>
                          </m:rPr>
                          <a:rPr lang="tr-TR" i="1">
                            <a:latin typeface="Cambria Math"/>
                          </a:rPr>
                          <m:t>𝑛</m:t>
                        </m:r>
                        <m:r>
                          <a:rPr lang="tr-TR" i="1">
                            <a:latin typeface="Cambria Math"/>
                          </a:rPr>
                          <m:t>=0</m:t>
                        </m:r>
                      </m:sub>
                      <m:sup>
                        <m:r>
                          <m:rPr>
                            <m:nor/>
                          </m:rPr>
                          <a:rPr lang="tr-TR"/>
                          <m:t>∞</m:t>
                        </m:r>
                      </m:sup>
                      <m:e>
                        <m:func>
                          <m:funcPr>
                            <m:ctrlPr>
                              <a:rPr lang="tr-TR" i="1">
                                <a:latin typeface="Cambria Math" panose="02040503050406030204" pitchFamily="18" charset="0"/>
                              </a:rPr>
                            </m:ctrlPr>
                          </m:funcPr>
                          <m:fName>
                            <m:sSub>
                              <m:sSubPr>
                                <m:ctrlPr>
                                  <a:rPr lang="tr-TR" i="1">
                                    <a:latin typeface="Cambria Math" panose="02040503050406030204" pitchFamily="18" charset="0"/>
                                  </a:rPr>
                                </m:ctrlPr>
                              </m:sSubPr>
                              <m:e>
                                <m:r>
                                  <a:rPr lang="tr-TR" b="0" i="1" smtClean="0">
                                    <a:latin typeface="Cambria Math"/>
                                  </a:rPr>
                                  <m:t>𝑎</m:t>
                                </m:r>
                              </m:e>
                              <m:sub>
                                <m:r>
                                  <a:rPr lang="tr-TR" i="1">
                                    <a:latin typeface="Cambria Math"/>
                                  </a:rPr>
                                  <m:t>𝑛</m:t>
                                </m:r>
                              </m:sub>
                            </m:sSub>
                            <m:r>
                              <m:rPr>
                                <m:sty m:val="p"/>
                              </m:rPr>
                              <a:rPr lang="tr-TR" b="0" i="0" smtClean="0">
                                <a:latin typeface="Cambria Math"/>
                              </a:rPr>
                              <m:t>cos</m:t>
                            </m:r>
                          </m:fName>
                          <m:e>
                            <m:r>
                              <a:rPr lang="tr-TR" i="1">
                                <a:latin typeface="Cambria Math"/>
                              </a:rPr>
                              <m:t>2</m:t>
                            </m:r>
                            <m:r>
                              <m:rPr>
                                <m:sty m:val="p"/>
                              </m:rPr>
                              <a:rPr lang="el-GR" i="1">
                                <a:latin typeface="Cambria Math"/>
                              </a:rPr>
                              <m:t>π</m:t>
                            </m:r>
                            <m:r>
                              <a:rPr lang="tr-TR" i="1">
                                <a:latin typeface="Cambria Math"/>
                              </a:rPr>
                              <m:t>𝑛𝑡</m:t>
                            </m:r>
                          </m:e>
                        </m:func>
                      </m:e>
                    </m:nary>
                  </m:oMath>
                </a14:m>
                <a:endParaRPr lang="en-US" dirty="0"/>
              </a:p>
            </p:txBody>
          </p:sp>
        </mc:Choice>
        <mc:Fallback xmlns="">
          <p:sp>
            <p:nvSpPr>
              <p:cNvPr id="8" name="Dikdörtgen 7"/>
              <p:cNvSpPr>
                <a:spLocks noRot="1" noChangeAspect="1" noMove="1" noResize="1" noEditPoints="1" noAdjustHandles="1" noChangeArrowheads="1" noChangeShapeType="1" noTextEdit="1"/>
              </p:cNvSpPr>
              <p:nvPr/>
            </p:nvSpPr>
            <p:spPr>
              <a:xfrm>
                <a:off x="4499992" y="1866371"/>
                <a:ext cx="2308837" cy="388953"/>
              </a:xfrm>
              <a:prstGeom prst="rect">
                <a:avLst/>
              </a:prstGeom>
              <a:blipFill rotWithShape="1">
                <a:blip r:embed="rId3"/>
                <a:stretch>
                  <a:fillRect l="-2111" t="-107813" b="-1765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Dikdörtgen 8"/>
              <p:cNvSpPr/>
              <p:nvPr/>
            </p:nvSpPr>
            <p:spPr>
              <a:xfrm>
                <a:off x="4540374" y="2420888"/>
                <a:ext cx="2781146" cy="467949"/>
              </a:xfrm>
              <a:prstGeom prst="rect">
                <a:avLst/>
              </a:prstGeom>
              <a:ln>
                <a:solidFill>
                  <a:schemeClr val="bg1"/>
                </a:solidFill>
              </a:ln>
            </p:spPr>
            <p:txBody>
              <a:bodyPr wrap="none">
                <a:spAutoFit/>
              </a:bodyPr>
              <a:lstStyle/>
              <a:p>
                <a14:m>
                  <m:oMath xmlns:m="http://schemas.openxmlformats.org/officeDocument/2006/math">
                    <m:sSub>
                      <m:sSubPr>
                        <m:ctrlPr>
                          <a:rPr lang="tr-TR" i="1" smtClean="0">
                            <a:solidFill>
                              <a:schemeClr val="tx1"/>
                            </a:solidFill>
                            <a:latin typeface="Cambria Math" panose="02040503050406030204" pitchFamily="18" charset="0"/>
                          </a:rPr>
                        </m:ctrlPr>
                      </m:sSubPr>
                      <m:e>
                        <m:r>
                          <a:rPr lang="tr-TR" b="0" i="1" smtClean="0">
                            <a:solidFill>
                              <a:schemeClr val="tx1"/>
                            </a:solidFill>
                            <a:latin typeface="Cambria Math"/>
                          </a:rPr>
                          <m:t>𝑎</m:t>
                        </m:r>
                      </m:e>
                      <m:sub>
                        <m:r>
                          <a:rPr lang="tr-TR" i="1">
                            <a:solidFill>
                              <a:schemeClr val="tx1"/>
                            </a:solidFill>
                            <a:latin typeface="Cambria Math"/>
                          </a:rPr>
                          <m:t>𝑛</m:t>
                        </m:r>
                      </m:sub>
                    </m:sSub>
                  </m:oMath>
                </a14:m>
                <a:r>
                  <a:rPr lang="tr-TR" dirty="0">
                    <a:solidFill>
                      <a:schemeClr val="tx1"/>
                    </a:solidFill>
                  </a:rPr>
                  <a:t>=2</a:t>
                </a:r>
                <a:r>
                  <a:rPr lang="en-US" dirty="0">
                    <a:solidFill>
                      <a:schemeClr val="tx1"/>
                    </a:solidFill>
                  </a:rPr>
                  <a:t> </a:t>
                </a:r>
                <a14:m>
                  <m:oMath xmlns:m="http://schemas.openxmlformats.org/officeDocument/2006/math">
                    <m:nary>
                      <m:naryPr>
                        <m:ctrlPr>
                          <a:rPr lang="en-US" i="1">
                            <a:solidFill>
                              <a:schemeClr val="tx1"/>
                            </a:solidFill>
                            <a:latin typeface="Cambria Math" panose="02040503050406030204" pitchFamily="18" charset="0"/>
                          </a:rPr>
                        </m:ctrlPr>
                      </m:naryPr>
                      <m:sub>
                        <m:r>
                          <m:rPr>
                            <m:brk m:alnAt="23"/>
                          </m:rPr>
                          <a:rPr lang="tr-TR" i="1">
                            <a:solidFill>
                              <a:schemeClr val="tx1"/>
                            </a:solidFill>
                            <a:latin typeface="Cambria Math"/>
                          </a:rPr>
                          <m:t>0</m:t>
                        </m:r>
                      </m:sub>
                      <m:sup>
                        <m:r>
                          <a:rPr lang="tr-TR" i="1">
                            <a:solidFill>
                              <a:schemeClr val="tx1"/>
                            </a:solidFill>
                            <a:latin typeface="Cambria Math"/>
                          </a:rPr>
                          <m:t>1</m:t>
                        </m:r>
                      </m:sup>
                      <m:e>
                        <m:func>
                          <m:funcPr>
                            <m:ctrlPr>
                              <a:rPr lang="tr-TR" i="1">
                                <a:solidFill>
                                  <a:schemeClr val="tx1"/>
                                </a:solidFill>
                                <a:latin typeface="Cambria Math" panose="02040503050406030204" pitchFamily="18" charset="0"/>
                              </a:rPr>
                            </m:ctrlPr>
                          </m:funcPr>
                          <m:fName>
                            <m:r>
                              <m:rPr>
                                <m:sty m:val="p"/>
                              </m:rPr>
                              <a:rPr lang="tr-TR">
                                <a:solidFill>
                                  <a:schemeClr val="tx1"/>
                                </a:solidFill>
                                <a:latin typeface="Cambria Math"/>
                              </a:rPr>
                              <m:t>f</m:t>
                            </m:r>
                            <m:d>
                              <m:dPr>
                                <m:ctrlPr>
                                  <a:rPr lang="tr-TR" i="1">
                                    <a:solidFill>
                                      <a:schemeClr val="tx1"/>
                                    </a:solidFill>
                                    <a:latin typeface="Cambria Math" panose="02040503050406030204" pitchFamily="18" charset="0"/>
                                  </a:rPr>
                                </m:ctrlPr>
                              </m:dPr>
                              <m:e>
                                <m:r>
                                  <m:rPr>
                                    <m:sty m:val="p"/>
                                  </m:rPr>
                                  <a:rPr lang="tr-TR">
                                    <a:solidFill>
                                      <a:schemeClr val="tx1"/>
                                    </a:solidFill>
                                    <a:latin typeface="Cambria Math"/>
                                  </a:rPr>
                                  <m:t>t</m:t>
                                </m:r>
                              </m:e>
                            </m:d>
                            <m:r>
                              <a:rPr lang="tr-TR">
                                <a:solidFill>
                                  <a:schemeClr val="tx1"/>
                                </a:solidFill>
                                <a:latin typeface="Cambria Math"/>
                              </a:rPr>
                              <m:t> </m:t>
                            </m:r>
                            <m:r>
                              <m:rPr>
                                <m:sty m:val="p"/>
                              </m:rPr>
                              <a:rPr lang="tr-TR" b="0" i="0" smtClean="0">
                                <a:solidFill>
                                  <a:schemeClr val="tx1"/>
                                </a:solidFill>
                                <a:latin typeface="Cambria Math"/>
                              </a:rPr>
                              <m:t>cos</m:t>
                            </m:r>
                          </m:fName>
                          <m:e>
                            <m:d>
                              <m:dPr>
                                <m:ctrlPr>
                                  <a:rPr lang="tr-TR" i="1">
                                    <a:solidFill>
                                      <a:schemeClr val="tx1"/>
                                    </a:solidFill>
                                    <a:latin typeface="Cambria Math" panose="02040503050406030204" pitchFamily="18" charset="0"/>
                                  </a:rPr>
                                </m:ctrlPr>
                              </m:dPr>
                              <m:e>
                                <m:r>
                                  <a:rPr lang="tr-TR" i="1">
                                    <a:solidFill>
                                      <a:schemeClr val="tx1"/>
                                    </a:solidFill>
                                    <a:latin typeface="Cambria Math"/>
                                  </a:rPr>
                                  <m:t>2</m:t>
                                </m:r>
                                <m:r>
                                  <m:rPr>
                                    <m:sty m:val="p"/>
                                  </m:rPr>
                                  <a:rPr lang="el-GR" i="1">
                                    <a:solidFill>
                                      <a:schemeClr val="tx1"/>
                                    </a:solidFill>
                                    <a:latin typeface="Cambria Math"/>
                                  </a:rPr>
                                  <m:t>π</m:t>
                                </m:r>
                                <m:r>
                                  <a:rPr lang="tr-TR" i="1">
                                    <a:solidFill>
                                      <a:schemeClr val="tx1"/>
                                    </a:solidFill>
                                    <a:latin typeface="Cambria Math"/>
                                  </a:rPr>
                                  <m:t>𝑛𝑡</m:t>
                                </m:r>
                              </m:e>
                            </m:d>
                          </m:e>
                        </m:func>
                        <m:r>
                          <a:rPr lang="tr-TR" i="1">
                            <a:solidFill>
                              <a:schemeClr val="tx1"/>
                            </a:solidFill>
                            <a:latin typeface="Cambria Math"/>
                          </a:rPr>
                          <m:t>𝑑𝑡</m:t>
                        </m:r>
                        <m:r>
                          <m:rPr>
                            <m:nor/>
                          </m:rPr>
                          <a:rPr lang="en-US" dirty="0">
                            <a:solidFill>
                              <a:schemeClr val="tx1"/>
                            </a:solidFill>
                          </a:rPr>
                          <m:t> </m:t>
                        </m:r>
                      </m:e>
                    </m:nary>
                  </m:oMath>
                </a14:m>
                <a:endParaRPr lang="en-US" dirty="0">
                  <a:solidFill>
                    <a:schemeClr val="tx1"/>
                  </a:solidFill>
                </a:endParaRPr>
              </a:p>
            </p:txBody>
          </p:sp>
        </mc:Choice>
        <mc:Fallback xmlns="">
          <p:sp>
            <p:nvSpPr>
              <p:cNvPr id="9" name="Dikdörtgen 8"/>
              <p:cNvSpPr>
                <a:spLocks noRot="1" noChangeAspect="1" noMove="1" noResize="1" noEditPoints="1" noAdjustHandles="1" noChangeArrowheads="1" noChangeShapeType="1" noTextEdit="1"/>
              </p:cNvSpPr>
              <p:nvPr/>
            </p:nvSpPr>
            <p:spPr>
              <a:xfrm>
                <a:off x="4540374" y="2420888"/>
                <a:ext cx="2781146" cy="467949"/>
              </a:xfrm>
              <a:prstGeom prst="rect">
                <a:avLst/>
              </a:prstGeom>
              <a:blipFill rotWithShape="1">
                <a:blip r:embed="rId4"/>
                <a:stretch>
                  <a:fillRect t="-101266" b="-163291"/>
                </a:stretch>
              </a:blipFill>
              <a:ln>
                <a:solidFill>
                  <a:schemeClr val="bg1"/>
                </a:solidFill>
              </a:ln>
            </p:spPr>
            <p:txBody>
              <a:bodyPr/>
              <a:lstStyle/>
              <a:p>
                <a:r>
                  <a:rPr lang="en-US">
                    <a:noFill/>
                  </a:rPr>
                  <a:t> </a:t>
                </a:r>
              </a:p>
            </p:txBody>
          </p:sp>
        </mc:Fallback>
      </mc:AlternateContent>
      <p:cxnSp>
        <p:nvCxnSpPr>
          <p:cNvPr id="13" name="Düz Ok Bağlayıcısı 12"/>
          <p:cNvCxnSpPr/>
          <p:nvPr/>
        </p:nvCxnSpPr>
        <p:spPr>
          <a:xfrm>
            <a:off x="1083990" y="5661248"/>
            <a:ext cx="3456384"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Düz Ok Bağlayıcısı 14"/>
          <p:cNvCxnSpPr/>
          <p:nvPr/>
        </p:nvCxnSpPr>
        <p:spPr>
          <a:xfrm flipV="1">
            <a:off x="2717193" y="4509120"/>
            <a:ext cx="0" cy="115212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Düz Bağlayıcı 17"/>
          <p:cNvCxnSpPr/>
          <p:nvPr/>
        </p:nvCxnSpPr>
        <p:spPr>
          <a:xfrm flipV="1">
            <a:off x="2339752" y="4869160"/>
            <a:ext cx="864096" cy="50405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Düz Bağlayıcı 19"/>
          <p:cNvCxnSpPr/>
          <p:nvPr/>
        </p:nvCxnSpPr>
        <p:spPr>
          <a:xfrm>
            <a:off x="3203848" y="4869160"/>
            <a:ext cx="0" cy="50405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Düz Bağlayıcı 27"/>
          <p:cNvCxnSpPr/>
          <p:nvPr/>
        </p:nvCxnSpPr>
        <p:spPr>
          <a:xfrm flipV="1">
            <a:off x="3203848" y="4869160"/>
            <a:ext cx="864096" cy="50405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Düz Bağlayıcı 28"/>
          <p:cNvCxnSpPr/>
          <p:nvPr/>
        </p:nvCxnSpPr>
        <p:spPr>
          <a:xfrm>
            <a:off x="4067944" y="4869160"/>
            <a:ext cx="0" cy="50405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Düz Bağlayıcı 31"/>
          <p:cNvCxnSpPr/>
          <p:nvPr/>
        </p:nvCxnSpPr>
        <p:spPr>
          <a:xfrm flipV="1">
            <a:off x="1485950" y="4869160"/>
            <a:ext cx="864096" cy="50405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Düz Bağlayıcı 32"/>
          <p:cNvCxnSpPr/>
          <p:nvPr/>
        </p:nvCxnSpPr>
        <p:spPr>
          <a:xfrm>
            <a:off x="2350046" y="4869160"/>
            <a:ext cx="0" cy="50405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Düz Ok Bağlayıcısı 30"/>
          <p:cNvCxnSpPr/>
          <p:nvPr/>
        </p:nvCxnSpPr>
        <p:spPr>
          <a:xfrm>
            <a:off x="2331163" y="5949280"/>
            <a:ext cx="881273" cy="0"/>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1" name="Metin kutusu 40"/>
          <p:cNvSpPr txBox="1"/>
          <p:nvPr/>
        </p:nvSpPr>
        <p:spPr>
          <a:xfrm>
            <a:off x="2314494" y="6093296"/>
            <a:ext cx="995375" cy="369332"/>
          </a:xfrm>
          <a:prstGeom prst="rect">
            <a:avLst/>
          </a:prstGeom>
          <a:noFill/>
        </p:spPr>
        <p:txBody>
          <a:bodyPr wrap="square" rtlCol="0">
            <a:spAutoFit/>
          </a:bodyPr>
          <a:lstStyle/>
          <a:p>
            <a:r>
              <a:rPr lang="tr-TR" dirty="0" smtClean="0"/>
              <a:t>T= 1 </a:t>
            </a:r>
            <a:r>
              <a:rPr lang="tr-TR" dirty="0" err="1" smtClean="0"/>
              <a:t>sn</a:t>
            </a:r>
            <a:endParaRPr lang="en-US" dirty="0"/>
          </a:p>
        </p:txBody>
      </p:sp>
      <mc:AlternateContent xmlns:mc="http://schemas.openxmlformats.org/markup-compatibility/2006" xmlns:a14="http://schemas.microsoft.com/office/drawing/2010/main">
        <mc:Choice Requires="a14">
          <p:sp>
            <p:nvSpPr>
              <p:cNvPr id="2055" name="Dikdörtgen 2054"/>
              <p:cNvSpPr/>
              <p:nvPr/>
            </p:nvSpPr>
            <p:spPr>
              <a:xfrm>
                <a:off x="5148064" y="4480207"/>
                <a:ext cx="3651705" cy="388953"/>
              </a:xfrm>
              <a:prstGeom prst="rect">
                <a:avLst/>
              </a:prstGeom>
            </p:spPr>
            <p:txBody>
              <a:bodyPr wrap="none">
                <a:spAutoFit/>
              </a:bodyPr>
              <a:lstStyle/>
              <a:p>
                <a:r>
                  <a:rPr lang="tr-TR" dirty="0" smtClean="0"/>
                  <a:t>f(t)= </a:t>
                </a:r>
                <a14:m>
                  <m:oMath xmlns:m="http://schemas.openxmlformats.org/officeDocument/2006/math">
                    <m:nary>
                      <m:naryPr>
                        <m:chr m:val="∑"/>
                        <m:ctrlPr>
                          <a:rPr lang="tr-TR" i="1">
                            <a:latin typeface="Cambria Math" panose="02040503050406030204" pitchFamily="18" charset="0"/>
                          </a:rPr>
                        </m:ctrlPr>
                      </m:naryPr>
                      <m:sub>
                        <m:r>
                          <m:rPr>
                            <m:brk m:alnAt="23"/>
                          </m:rPr>
                          <a:rPr lang="tr-TR" i="1">
                            <a:latin typeface="Cambria Math"/>
                          </a:rPr>
                          <m:t>𝑛</m:t>
                        </m:r>
                        <m:r>
                          <a:rPr lang="tr-TR" i="1">
                            <a:latin typeface="Cambria Math"/>
                          </a:rPr>
                          <m:t>=0</m:t>
                        </m:r>
                      </m:sub>
                      <m:sup>
                        <m:r>
                          <m:rPr>
                            <m:nor/>
                          </m:rPr>
                          <a:rPr lang="tr-TR"/>
                          <m:t>∞</m:t>
                        </m:r>
                      </m:sup>
                      <m:e>
                        <m:func>
                          <m:funcPr>
                            <m:ctrlPr>
                              <a:rPr lang="tr-TR" i="1">
                                <a:latin typeface="Cambria Math" panose="02040503050406030204" pitchFamily="18" charset="0"/>
                              </a:rPr>
                            </m:ctrlPr>
                          </m:funcPr>
                          <m:fName>
                            <m:sSub>
                              <m:sSubPr>
                                <m:ctrlPr>
                                  <a:rPr lang="tr-TR" i="1">
                                    <a:latin typeface="Cambria Math" panose="02040503050406030204" pitchFamily="18" charset="0"/>
                                  </a:rPr>
                                </m:ctrlPr>
                              </m:sSubPr>
                              <m:e>
                                <m:r>
                                  <a:rPr lang="tr-TR" i="1">
                                    <a:latin typeface="Cambria Math"/>
                                  </a:rPr>
                                  <m:t>𝑎</m:t>
                                </m:r>
                              </m:e>
                              <m:sub>
                                <m:r>
                                  <a:rPr lang="tr-TR" i="1">
                                    <a:latin typeface="Cambria Math"/>
                                  </a:rPr>
                                  <m:t>𝑛</m:t>
                                </m:r>
                              </m:sub>
                            </m:sSub>
                            <m:r>
                              <m:rPr>
                                <m:sty m:val="p"/>
                              </m:rPr>
                              <a:rPr lang="tr-TR">
                                <a:latin typeface="Cambria Math"/>
                              </a:rPr>
                              <m:t>cos</m:t>
                            </m:r>
                          </m:fName>
                          <m:e>
                            <m:r>
                              <a:rPr lang="tr-TR" i="1">
                                <a:latin typeface="Cambria Math"/>
                              </a:rPr>
                              <m:t>2</m:t>
                            </m:r>
                            <m:r>
                              <m:rPr>
                                <m:sty m:val="p"/>
                              </m:rPr>
                              <a:rPr lang="el-GR" i="1">
                                <a:latin typeface="Cambria Math"/>
                              </a:rPr>
                              <m:t>π</m:t>
                            </m:r>
                            <m:r>
                              <a:rPr lang="tr-TR" i="1">
                                <a:latin typeface="Cambria Math"/>
                              </a:rPr>
                              <m:t>𝑛𝑡</m:t>
                            </m:r>
                            <m:r>
                              <a:rPr lang="tr-TR" b="0" i="1" smtClean="0">
                                <a:latin typeface="Cambria Math"/>
                              </a:rPr>
                              <m:t>+</m:t>
                            </m:r>
                            <m:func>
                              <m:funcPr>
                                <m:ctrlPr>
                                  <a:rPr lang="tr-TR" i="1">
                                    <a:latin typeface="Cambria Math" panose="02040503050406030204" pitchFamily="18" charset="0"/>
                                  </a:rPr>
                                </m:ctrlPr>
                              </m:funcPr>
                              <m:fName>
                                <m:sSub>
                                  <m:sSubPr>
                                    <m:ctrlPr>
                                      <a:rPr lang="tr-TR" i="1">
                                        <a:latin typeface="Cambria Math" panose="02040503050406030204" pitchFamily="18" charset="0"/>
                                      </a:rPr>
                                    </m:ctrlPr>
                                  </m:sSubPr>
                                  <m:e>
                                    <m:r>
                                      <a:rPr lang="tr-TR" b="0" i="1" smtClean="0">
                                        <a:latin typeface="Cambria Math"/>
                                      </a:rPr>
                                      <m:t>𝑏</m:t>
                                    </m:r>
                                  </m:e>
                                  <m:sub>
                                    <m:r>
                                      <a:rPr lang="tr-TR" i="1">
                                        <a:latin typeface="Cambria Math"/>
                                      </a:rPr>
                                      <m:t>𝑛</m:t>
                                    </m:r>
                                  </m:sub>
                                </m:sSub>
                                <m:r>
                                  <m:rPr>
                                    <m:sty m:val="p"/>
                                  </m:rPr>
                                  <a:rPr lang="tr-TR" b="0" i="0" smtClean="0">
                                    <a:latin typeface="Cambria Math"/>
                                  </a:rPr>
                                  <m:t>sin</m:t>
                                </m:r>
                              </m:fName>
                              <m:e>
                                <m:r>
                                  <a:rPr lang="tr-TR" i="1">
                                    <a:latin typeface="Cambria Math"/>
                                  </a:rPr>
                                  <m:t>2</m:t>
                                </m:r>
                                <m:r>
                                  <m:rPr>
                                    <m:sty m:val="p"/>
                                  </m:rPr>
                                  <a:rPr lang="el-GR" i="1">
                                    <a:latin typeface="Cambria Math"/>
                                  </a:rPr>
                                  <m:t>π</m:t>
                                </m:r>
                                <m:r>
                                  <a:rPr lang="tr-TR" i="1">
                                    <a:latin typeface="Cambria Math"/>
                                  </a:rPr>
                                  <m:t>𝑛𝑡</m:t>
                                </m:r>
                              </m:e>
                            </m:func>
                          </m:e>
                        </m:func>
                      </m:e>
                    </m:nary>
                  </m:oMath>
                </a14:m>
                <a:endParaRPr lang="en-US" dirty="0"/>
              </a:p>
            </p:txBody>
          </p:sp>
        </mc:Choice>
        <mc:Fallback xmlns="">
          <p:sp>
            <p:nvSpPr>
              <p:cNvPr id="2055" name="Dikdörtgen 2054"/>
              <p:cNvSpPr>
                <a:spLocks noRot="1" noChangeAspect="1" noMove="1" noResize="1" noEditPoints="1" noAdjustHandles="1" noChangeArrowheads="1" noChangeShapeType="1" noTextEdit="1"/>
              </p:cNvSpPr>
              <p:nvPr/>
            </p:nvSpPr>
            <p:spPr>
              <a:xfrm>
                <a:off x="5148064" y="4480207"/>
                <a:ext cx="3651705" cy="388953"/>
              </a:xfrm>
              <a:prstGeom prst="rect">
                <a:avLst/>
              </a:prstGeom>
              <a:blipFill rotWithShape="1">
                <a:blip r:embed="rId5"/>
                <a:stretch>
                  <a:fillRect l="-1333" t="-107813" b="-1765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Dikdörtgen 42"/>
              <p:cNvSpPr/>
              <p:nvPr/>
            </p:nvSpPr>
            <p:spPr>
              <a:xfrm>
                <a:off x="5181203" y="4905267"/>
                <a:ext cx="2781146" cy="467949"/>
              </a:xfrm>
              <a:prstGeom prst="rect">
                <a:avLst/>
              </a:prstGeom>
              <a:ln>
                <a:solidFill>
                  <a:schemeClr val="bg1"/>
                </a:solidFill>
              </a:ln>
            </p:spPr>
            <p:txBody>
              <a:bodyPr wrap="none">
                <a:spAutoFit/>
              </a:bodyPr>
              <a:lstStyle/>
              <a:p>
                <a14:m>
                  <m:oMath xmlns:m="http://schemas.openxmlformats.org/officeDocument/2006/math">
                    <m:sSub>
                      <m:sSubPr>
                        <m:ctrlPr>
                          <a:rPr lang="tr-TR" i="1" smtClean="0">
                            <a:solidFill>
                              <a:schemeClr val="tx1"/>
                            </a:solidFill>
                            <a:latin typeface="Cambria Math" panose="02040503050406030204" pitchFamily="18" charset="0"/>
                          </a:rPr>
                        </m:ctrlPr>
                      </m:sSubPr>
                      <m:e>
                        <m:r>
                          <a:rPr lang="tr-TR" b="0" i="1" smtClean="0">
                            <a:solidFill>
                              <a:schemeClr val="tx1"/>
                            </a:solidFill>
                            <a:latin typeface="Cambria Math"/>
                          </a:rPr>
                          <m:t>𝑎</m:t>
                        </m:r>
                      </m:e>
                      <m:sub>
                        <m:r>
                          <a:rPr lang="tr-TR" i="1">
                            <a:solidFill>
                              <a:schemeClr val="tx1"/>
                            </a:solidFill>
                            <a:latin typeface="Cambria Math"/>
                          </a:rPr>
                          <m:t>𝑛</m:t>
                        </m:r>
                      </m:sub>
                    </m:sSub>
                  </m:oMath>
                </a14:m>
                <a:r>
                  <a:rPr lang="tr-TR" dirty="0">
                    <a:solidFill>
                      <a:schemeClr val="tx1"/>
                    </a:solidFill>
                  </a:rPr>
                  <a:t>=2</a:t>
                </a:r>
                <a:r>
                  <a:rPr lang="en-US" dirty="0">
                    <a:solidFill>
                      <a:schemeClr val="tx1"/>
                    </a:solidFill>
                  </a:rPr>
                  <a:t> </a:t>
                </a:r>
                <a14:m>
                  <m:oMath xmlns:m="http://schemas.openxmlformats.org/officeDocument/2006/math">
                    <m:nary>
                      <m:naryPr>
                        <m:ctrlPr>
                          <a:rPr lang="en-US" i="1">
                            <a:solidFill>
                              <a:schemeClr val="tx1"/>
                            </a:solidFill>
                            <a:latin typeface="Cambria Math" panose="02040503050406030204" pitchFamily="18" charset="0"/>
                          </a:rPr>
                        </m:ctrlPr>
                      </m:naryPr>
                      <m:sub>
                        <m:r>
                          <m:rPr>
                            <m:brk m:alnAt="23"/>
                          </m:rPr>
                          <a:rPr lang="tr-TR" i="1">
                            <a:solidFill>
                              <a:schemeClr val="tx1"/>
                            </a:solidFill>
                            <a:latin typeface="Cambria Math"/>
                          </a:rPr>
                          <m:t>0</m:t>
                        </m:r>
                      </m:sub>
                      <m:sup>
                        <m:r>
                          <a:rPr lang="tr-TR" i="1">
                            <a:solidFill>
                              <a:schemeClr val="tx1"/>
                            </a:solidFill>
                            <a:latin typeface="Cambria Math"/>
                          </a:rPr>
                          <m:t>1</m:t>
                        </m:r>
                      </m:sup>
                      <m:e>
                        <m:func>
                          <m:funcPr>
                            <m:ctrlPr>
                              <a:rPr lang="tr-TR" i="1">
                                <a:solidFill>
                                  <a:schemeClr val="tx1"/>
                                </a:solidFill>
                                <a:latin typeface="Cambria Math" panose="02040503050406030204" pitchFamily="18" charset="0"/>
                              </a:rPr>
                            </m:ctrlPr>
                          </m:funcPr>
                          <m:fName>
                            <m:r>
                              <m:rPr>
                                <m:sty m:val="p"/>
                              </m:rPr>
                              <a:rPr lang="tr-TR">
                                <a:solidFill>
                                  <a:schemeClr val="tx1"/>
                                </a:solidFill>
                                <a:latin typeface="Cambria Math"/>
                              </a:rPr>
                              <m:t>f</m:t>
                            </m:r>
                            <m:d>
                              <m:dPr>
                                <m:ctrlPr>
                                  <a:rPr lang="tr-TR" i="1">
                                    <a:solidFill>
                                      <a:schemeClr val="tx1"/>
                                    </a:solidFill>
                                    <a:latin typeface="Cambria Math" panose="02040503050406030204" pitchFamily="18" charset="0"/>
                                  </a:rPr>
                                </m:ctrlPr>
                              </m:dPr>
                              <m:e>
                                <m:r>
                                  <m:rPr>
                                    <m:sty m:val="p"/>
                                  </m:rPr>
                                  <a:rPr lang="tr-TR">
                                    <a:solidFill>
                                      <a:schemeClr val="tx1"/>
                                    </a:solidFill>
                                    <a:latin typeface="Cambria Math"/>
                                  </a:rPr>
                                  <m:t>t</m:t>
                                </m:r>
                              </m:e>
                            </m:d>
                            <m:r>
                              <a:rPr lang="tr-TR">
                                <a:solidFill>
                                  <a:schemeClr val="tx1"/>
                                </a:solidFill>
                                <a:latin typeface="Cambria Math"/>
                              </a:rPr>
                              <m:t> </m:t>
                            </m:r>
                            <m:r>
                              <m:rPr>
                                <m:sty m:val="p"/>
                              </m:rPr>
                              <a:rPr lang="tr-TR" b="0" i="0" smtClean="0">
                                <a:solidFill>
                                  <a:schemeClr val="tx1"/>
                                </a:solidFill>
                                <a:latin typeface="Cambria Math"/>
                              </a:rPr>
                              <m:t>cos</m:t>
                            </m:r>
                          </m:fName>
                          <m:e>
                            <m:d>
                              <m:dPr>
                                <m:ctrlPr>
                                  <a:rPr lang="tr-TR" i="1">
                                    <a:solidFill>
                                      <a:schemeClr val="tx1"/>
                                    </a:solidFill>
                                    <a:latin typeface="Cambria Math" panose="02040503050406030204" pitchFamily="18" charset="0"/>
                                  </a:rPr>
                                </m:ctrlPr>
                              </m:dPr>
                              <m:e>
                                <m:r>
                                  <a:rPr lang="tr-TR" i="1">
                                    <a:solidFill>
                                      <a:schemeClr val="tx1"/>
                                    </a:solidFill>
                                    <a:latin typeface="Cambria Math"/>
                                  </a:rPr>
                                  <m:t>2</m:t>
                                </m:r>
                                <m:r>
                                  <m:rPr>
                                    <m:sty m:val="p"/>
                                  </m:rPr>
                                  <a:rPr lang="el-GR" i="1">
                                    <a:solidFill>
                                      <a:schemeClr val="tx1"/>
                                    </a:solidFill>
                                    <a:latin typeface="Cambria Math"/>
                                  </a:rPr>
                                  <m:t>π</m:t>
                                </m:r>
                                <m:r>
                                  <a:rPr lang="tr-TR" i="1">
                                    <a:solidFill>
                                      <a:schemeClr val="tx1"/>
                                    </a:solidFill>
                                    <a:latin typeface="Cambria Math"/>
                                  </a:rPr>
                                  <m:t>𝑛𝑡</m:t>
                                </m:r>
                              </m:e>
                            </m:d>
                          </m:e>
                        </m:func>
                        <m:r>
                          <a:rPr lang="tr-TR" i="1">
                            <a:solidFill>
                              <a:schemeClr val="tx1"/>
                            </a:solidFill>
                            <a:latin typeface="Cambria Math"/>
                          </a:rPr>
                          <m:t>𝑑𝑡</m:t>
                        </m:r>
                        <m:r>
                          <m:rPr>
                            <m:nor/>
                          </m:rPr>
                          <a:rPr lang="en-US" dirty="0">
                            <a:solidFill>
                              <a:schemeClr val="tx1"/>
                            </a:solidFill>
                          </a:rPr>
                          <m:t> </m:t>
                        </m:r>
                      </m:e>
                    </m:nary>
                  </m:oMath>
                </a14:m>
                <a:endParaRPr lang="en-US" dirty="0">
                  <a:solidFill>
                    <a:schemeClr val="tx1"/>
                  </a:solidFill>
                </a:endParaRPr>
              </a:p>
            </p:txBody>
          </p:sp>
        </mc:Choice>
        <mc:Fallback xmlns="">
          <p:sp>
            <p:nvSpPr>
              <p:cNvPr id="43" name="Dikdörtgen 42"/>
              <p:cNvSpPr>
                <a:spLocks noRot="1" noChangeAspect="1" noMove="1" noResize="1" noEditPoints="1" noAdjustHandles="1" noChangeArrowheads="1" noChangeShapeType="1" noTextEdit="1"/>
              </p:cNvSpPr>
              <p:nvPr/>
            </p:nvSpPr>
            <p:spPr>
              <a:xfrm>
                <a:off x="5181203" y="4905267"/>
                <a:ext cx="2781146" cy="467949"/>
              </a:xfrm>
              <a:prstGeom prst="rect">
                <a:avLst/>
              </a:prstGeom>
              <a:blipFill rotWithShape="1">
                <a:blip r:embed="rId6"/>
                <a:stretch>
                  <a:fillRect t="-102564" b="-166667"/>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Dikdörtgen 43"/>
              <p:cNvSpPr/>
              <p:nvPr/>
            </p:nvSpPr>
            <p:spPr>
              <a:xfrm>
                <a:off x="5220072" y="5415771"/>
                <a:ext cx="2740174" cy="467949"/>
              </a:xfrm>
              <a:prstGeom prst="rect">
                <a:avLst/>
              </a:prstGeom>
              <a:ln>
                <a:solidFill>
                  <a:schemeClr val="bg1"/>
                </a:solidFill>
              </a:ln>
            </p:spPr>
            <p:txBody>
              <a:bodyPr wrap="none">
                <a:spAutoFit/>
              </a:bodyPr>
              <a:lstStyle/>
              <a:p>
                <a14:m>
                  <m:oMath xmlns:m="http://schemas.openxmlformats.org/officeDocument/2006/math">
                    <m:sSub>
                      <m:sSubPr>
                        <m:ctrlPr>
                          <a:rPr lang="tr-TR" i="1" smtClean="0">
                            <a:solidFill>
                              <a:schemeClr val="tx1"/>
                            </a:solidFill>
                            <a:latin typeface="Cambria Math" panose="02040503050406030204" pitchFamily="18" charset="0"/>
                          </a:rPr>
                        </m:ctrlPr>
                      </m:sSubPr>
                      <m:e>
                        <m:r>
                          <a:rPr lang="tr-TR" b="0" i="1" smtClean="0">
                            <a:solidFill>
                              <a:schemeClr val="tx1"/>
                            </a:solidFill>
                            <a:latin typeface="Cambria Math"/>
                          </a:rPr>
                          <m:t>𝑏</m:t>
                        </m:r>
                      </m:e>
                      <m:sub>
                        <m:r>
                          <a:rPr lang="tr-TR" i="1">
                            <a:solidFill>
                              <a:schemeClr val="tx1"/>
                            </a:solidFill>
                            <a:latin typeface="Cambria Math"/>
                          </a:rPr>
                          <m:t>𝑛</m:t>
                        </m:r>
                      </m:sub>
                    </m:sSub>
                  </m:oMath>
                </a14:m>
                <a:r>
                  <a:rPr lang="tr-TR" dirty="0">
                    <a:solidFill>
                      <a:schemeClr val="tx1"/>
                    </a:solidFill>
                  </a:rPr>
                  <a:t>=2</a:t>
                </a:r>
                <a:r>
                  <a:rPr lang="en-US" dirty="0">
                    <a:solidFill>
                      <a:schemeClr val="tx1"/>
                    </a:solidFill>
                  </a:rPr>
                  <a:t> </a:t>
                </a:r>
                <a14:m>
                  <m:oMath xmlns:m="http://schemas.openxmlformats.org/officeDocument/2006/math">
                    <m:nary>
                      <m:naryPr>
                        <m:ctrlPr>
                          <a:rPr lang="en-US" i="1">
                            <a:solidFill>
                              <a:schemeClr val="tx1"/>
                            </a:solidFill>
                            <a:latin typeface="Cambria Math" panose="02040503050406030204" pitchFamily="18" charset="0"/>
                          </a:rPr>
                        </m:ctrlPr>
                      </m:naryPr>
                      <m:sub>
                        <m:r>
                          <m:rPr>
                            <m:brk m:alnAt="23"/>
                          </m:rPr>
                          <a:rPr lang="tr-TR" i="1">
                            <a:solidFill>
                              <a:schemeClr val="tx1"/>
                            </a:solidFill>
                            <a:latin typeface="Cambria Math"/>
                          </a:rPr>
                          <m:t>0</m:t>
                        </m:r>
                      </m:sub>
                      <m:sup>
                        <m:r>
                          <a:rPr lang="tr-TR" i="1">
                            <a:solidFill>
                              <a:schemeClr val="tx1"/>
                            </a:solidFill>
                            <a:latin typeface="Cambria Math"/>
                          </a:rPr>
                          <m:t>1</m:t>
                        </m:r>
                      </m:sup>
                      <m:e>
                        <m:func>
                          <m:funcPr>
                            <m:ctrlPr>
                              <a:rPr lang="tr-TR" i="1">
                                <a:solidFill>
                                  <a:schemeClr val="tx1"/>
                                </a:solidFill>
                                <a:latin typeface="Cambria Math" panose="02040503050406030204" pitchFamily="18" charset="0"/>
                              </a:rPr>
                            </m:ctrlPr>
                          </m:funcPr>
                          <m:fName>
                            <m:r>
                              <m:rPr>
                                <m:sty m:val="p"/>
                              </m:rPr>
                              <a:rPr lang="tr-TR">
                                <a:solidFill>
                                  <a:schemeClr val="tx1"/>
                                </a:solidFill>
                                <a:latin typeface="Cambria Math"/>
                              </a:rPr>
                              <m:t>f</m:t>
                            </m:r>
                            <m:d>
                              <m:dPr>
                                <m:ctrlPr>
                                  <a:rPr lang="tr-TR" i="1">
                                    <a:solidFill>
                                      <a:schemeClr val="tx1"/>
                                    </a:solidFill>
                                    <a:latin typeface="Cambria Math" panose="02040503050406030204" pitchFamily="18" charset="0"/>
                                  </a:rPr>
                                </m:ctrlPr>
                              </m:dPr>
                              <m:e>
                                <m:r>
                                  <m:rPr>
                                    <m:sty m:val="p"/>
                                  </m:rPr>
                                  <a:rPr lang="tr-TR">
                                    <a:solidFill>
                                      <a:schemeClr val="tx1"/>
                                    </a:solidFill>
                                    <a:latin typeface="Cambria Math"/>
                                  </a:rPr>
                                  <m:t>t</m:t>
                                </m:r>
                              </m:e>
                            </m:d>
                            <m:r>
                              <a:rPr lang="tr-TR">
                                <a:solidFill>
                                  <a:schemeClr val="tx1"/>
                                </a:solidFill>
                                <a:latin typeface="Cambria Math"/>
                              </a:rPr>
                              <m:t> </m:t>
                            </m:r>
                            <m:r>
                              <m:rPr>
                                <m:sty m:val="p"/>
                              </m:rPr>
                              <a:rPr lang="tr-TR" b="0" i="0" smtClean="0">
                                <a:solidFill>
                                  <a:schemeClr val="tx1"/>
                                </a:solidFill>
                                <a:latin typeface="Cambria Math"/>
                              </a:rPr>
                              <m:t>sin</m:t>
                            </m:r>
                          </m:fName>
                          <m:e>
                            <m:d>
                              <m:dPr>
                                <m:ctrlPr>
                                  <a:rPr lang="tr-TR" i="1">
                                    <a:solidFill>
                                      <a:schemeClr val="tx1"/>
                                    </a:solidFill>
                                    <a:latin typeface="Cambria Math" panose="02040503050406030204" pitchFamily="18" charset="0"/>
                                  </a:rPr>
                                </m:ctrlPr>
                              </m:dPr>
                              <m:e>
                                <m:r>
                                  <a:rPr lang="tr-TR" i="1">
                                    <a:solidFill>
                                      <a:schemeClr val="tx1"/>
                                    </a:solidFill>
                                    <a:latin typeface="Cambria Math"/>
                                  </a:rPr>
                                  <m:t>2</m:t>
                                </m:r>
                                <m:r>
                                  <m:rPr>
                                    <m:sty m:val="p"/>
                                  </m:rPr>
                                  <a:rPr lang="el-GR" i="1">
                                    <a:solidFill>
                                      <a:schemeClr val="tx1"/>
                                    </a:solidFill>
                                    <a:latin typeface="Cambria Math"/>
                                  </a:rPr>
                                  <m:t>π</m:t>
                                </m:r>
                                <m:r>
                                  <a:rPr lang="tr-TR" i="1">
                                    <a:solidFill>
                                      <a:schemeClr val="tx1"/>
                                    </a:solidFill>
                                    <a:latin typeface="Cambria Math"/>
                                  </a:rPr>
                                  <m:t>𝑛𝑡</m:t>
                                </m:r>
                              </m:e>
                            </m:d>
                          </m:e>
                        </m:func>
                        <m:r>
                          <a:rPr lang="tr-TR" i="1">
                            <a:solidFill>
                              <a:schemeClr val="tx1"/>
                            </a:solidFill>
                            <a:latin typeface="Cambria Math"/>
                          </a:rPr>
                          <m:t>𝑑𝑡</m:t>
                        </m:r>
                        <m:r>
                          <m:rPr>
                            <m:nor/>
                          </m:rPr>
                          <a:rPr lang="en-US" dirty="0">
                            <a:solidFill>
                              <a:schemeClr val="tx1"/>
                            </a:solidFill>
                          </a:rPr>
                          <m:t> </m:t>
                        </m:r>
                      </m:e>
                    </m:nary>
                  </m:oMath>
                </a14:m>
                <a:endParaRPr lang="en-US" dirty="0">
                  <a:solidFill>
                    <a:schemeClr val="tx1"/>
                  </a:solidFill>
                </a:endParaRPr>
              </a:p>
            </p:txBody>
          </p:sp>
        </mc:Choice>
        <mc:Fallback xmlns="">
          <p:sp>
            <p:nvSpPr>
              <p:cNvPr id="44" name="Dikdörtgen 43"/>
              <p:cNvSpPr>
                <a:spLocks noRot="1" noChangeAspect="1" noMove="1" noResize="1" noEditPoints="1" noAdjustHandles="1" noChangeArrowheads="1" noChangeShapeType="1" noTextEdit="1"/>
              </p:cNvSpPr>
              <p:nvPr/>
            </p:nvSpPr>
            <p:spPr>
              <a:xfrm>
                <a:off x="5220072" y="5415771"/>
                <a:ext cx="2740174" cy="467949"/>
              </a:xfrm>
              <a:prstGeom prst="rect">
                <a:avLst/>
              </a:prstGeom>
              <a:blipFill rotWithShape="1">
                <a:blip r:embed="rId7"/>
                <a:stretch>
                  <a:fillRect t="-101266" b="-163291"/>
                </a:stretch>
              </a:blipFill>
              <a:ln>
                <a:solidFill>
                  <a:schemeClr val="bg1"/>
                </a:solidFill>
              </a:ln>
            </p:spPr>
            <p:txBody>
              <a:bodyPr/>
              <a:lstStyle/>
              <a:p>
                <a:r>
                  <a:rPr lang="en-US">
                    <a:noFill/>
                  </a:rPr>
                  <a:t> </a:t>
                </a:r>
              </a:p>
            </p:txBody>
          </p:sp>
        </mc:Fallback>
      </mc:AlternateContent>
    </p:spTree>
    <p:extLst>
      <p:ext uri="{BB962C8B-B14F-4D97-AF65-F5344CB8AC3E}">
        <p14:creationId xmlns:p14="http://schemas.microsoft.com/office/powerpoint/2010/main" val="3581519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1 </a:t>
            </a:r>
            <a:r>
              <a:rPr lang="tr-TR" dirty="0" err="1" smtClean="0"/>
              <a:t>sn</a:t>
            </a:r>
            <a:r>
              <a:rPr lang="tr-TR" dirty="0" smtClean="0"/>
              <a:t> </a:t>
            </a:r>
            <a:r>
              <a:rPr lang="tr-TR" dirty="0" err="1" smtClean="0"/>
              <a:t>periyotlu</a:t>
            </a:r>
            <a:r>
              <a:rPr lang="tr-TR" dirty="0" smtClean="0"/>
              <a:t> bir sinyal için</a:t>
            </a:r>
            <a:endParaRPr lang="en-US" dirty="0"/>
          </a:p>
        </p:txBody>
      </p:sp>
      <mc:AlternateContent xmlns:mc="http://schemas.openxmlformats.org/markup-compatibility/2006" xmlns:a14="http://schemas.microsoft.com/office/drawing/2010/main">
        <mc:Choice Requires="a14">
          <p:sp>
            <p:nvSpPr>
              <p:cNvPr id="4" name="Dikdörtgen 3"/>
              <p:cNvSpPr/>
              <p:nvPr/>
            </p:nvSpPr>
            <p:spPr>
              <a:xfrm>
                <a:off x="1259632" y="1772816"/>
                <a:ext cx="3651705" cy="388953"/>
              </a:xfrm>
              <a:prstGeom prst="rect">
                <a:avLst/>
              </a:prstGeom>
            </p:spPr>
            <p:txBody>
              <a:bodyPr wrap="none">
                <a:spAutoFit/>
              </a:bodyPr>
              <a:lstStyle/>
              <a:p>
                <a:r>
                  <a:rPr lang="tr-TR" dirty="0" smtClean="0"/>
                  <a:t>f(t)= </a:t>
                </a:r>
                <a14:m>
                  <m:oMath xmlns:m="http://schemas.openxmlformats.org/officeDocument/2006/math">
                    <m:nary>
                      <m:naryPr>
                        <m:chr m:val="∑"/>
                        <m:ctrlPr>
                          <a:rPr lang="tr-TR" i="1">
                            <a:latin typeface="Cambria Math" panose="02040503050406030204" pitchFamily="18" charset="0"/>
                          </a:rPr>
                        </m:ctrlPr>
                      </m:naryPr>
                      <m:sub>
                        <m:r>
                          <m:rPr>
                            <m:brk m:alnAt="23"/>
                          </m:rPr>
                          <a:rPr lang="tr-TR" i="1">
                            <a:latin typeface="Cambria Math"/>
                          </a:rPr>
                          <m:t>𝑛</m:t>
                        </m:r>
                        <m:r>
                          <a:rPr lang="tr-TR" i="1">
                            <a:latin typeface="Cambria Math"/>
                          </a:rPr>
                          <m:t>=0</m:t>
                        </m:r>
                      </m:sub>
                      <m:sup>
                        <m:r>
                          <m:rPr>
                            <m:nor/>
                          </m:rPr>
                          <a:rPr lang="tr-TR"/>
                          <m:t>∞</m:t>
                        </m:r>
                      </m:sup>
                      <m:e>
                        <m:func>
                          <m:funcPr>
                            <m:ctrlPr>
                              <a:rPr lang="tr-TR" i="1">
                                <a:latin typeface="Cambria Math" panose="02040503050406030204" pitchFamily="18" charset="0"/>
                              </a:rPr>
                            </m:ctrlPr>
                          </m:funcPr>
                          <m:fName>
                            <m:sSub>
                              <m:sSubPr>
                                <m:ctrlPr>
                                  <a:rPr lang="tr-TR" i="1">
                                    <a:latin typeface="Cambria Math" panose="02040503050406030204" pitchFamily="18" charset="0"/>
                                  </a:rPr>
                                </m:ctrlPr>
                              </m:sSubPr>
                              <m:e>
                                <m:r>
                                  <a:rPr lang="tr-TR" i="1">
                                    <a:latin typeface="Cambria Math"/>
                                  </a:rPr>
                                  <m:t>𝑎</m:t>
                                </m:r>
                              </m:e>
                              <m:sub>
                                <m:r>
                                  <a:rPr lang="tr-TR" i="1">
                                    <a:latin typeface="Cambria Math"/>
                                  </a:rPr>
                                  <m:t>𝑛</m:t>
                                </m:r>
                              </m:sub>
                            </m:sSub>
                            <m:r>
                              <m:rPr>
                                <m:sty m:val="p"/>
                              </m:rPr>
                              <a:rPr lang="tr-TR">
                                <a:latin typeface="Cambria Math"/>
                              </a:rPr>
                              <m:t>cos</m:t>
                            </m:r>
                          </m:fName>
                          <m:e>
                            <m:r>
                              <a:rPr lang="tr-TR" i="1">
                                <a:latin typeface="Cambria Math"/>
                              </a:rPr>
                              <m:t>2</m:t>
                            </m:r>
                            <m:r>
                              <m:rPr>
                                <m:sty m:val="p"/>
                              </m:rPr>
                              <a:rPr lang="el-GR" i="1">
                                <a:latin typeface="Cambria Math"/>
                              </a:rPr>
                              <m:t>π</m:t>
                            </m:r>
                            <m:r>
                              <a:rPr lang="tr-TR" i="1">
                                <a:latin typeface="Cambria Math"/>
                              </a:rPr>
                              <m:t>𝑛𝑡</m:t>
                            </m:r>
                            <m:r>
                              <a:rPr lang="tr-TR" b="0" i="1" smtClean="0">
                                <a:latin typeface="Cambria Math"/>
                              </a:rPr>
                              <m:t>+</m:t>
                            </m:r>
                            <m:func>
                              <m:funcPr>
                                <m:ctrlPr>
                                  <a:rPr lang="tr-TR" i="1">
                                    <a:latin typeface="Cambria Math" panose="02040503050406030204" pitchFamily="18" charset="0"/>
                                  </a:rPr>
                                </m:ctrlPr>
                              </m:funcPr>
                              <m:fName>
                                <m:sSub>
                                  <m:sSubPr>
                                    <m:ctrlPr>
                                      <a:rPr lang="tr-TR" i="1">
                                        <a:latin typeface="Cambria Math" panose="02040503050406030204" pitchFamily="18" charset="0"/>
                                      </a:rPr>
                                    </m:ctrlPr>
                                  </m:sSubPr>
                                  <m:e>
                                    <m:r>
                                      <a:rPr lang="tr-TR" b="0" i="1" smtClean="0">
                                        <a:latin typeface="Cambria Math"/>
                                      </a:rPr>
                                      <m:t>𝑏</m:t>
                                    </m:r>
                                  </m:e>
                                  <m:sub>
                                    <m:r>
                                      <a:rPr lang="tr-TR" i="1">
                                        <a:latin typeface="Cambria Math"/>
                                      </a:rPr>
                                      <m:t>𝑛</m:t>
                                    </m:r>
                                  </m:sub>
                                </m:sSub>
                                <m:r>
                                  <m:rPr>
                                    <m:sty m:val="p"/>
                                  </m:rPr>
                                  <a:rPr lang="tr-TR" b="0" i="0" smtClean="0">
                                    <a:latin typeface="Cambria Math"/>
                                  </a:rPr>
                                  <m:t>sin</m:t>
                                </m:r>
                              </m:fName>
                              <m:e>
                                <m:r>
                                  <a:rPr lang="tr-TR" i="1">
                                    <a:latin typeface="Cambria Math"/>
                                  </a:rPr>
                                  <m:t>2</m:t>
                                </m:r>
                                <m:r>
                                  <m:rPr>
                                    <m:sty m:val="p"/>
                                  </m:rPr>
                                  <a:rPr lang="el-GR" i="1">
                                    <a:latin typeface="Cambria Math"/>
                                  </a:rPr>
                                  <m:t>π</m:t>
                                </m:r>
                                <m:r>
                                  <a:rPr lang="tr-TR" i="1">
                                    <a:latin typeface="Cambria Math"/>
                                  </a:rPr>
                                  <m:t>𝑛𝑡</m:t>
                                </m:r>
                              </m:e>
                            </m:func>
                          </m:e>
                        </m:func>
                      </m:e>
                    </m:nary>
                  </m:oMath>
                </a14:m>
                <a:endParaRPr lang="en-US" dirty="0"/>
              </a:p>
            </p:txBody>
          </p:sp>
        </mc:Choice>
        <mc:Fallback xmlns="">
          <p:sp>
            <p:nvSpPr>
              <p:cNvPr id="4" name="Dikdörtgen 3"/>
              <p:cNvSpPr>
                <a:spLocks noRot="1" noChangeAspect="1" noMove="1" noResize="1" noEditPoints="1" noAdjustHandles="1" noChangeArrowheads="1" noChangeShapeType="1" noTextEdit="1"/>
              </p:cNvSpPr>
              <p:nvPr/>
            </p:nvSpPr>
            <p:spPr>
              <a:xfrm>
                <a:off x="1259632" y="1772816"/>
                <a:ext cx="3651705" cy="388953"/>
              </a:xfrm>
              <a:prstGeom prst="rect">
                <a:avLst/>
              </a:prstGeom>
              <a:blipFill rotWithShape="1">
                <a:blip r:embed="rId2"/>
                <a:stretch>
                  <a:fillRect l="-1503" t="-107813" b="-1765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Dikdörtgen 4"/>
              <p:cNvSpPr/>
              <p:nvPr/>
            </p:nvSpPr>
            <p:spPr>
              <a:xfrm>
                <a:off x="1259285" y="2564904"/>
                <a:ext cx="4950296" cy="554319"/>
              </a:xfrm>
              <a:prstGeom prst="rect">
                <a:avLst/>
              </a:prstGeom>
            </p:spPr>
            <p:txBody>
              <a:bodyPr wrap="square">
                <a:spAutoFit/>
              </a:bodyPr>
              <a:lstStyle/>
              <a:p>
                <a14:m>
                  <m:oMath xmlns:m="http://schemas.openxmlformats.org/officeDocument/2006/math">
                    <m:nary>
                      <m:naryPr>
                        <m:ctrlPr>
                          <a:rPr lang="en-US" i="1" smtClean="0">
                            <a:solidFill>
                              <a:schemeClr val="tx1"/>
                            </a:solidFill>
                            <a:latin typeface="Cambria Math" panose="02040503050406030204" pitchFamily="18" charset="0"/>
                          </a:rPr>
                        </m:ctrlPr>
                      </m:naryPr>
                      <m:sub>
                        <m:r>
                          <m:rPr>
                            <m:brk m:alnAt="23"/>
                          </m:rPr>
                          <a:rPr lang="tr-TR" b="0" i="1" smtClean="0">
                            <a:solidFill>
                              <a:schemeClr val="tx1"/>
                            </a:solidFill>
                            <a:latin typeface="Cambria Math"/>
                          </a:rPr>
                          <m:t>0</m:t>
                        </m:r>
                      </m:sub>
                      <m:sup>
                        <m:r>
                          <a:rPr lang="tr-TR" b="0" i="1" smtClean="0">
                            <a:solidFill>
                              <a:schemeClr val="tx1"/>
                            </a:solidFill>
                            <a:latin typeface="Cambria Math"/>
                          </a:rPr>
                          <m:t>1</m:t>
                        </m:r>
                      </m:sup>
                      <m:e>
                        <m:func>
                          <m:funcPr>
                            <m:ctrlPr>
                              <a:rPr lang="tr-TR" i="1">
                                <a:latin typeface="Cambria Math" panose="02040503050406030204" pitchFamily="18" charset="0"/>
                              </a:rPr>
                            </m:ctrlPr>
                          </m:funcPr>
                          <m:fName>
                            <m:r>
                              <m:rPr>
                                <m:sty m:val="p"/>
                              </m:rPr>
                              <a:rPr lang="tr-TR">
                                <a:latin typeface="Cambria Math"/>
                              </a:rPr>
                              <m:t>sin</m:t>
                            </m:r>
                          </m:fName>
                          <m:e>
                            <m:d>
                              <m:dPr>
                                <m:ctrlPr>
                                  <a:rPr lang="tr-TR" i="1">
                                    <a:latin typeface="Cambria Math" panose="02040503050406030204" pitchFamily="18" charset="0"/>
                                  </a:rPr>
                                </m:ctrlPr>
                              </m:dPr>
                              <m:e>
                                <m:r>
                                  <a:rPr lang="tr-TR" i="1">
                                    <a:latin typeface="Cambria Math"/>
                                  </a:rPr>
                                  <m:t>2</m:t>
                                </m:r>
                                <m:r>
                                  <m:rPr>
                                    <m:sty m:val="p"/>
                                  </m:rPr>
                                  <a:rPr lang="el-GR" i="1">
                                    <a:latin typeface="Cambria Math"/>
                                  </a:rPr>
                                  <m:t>π</m:t>
                                </m:r>
                                <m:r>
                                  <a:rPr lang="tr-TR" i="1">
                                    <a:latin typeface="Cambria Math"/>
                                  </a:rPr>
                                  <m:t>𝑛𝑡</m:t>
                                </m:r>
                              </m:e>
                            </m:d>
                          </m:e>
                        </m:func>
                        <m:r>
                          <a:rPr lang="tr-TR" i="1">
                            <a:latin typeface="Cambria Math"/>
                          </a:rPr>
                          <m:t> </m:t>
                        </m:r>
                        <m:func>
                          <m:funcPr>
                            <m:ctrlPr>
                              <a:rPr lang="tr-TR" i="1">
                                <a:latin typeface="Cambria Math" panose="02040503050406030204" pitchFamily="18" charset="0"/>
                              </a:rPr>
                            </m:ctrlPr>
                          </m:funcPr>
                          <m:fName>
                            <m:r>
                              <m:rPr>
                                <m:sty m:val="p"/>
                              </m:rPr>
                              <a:rPr lang="tr-TR">
                                <a:latin typeface="Cambria Math"/>
                              </a:rPr>
                              <m:t>sin</m:t>
                            </m:r>
                          </m:fName>
                          <m:e>
                            <m:d>
                              <m:dPr>
                                <m:ctrlPr>
                                  <a:rPr lang="tr-TR" i="1">
                                    <a:latin typeface="Cambria Math" panose="02040503050406030204" pitchFamily="18" charset="0"/>
                                  </a:rPr>
                                </m:ctrlPr>
                              </m:dPr>
                              <m:e>
                                <m:r>
                                  <a:rPr lang="tr-TR" i="1">
                                    <a:latin typeface="Cambria Math"/>
                                  </a:rPr>
                                  <m:t>2</m:t>
                                </m:r>
                                <m:r>
                                  <m:rPr>
                                    <m:sty m:val="p"/>
                                  </m:rPr>
                                  <a:rPr lang="el-GR" i="1">
                                    <a:latin typeface="Cambria Math"/>
                                  </a:rPr>
                                  <m:t>π</m:t>
                                </m:r>
                                <m:r>
                                  <a:rPr lang="tr-TR" i="1">
                                    <a:latin typeface="Cambria Math"/>
                                  </a:rPr>
                                  <m:t>𝑚𝑡</m:t>
                                </m:r>
                              </m:e>
                            </m:d>
                          </m:e>
                        </m:func>
                        <m:r>
                          <a:rPr lang="tr-TR" i="1">
                            <a:latin typeface="Cambria Math"/>
                          </a:rPr>
                          <m:t>𝑑𝑡</m:t>
                        </m:r>
                      </m:e>
                    </m:nary>
                  </m:oMath>
                </a14:m>
                <a:r>
                  <a:rPr lang="tr-TR" dirty="0">
                    <a:solidFill>
                      <a:schemeClr val="tx1"/>
                    </a:solidFill>
                  </a:rPr>
                  <a:t> </a:t>
                </a:r>
                <a:r>
                  <a:rPr lang="tr-TR" dirty="0" smtClean="0">
                    <a:solidFill>
                      <a:schemeClr val="tx1"/>
                    </a:solidFill>
                  </a:rPr>
                  <a:t>=     </a:t>
                </a:r>
                <a14:m>
                  <m:oMath xmlns:m="http://schemas.openxmlformats.org/officeDocument/2006/math">
                    <m:d>
                      <m:dPr>
                        <m:begChr m:val="{"/>
                        <m:endChr m:val="}"/>
                        <m:ctrlPr>
                          <a:rPr lang="tr-TR" i="1">
                            <a:solidFill>
                              <a:schemeClr val="tx1"/>
                            </a:solidFill>
                            <a:latin typeface="Cambria Math" panose="02040503050406030204" pitchFamily="18" charset="0"/>
                          </a:rPr>
                        </m:ctrlPr>
                      </m:dPr>
                      <m:e>
                        <m:eqArr>
                          <m:eqArrPr>
                            <m:ctrlPr>
                              <a:rPr lang="tr-TR" i="1">
                                <a:solidFill>
                                  <a:schemeClr val="tx1"/>
                                </a:solidFill>
                                <a:latin typeface="Cambria Math" panose="02040503050406030204" pitchFamily="18" charset="0"/>
                              </a:rPr>
                            </m:ctrlPr>
                          </m:eqArrPr>
                          <m:e>
                            <m:r>
                              <a:rPr lang="tr-TR" i="1">
                                <a:solidFill>
                                  <a:schemeClr val="tx1"/>
                                </a:solidFill>
                                <a:latin typeface="Cambria Math"/>
                              </a:rPr>
                              <m:t>0      </m:t>
                            </m:r>
                            <m:r>
                              <a:rPr lang="tr-TR" i="1">
                                <a:solidFill>
                                  <a:schemeClr val="tx1"/>
                                </a:solidFill>
                                <a:latin typeface="Cambria Math"/>
                              </a:rPr>
                              <m:t>𝑛</m:t>
                            </m:r>
                            <m:r>
                              <m:rPr>
                                <m:nor/>
                              </m:rPr>
                              <a:rPr lang="tr-TR">
                                <a:solidFill>
                                  <a:schemeClr val="tx1"/>
                                </a:solidFill>
                                <a:latin typeface="Cambria Math"/>
                              </a:rPr>
                              <m:t> </m:t>
                            </m:r>
                            <m:r>
                              <m:rPr>
                                <m:nor/>
                              </m:rPr>
                              <a:rPr lang="tr-TR" dirty="0">
                                <a:solidFill>
                                  <a:schemeClr val="tx1"/>
                                </a:solidFill>
                              </a:rPr>
                              <m:t>≠</m:t>
                            </m:r>
                            <m:r>
                              <a:rPr lang="tr-TR" i="1" dirty="0">
                                <a:solidFill>
                                  <a:schemeClr val="tx1"/>
                                </a:solidFill>
                                <a:latin typeface="Cambria Math"/>
                              </a:rPr>
                              <m:t> </m:t>
                            </m:r>
                            <m:r>
                              <a:rPr lang="tr-TR" i="1">
                                <a:solidFill>
                                  <a:schemeClr val="tx1"/>
                                </a:solidFill>
                                <a:latin typeface="Cambria Math"/>
                              </a:rPr>
                              <m:t>𝑚</m:t>
                            </m:r>
                          </m:e>
                          <m:e>
                            <m:r>
                              <a:rPr lang="tr-TR" i="1">
                                <a:solidFill>
                                  <a:schemeClr val="tx1"/>
                                </a:solidFill>
                                <a:latin typeface="Cambria Math"/>
                              </a:rPr>
                              <m:t>0.5   </m:t>
                            </m:r>
                            <m:r>
                              <a:rPr lang="tr-TR" i="1">
                                <a:solidFill>
                                  <a:schemeClr val="tx1"/>
                                </a:solidFill>
                                <a:latin typeface="Cambria Math"/>
                              </a:rPr>
                              <m:t>𝑛</m:t>
                            </m:r>
                            <m:r>
                              <a:rPr lang="tr-TR" i="1">
                                <a:solidFill>
                                  <a:schemeClr val="tx1"/>
                                </a:solidFill>
                                <a:latin typeface="Cambria Math"/>
                              </a:rPr>
                              <m:t>=</m:t>
                            </m:r>
                            <m:r>
                              <a:rPr lang="tr-TR" i="1">
                                <a:solidFill>
                                  <a:schemeClr val="tx1"/>
                                </a:solidFill>
                                <a:latin typeface="Cambria Math"/>
                              </a:rPr>
                              <m:t>𝑚</m:t>
                            </m:r>
                          </m:e>
                        </m:eqArr>
                        <m:r>
                          <a:rPr lang="tr-TR" i="1">
                            <a:solidFill>
                              <a:schemeClr val="tx1"/>
                            </a:solidFill>
                            <a:latin typeface="Cambria Math"/>
                          </a:rPr>
                          <m:t> </m:t>
                        </m:r>
                      </m:e>
                    </m:d>
                  </m:oMath>
                </a14:m>
                <a:endParaRPr lang="en-US" dirty="0"/>
              </a:p>
            </p:txBody>
          </p:sp>
        </mc:Choice>
        <mc:Fallback xmlns="">
          <p:sp>
            <p:nvSpPr>
              <p:cNvPr id="5" name="Dikdörtgen 4"/>
              <p:cNvSpPr>
                <a:spLocks noRot="1" noChangeAspect="1" noMove="1" noResize="1" noEditPoints="1" noAdjustHandles="1" noChangeArrowheads="1" noChangeShapeType="1" noTextEdit="1"/>
              </p:cNvSpPr>
              <p:nvPr/>
            </p:nvSpPr>
            <p:spPr>
              <a:xfrm>
                <a:off x="1259285" y="2564904"/>
                <a:ext cx="4950296" cy="554319"/>
              </a:xfrm>
              <a:prstGeom prst="rect">
                <a:avLst/>
              </a:prstGeom>
              <a:blipFill rotWithShape="1">
                <a:blip r:embed="rId3"/>
                <a:stretch>
                  <a:fillRect b="-10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Dikdörtgen 5"/>
              <p:cNvSpPr/>
              <p:nvPr/>
            </p:nvSpPr>
            <p:spPr>
              <a:xfrm>
                <a:off x="1315819" y="3429000"/>
                <a:ext cx="4950296" cy="554319"/>
              </a:xfrm>
              <a:prstGeom prst="rect">
                <a:avLst/>
              </a:prstGeom>
            </p:spPr>
            <p:txBody>
              <a:bodyPr wrap="square">
                <a:spAutoFit/>
              </a:bodyPr>
              <a:lstStyle/>
              <a:p>
                <a14:m>
                  <m:oMath xmlns:m="http://schemas.openxmlformats.org/officeDocument/2006/math">
                    <m:nary>
                      <m:naryPr>
                        <m:ctrlPr>
                          <a:rPr lang="en-US" i="1" smtClean="0">
                            <a:solidFill>
                              <a:schemeClr val="tx1"/>
                            </a:solidFill>
                            <a:latin typeface="Cambria Math" panose="02040503050406030204" pitchFamily="18" charset="0"/>
                          </a:rPr>
                        </m:ctrlPr>
                      </m:naryPr>
                      <m:sub>
                        <m:r>
                          <m:rPr>
                            <m:brk m:alnAt="23"/>
                          </m:rPr>
                          <a:rPr lang="tr-TR" b="0" i="1" smtClean="0">
                            <a:solidFill>
                              <a:schemeClr val="tx1"/>
                            </a:solidFill>
                            <a:latin typeface="Cambria Math"/>
                          </a:rPr>
                          <m:t>0</m:t>
                        </m:r>
                      </m:sub>
                      <m:sup>
                        <m:r>
                          <a:rPr lang="tr-TR" b="0" i="1" smtClean="0">
                            <a:solidFill>
                              <a:schemeClr val="tx1"/>
                            </a:solidFill>
                            <a:latin typeface="Cambria Math"/>
                          </a:rPr>
                          <m:t>1</m:t>
                        </m:r>
                      </m:sup>
                      <m:e>
                        <m:func>
                          <m:funcPr>
                            <m:ctrlPr>
                              <a:rPr lang="tr-TR" i="1">
                                <a:latin typeface="Cambria Math" panose="02040503050406030204" pitchFamily="18" charset="0"/>
                              </a:rPr>
                            </m:ctrlPr>
                          </m:funcPr>
                          <m:fName>
                            <m:func>
                              <m:funcPr>
                                <m:ctrlPr>
                                  <a:rPr lang="tr-TR" i="1">
                                    <a:latin typeface="Cambria Math" panose="02040503050406030204" pitchFamily="18" charset="0"/>
                                  </a:rPr>
                                </m:ctrlPr>
                              </m:funcPr>
                              <m:fName>
                                <m:r>
                                  <a:rPr lang="tr-TR" i="1">
                                    <a:latin typeface="Cambria Math"/>
                                  </a:rPr>
                                  <m:t>𝑐𝑜𝑠</m:t>
                                </m:r>
                              </m:fName>
                              <m:e>
                                <m:d>
                                  <m:dPr>
                                    <m:ctrlPr>
                                      <a:rPr lang="tr-TR" i="1">
                                        <a:latin typeface="Cambria Math" panose="02040503050406030204" pitchFamily="18" charset="0"/>
                                      </a:rPr>
                                    </m:ctrlPr>
                                  </m:dPr>
                                  <m:e>
                                    <m:r>
                                      <a:rPr lang="tr-TR" i="1">
                                        <a:latin typeface="Cambria Math"/>
                                      </a:rPr>
                                      <m:t>2</m:t>
                                    </m:r>
                                    <m:r>
                                      <m:rPr>
                                        <m:sty m:val="p"/>
                                      </m:rPr>
                                      <a:rPr lang="el-GR" i="1">
                                        <a:latin typeface="Cambria Math"/>
                                      </a:rPr>
                                      <m:t>π</m:t>
                                    </m:r>
                                    <m:r>
                                      <a:rPr lang="tr-TR" b="0" i="1" smtClean="0">
                                        <a:latin typeface="Cambria Math"/>
                                      </a:rPr>
                                      <m:t>𝑛</m:t>
                                    </m:r>
                                    <m:r>
                                      <a:rPr lang="tr-TR" i="1">
                                        <a:latin typeface="Cambria Math"/>
                                      </a:rPr>
                                      <m:t>𝑡</m:t>
                                    </m:r>
                                  </m:e>
                                </m:d>
                              </m:e>
                            </m:func>
                            <m:r>
                              <a:rPr lang="tr-TR" b="0" i="1" smtClean="0">
                                <a:latin typeface="Cambria Math"/>
                              </a:rPr>
                              <m:t>𝑐𝑜𝑠</m:t>
                            </m:r>
                          </m:fName>
                          <m:e>
                            <m:d>
                              <m:dPr>
                                <m:ctrlPr>
                                  <a:rPr lang="tr-TR" i="1">
                                    <a:latin typeface="Cambria Math" panose="02040503050406030204" pitchFamily="18" charset="0"/>
                                  </a:rPr>
                                </m:ctrlPr>
                              </m:dPr>
                              <m:e>
                                <m:r>
                                  <a:rPr lang="tr-TR" i="1">
                                    <a:latin typeface="Cambria Math"/>
                                  </a:rPr>
                                  <m:t>2</m:t>
                                </m:r>
                                <m:r>
                                  <m:rPr>
                                    <m:sty m:val="p"/>
                                  </m:rPr>
                                  <a:rPr lang="el-GR" i="1">
                                    <a:latin typeface="Cambria Math"/>
                                  </a:rPr>
                                  <m:t>π</m:t>
                                </m:r>
                                <m:r>
                                  <a:rPr lang="tr-TR" i="1">
                                    <a:latin typeface="Cambria Math"/>
                                  </a:rPr>
                                  <m:t>𝑚𝑡</m:t>
                                </m:r>
                              </m:e>
                            </m:d>
                          </m:e>
                        </m:func>
                        <m:r>
                          <a:rPr lang="tr-TR" i="1">
                            <a:latin typeface="Cambria Math"/>
                          </a:rPr>
                          <m:t>𝑑𝑡</m:t>
                        </m:r>
                      </m:e>
                    </m:nary>
                  </m:oMath>
                </a14:m>
                <a:r>
                  <a:rPr lang="tr-TR" dirty="0">
                    <a:solidFill>
                      <a:schemeClr val="tx1"/>
                    </a:solidFill>
                  </a:rPr>
                  <a:t> </a:t>
                </a:r>
                <a:r>
                  <a:rPr lang="tr-TR" dirty="0" smtClean="0">
                    <a:solidFill>
                      <a:schemeClr val="tx1"/>
                    </a:solidFill>
                  </a:rPr>
                  <a:t>=     </a:t>
                </a:r>
                <a14:m>
                  <m:oMath xmlns:m="http://schemas.openxmlformats.org/officeDocument/2006/math">
                    <m:d>
                      <m:dPr>
                        <m:begChr m:val="{"/>
                        <m:endChr m:val="}"/>
                        <m:ctrlPr>
                          <a:rPr lang="tr-TR" i="1">
                            <a:solidFill>
                              <a:schemeClr val="tx1"/>
                            </a:solidFill>
                            <a:latin typeface="Cambria Math" panose="02040503050406030204" pitchFamily="18" charset="0"/>
                          </a:rPr>
                        </m:ctrlPr>
                      </m:dPr>
                      <m:e>
                        <m:eqArr>
                          <m:eqArrPr>
                            <m:ctrlPr>
                              <a:rPr lang="tr-TR" i="1">
                                <a:solidFill>
                                  <a:schemeClr val="tx1"/>
                                </a:solidFill>
                                <a:latin typeface="Cambria Math" panose="02040503050406030204" pitchFamily="18" charset="0"/>
                              </a:rPr>
                            </m:ctrlPr>
                          </m:eqArrPr>
                          <m:e>
                            <m:r>
                              <a:rPr lang="tr-TR" i="1">
                                <a:solidFill>
                                  <a:schemeClr val="tx1"/>
                                </a:solidFill>
                                <a:latin typeface="Cambria Math"/>
                              </a:rPr>
                              <m:t>0      </m:t>
                            </m:r>
                            <m:r>
                              <a:rPr lang="tr-TR" i="1">
                                <a:solidFill>
                                  <a:schemeClr val="tx1"/>
                                </a:solidFill>
                                <a:latin typeface="Cambria Math"/>
                              </a:rPr>
                              <m:t>𝑛</m:t>
                            </m:r>
                            <m:r>
                              <m:rPr>
                                <m:nor/>
                              </m:rPr>
                              <a:rPr lang="tr-TR">
                                <a:solidFill>
                                  <a:schemeClr val="tx1"/>
                                </a:solidFill>
                                <a:latin typeface="Cambria Math"/>
                              </a:rPr>
                              <m:t> </m:t>
                            </m:r>
                            <m:r>
                              <m:rPr>
                                <m:nor/>
                              </m:rPr>
                              <a:rPr lang="tr-TR" dirty="0">
                                <a:solidFill>
                                  <a:schemeClr val="tx1"/>
                                </a:solidFill>
                              </a:rPr>
                              <m:t>≠</m:t>
                            </m:r>
                            <m:r>
                              <a:rPr lang="tr-TR" i="1" dirty="0">
                                <a:solidFill>
                                  <a:schemeClr val="tx1"/>
                                </a:solidFill>
                                <a:latin typeface="Cambria Math"/>
                              </a:rPr>
                              <m:t> </m:t>
                            </m:r>
                            <m:r>
                              <a:rPr lang="tr-TR" i="1">
                                <a:solidFill>
                                  <a:schemeClr val="tx1"/>
                                </a:solidFill>
                                <a:latin typeface="Cambria Math"/>
                              </a:rPr>
                              <m:t>𝑚</m:t>
                            </m:r>
                          </m:e>
                          <m:e>
                            <m:r>
                              <a:rPr lang="tr-TR" i="1">
                                <a:solidFill>
                                  <a:schemeClr val="tx1"/>
                                </a:solidFill>
                                <a:latin typeface="Cambria Math"/>
                              </a:rPr>
                              <m:t>0.5   </m:t>
                            </m:r>
                            <m:r>
                              <a:rPr lang="tr-TR" i="1">
                                <a:solidFill>
                                  <a:schemeClr val="tx1"/>
                                </a:solidFill>
                                <a:latin typeface="Cambria Math"/>
                              </a:rPr>
                              <m:t>𝑛</m:t>
                            </m:r>
                            <m:r>
                              <a:rPr lang="tr-TR" i="1">
                                <a:solidFill>
                                  <a:schemeClr val="tx1"/>
                                </a:solidFill>
                                <a:latin typeface="Cambria Math"/>
                              </a:rPr>
                              <m:t>=</m:t>
                            </m:r>
                            <m:r>
                              <a:rPr lang="tr-TR" i="1">
                                <a:solidFill>
                                  <a:schemeClr val="tx1"/>
                                </a:solidFill>
                                <a:latin typeface="Cambria Math"/>
                              </a:rPr>
                              <m:t>𝑚</m:t>
                            </m:r>
                          </m:e>
                        </m:eqArr>
                        <m:r>
                          <a:rPr lang="tr-TR" i="1">
                            <a:solidFill>
                              <a:schemeClr val="tx1"/>
                            </a:solidFill>
                            <a:latin typeface="Cambria Math"/>
                          </a:rPr>
                          <m:t> </m:t>
                        </m:r>
                      </m:e>
                    </m:d>
                  </m:oMath>
                </a14:m>
                <a:endParaRPr lang="en-US" dirty="0"/>
              </a:p>
            </p:txBody>
          </p:sp>
        </mc:Choice>
        <mc:Fallback xmlns="">
          <p:sp>
            <p:nvSpPr>
              <p:cNvPr id="6" name="Dikdörtgen 5"/>
              <p:cNvSpPr>
                <a:spLocks noRot="1" noChangeAspect="1" noMove="1" noResize="1" noEditPoints="1" noAdjustHandles="1" noChangeArrowheads="1" noChangeShapeType="1" noTextEdit="1"/>
              </p:cNvSpPr>
              <p:nvPr/>
            </p:nvSpPr>
            <p:spPr>
              <a:xfrm>
                <a:off x="1315819" y="3429000"/>
                <a:ext cx="4950296" cy="554319"/>
              </a:xfrm>
              <a:prstGeom prst="rect">
                <a:avLst/>
              </a:prstGeom>
              <a:blipFill rotWithShape="1">
                <a:blip r:embed="rId4"/>
                <a:stretch>
                  <a:fillRect b="-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Dikdörtgen 6"/>
              <p:cNvSpPr/>
              <p:nvPr/>
            </p:nvSpPr>
            <p:spPr>
              <a:xfrm>
                <a:off x="1433195" y="4509120"/>
                <a:ext cx="4950296" cy="467949"/>
              </a:xfrm>
              <a:prstGeom prst="rect">
                <a:avLst/>
              </a:prstGeom>
            </p:spPr>
            <p:txBody>
              <a:bodyPr wrap="square">
                <a:spAutoFit/>
              </a:bodyPr>
              <a:lstStyle/>
              <a:p>
                <a14:m>
                  <m:oMath xmlns:m="http://schemas.openxmlformats.org/officeDocument/2006/math">
                    <m:nary>
                      <m:naryPr>
                        <m:ctrlPr>
                          <a:rPr lang="en-US" i="1" smtClean="0">
                            <a:solidFill>
                              <a:schemeClr val="tx1"/>
                            </a:solidFill>
                            <a:latin typeface="Cambria Math" panose="02040503050406030204" pitchFamily="18" charset="0"/>
                          </a:rPr>
                        </m:ctrlPr>
                      </m:naryPr>
                      <m:sub>
                        <m:r>
                          <m:rPr>
                            <m:brk m:alnAt="23"/>
                          </m:rPr>
                          <a:rPr lang="tr-TR" b="0" i="1" smtClean="0">
                            <a:solidFill>
                              <a:schemeClr val="tx1"/>
                            </a:solidFill>
                            <a:latin typeface="Cambria Math"/>
                          </a:rPr>
                          <m:t>0</m:t>
                        </m:r>
                      </m:sub>
                      <m:sup>
                        <m:r>
                          <a:rPr lang="tr-TR" b="0" i="1" smtClean="0">
                            <a:solidFill>
                              <a:schemeClr val="tx1"/>
                            </a:solidFill>
                            <a:latin typeface="Cambria Math"/>
                          </a:rPr>
                          <m:t>1</m:t>
                        </m:r>
                      </m:sup>
                      <m:e>
                        <m:func>
                          <m:funcPr>
                            <m:ctrlPr>
                              <a:rPr lang="tr-TR" i="1">
                                <a:latin typeface="Cambria Math" panose="02040503050406030204" pitchFamily="18" charset="0"/>
                              </a:rPr>
                            </m:ctrlPr>
                          </m:funcPr>
                          <m:fName>
                            <m:func>
                              <m:funcPr>
                                <m:ctrlPr>
                                  <a:rPr lang="tr-TR" i="1">
                                    <a:latin typeface="Cambria Math" panose="02040503050406030204" pitchFamily="18" charset="0"/>
                                  </a:rPr>
                                </m:ctrlPr>
                              </m:funcPr>
                              <m:fName>
                                <m:r>
                                  <m:rPr>
                                    <m:sty m:val="p"/>
                                  </m:rPr>
                                  <a:rPr lang="tr-TR">
                                    <a:latin typeface="Cambria Math"/>
                                  </a:rPr>
                                  <m:t>sin</m:t>
                                </m:r>
                              </m:fName>
                              <m:e>
                                <m:d>
                                  <m:dPr>
                                    <m:ctrlPr>
                                      <a:rPr lang="tr-TR" i="1">
                                        <a:latin typeface="Cambria Math" panose="02040503050406030204" pitchFamily="18" charset="0"/>
                                      </a:rPr>
                                    </m:ctrlPr>
                                  </m:dPr>
                                  <m:e>
                                    <m:r>
                                      <a:rPr lang="tr-TR" i="1">
                                        <a:latin typeface="Cambria Math"/>
                                      </a:rPr>
                                      <m:t>2</m:t>
                                    </m:r>
                                    <m:r>
                                      <m:rPr>
                                        <m:sty m:val="p"/>
                                      </m:rPr>
                                      <a:rPr lang="el-GR" i="1">
                                        <a:latin typeface="Cambria Math"/>
                                      </a:rPr>
                                      <m:t>π</m:t>
                                    </m:r>
                                    <m:r>
                                      <a:rPr lang="tr-TR" i="1">
                                        <a:latin typeface="Cambria Math"/>
                                      </a:rPr>
                                      <m:t>𝑛𝑡</m:t>
                                    </m:r>
                                  </m:e>
                                </m:d>
                              </m:e>
                            </m:func>
                            <m:r>
                              <a:rPr lang="tr-TR" b="0" i="1" smtClean="0">
                                <a:latin typeface="Cambria Math"/>
                              </a:rPr>
                              <m:t>𝑐𝑜𝑠</m:t>
                            </m:r>
                          </m:fName>
                          <m:e>
                            <m:d>
                              <m:dPr>
                                <m:ctrlPr>
                                  <a:rPr lang="tr-TR" i="1">
                                    <a:latin typeface="Cambria Math" panose="02040503050406030204" pitchFamily="18" charset="0"/>
                                  </a:rPr>
                                </m:ctrlPr>
                              </m:dPr>
                              <m:e>
                                <m:r>
                                  <a:rPr lang="tr-TR" i="1">
                                    <a:latin typeface="Cambria Math"/>
                                  </a:rPr>
                                  <m:t>2</m:t>
                                </m:r>
                                <m:r>
                                  <m:rPr>
                                    <m:sty m:val="p"/>
                                  </m:rPr>
                                  <a:rPr lang="el-GR" i="1">
                                    <a:latin typeface="Cambria Math"/>
                                  </a:rPr>
                                  <m:t>π</m:t>
                                </m:r>
                                <m:r>
                                  <a:rPr lang="tr-TR" i="1">
                                    <a:latin typeface="Cambria Math"/>
                                  </a:rPr>
                                  <m:t>𝑚𝑡</m:t>
                                </m:r>
                              </m:e>
                            </m:d>
                          </m:e>
                        </m:func>
                        <m:r>
                          <a:rPr lang="tr-TR" i="1">
                            <a:latin typeface="Cambria Math"/>
                          </a:rPr>
                          <m:t>𝑑𝑡</m:t>
                        </m:r>
                      </m:e>
                    </m:nary>
                  </m:oMath>
                </a14:m>
                <a:r>
                  <a:rPr lang="tr-TR" dirty="0">
                    <a:solidFill>
                      <a:schemeClr val="tx1"/>
                    </a:solidFill>
                  </a:rPr>
                  <a:t> </a:t>
                </a:r>
                <a:r>
                  <a:rPr lang="tr-TR" dirty="0" smtClean="0">
                    <a:solidFill>
                      <a:schemeClr val="tx1"/>
                    </a:solidFill>
                  </a:rPr>
                  <a:t>= </a:t>
                </a:r>
                <a14:m>
                  <m:oMath xmlns:m="http://schemas.openxmlformats.org/officeDocument/2006/math">
                    <m:r>
                      <a:rPr lang="tr-TR" i="1">
                        <a:latin typeface="Cambria Math"/>
                      </a:rPr>
                      <m:t>0</m:t>
                    </m:r>
                  </m:oMath>
                </a14:m>
                <a:endParaRPr lang="en-US" dirty="0"/>
              </a:p>
            </p:txBody>
          </p:sp>
        </mc:Choice>
        <mc:Fallback xmlns="">
          <p:sp>
            <p:nvSpPr>
              <p:cNvPr id="7" name="Dikdörtgen 6"/>
              <p:cNvSpPr>
                <a:spLocks noRot="1" noChangeAspect="1" noMove="1" noResize="1" noEditPoints="1" noAdjustHandles="1" noChangeArrowheads="1" noChangeShapeType="1" noTextEdit="1"/>
              </p:cNvSpPr>
              <p:nvPr/>
            </p:nvSpPr>
            <p:spPr>
              <a:xfrm>
                <a:off x="1433195" y="4509120"/>
                <a:ext cx="4950296" cy="467949"/>
              </a:xfrm>
              <a:prstGeom prst="rect">
                <a:avLst/>
              </a:prstGeom>
              <a:blipFill rotWithShape="1">
                <a:blip r:embed="rId5"/>
                <a:stretch>
                  <a:fillRect l="-8251" t="-106579" b="-172368"/>
                </a:stretch>
              </a:blipFill>
            </p:spPr>
            <p:txBody>
              <a:bodyPr/>
              <a:lstStyle/>
              <a:p>
                <a:r>
                  <a:rPr lang="en-US">
                    <a:noFill/>
                  </a:rPr>
                  <a:t> </a:t>
                </a:r>
              </a:p>
            </p:txBody>
          </p:sp>
        </mc:Fallback>
      </mc:AlternateContent>
    </p:spTree>
    <p:extLst>
      <p:ext uri="{BB962C8B-B14F-4D97-AF65-F5344CB8AC3E}">
        <p14:creationId xmlns:p14="http://schemas.microsoft.com/office/powerpoint/2010/main" val="4769653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Herhangi bir sinyal için</a:t>
            </a:r>
            <a:endParaRPr lang="en-US" dirty="0"/>
          </a:p>
        </p:txBody>
      </p:sp>
      <mc:AlternateContent xmlns:mc="http://schemas.openxmlformats.org/markup-compatibility/2006" xmlns:a14="http://schemas.microsoft.com/office/drawing/2010/main">
        <mc:Choice Requires="a14">
          <p:sp>
            <p:nvSpPr>
              <p:cNvPr id="4" name="Dikdörtgen 3"/>
              <p:cNvSpPr/>
              <p:nvPr/>
            </p:nvSpPr>
            <p:spPr>
              <a:xfrm>
                <a:off x="1259632" y="1772816"/>
                <a:ext cx="4055534" cy="388953"/>
              </a:xfrm>
              <a:prstGeom prst="rect">
                <a:avLst/>
              </a:prstGeom>
            </p:spPr>
            <p:txBody>
              <a:bodyPr wrap="none">
                <a:spAutoFit/>
              </a:bodyPr>
              <a:lstStyle/>
              <a:p>
                <a:r>
                  <a:rPr lang="tr-TR" dirty="0" smtClean="0"/>
                  <a:t>f(t)= </a:t>
                </a:r>
                <a14:m>
                  <m:oMath xmlns:m="http://schemas.openxmlformats.org/officeDocument/2006/math">
                    <m:nary>
                      <m:naryPr>
                        <m:chr m:val="∑"/>
                        <m:ctrlPr>
                          <a:rPr lang="tr-TR" i="1">
                            <a:latin typeface="Cambria Math" panose="02040503050406030204" pitchFamily="18" charset="0"/>
                          </a:rPr>
                        </m:ctrlPr>
                      </m:naryPr>
                      <m:sub>
                        <m:r>
                          <m:rPr>
                            <m:brk m:alnAt="23"/>
                          </m:rPr>
                          <a:rPr lang="tr-TR" i="1">
                            <a:latin typeface="Cambria Math"/>
                          </a:rPr>
                          <m:t>𝑛</m:t>
                        </m:r>
                        <m:r>
                          <a:rPr lang="tr-TR" i="1">
                            <a:latin typeface="Cambria Math"/>
                          </a:rPr>
                          <m:t>=0</m:t>
                        </m:r>
                      </m:sub>
                      <m:sup>
                        <m:r>
                          <m:rPr>
                            <m:nor/>
                          </m:rPr>
                          <a:rPr lang="tr-TR"/>
                          <m:t>∞</m:t>
                        </m:r>
                      </m:sup>
                      <m:e>
                        <m:func>
                          <m:funcPr>
                            <m:ctrlPr>
                              <a:rPr lang="tr-TR" i="1">
                                <a:latin typeface="Cambria Math" panose="02040503050406030204" pitchFamily="18" charset="0"/>
                              </a:rPr>
                            </m:ctrlPr>
                          </m:funcPr>
                          <m:fName>
                            <m:sSub>
                              <m:sSubPr>
                                <m:ctrlPr>
                                  <a:rPr lang="tr-TR" i="1">
                                    <a:latin typeface="Cambria Math" panose="02040503050406030204" pitchFamily="18" charset="0"/>
                                  </a:rPr>
                                </m:ctrlPr>
                              </m:sSubPr>
                              <m:e>
                                <m:r>
                                  <a:rPr lang="tr-TR" i="1">
                                    <a:latin typeface="Cambria Math"/>
                                  </a:rPr>
                                  <m:t>𝑎</m:t>
                                </m:r>
                              </m:e>
                              <m:sub>
                                <m:r>
                                  <a:rPr lang="tr-TR" i="1">
                                    <a:latin typeface="Cambria Math"/>
                                  </a:rPr>
                                  <m:t>𝑛</m:t>
                                </m:r>
                              </m:sub>
                            </m:sSub>
                            <m:r>
                              <m:rPr>
                                <m:sty m:val="p"/>
                              </m:rPr>
                              <a:rPr lang="tr-TR">
                                <a:latin typeface="Cambria Math"/>
                              </a:rPr>
                              <m:t>cos</m:t>
                            </m:r>
                          </m:fName>
                          <m:e>
                            <m:r>
                              <a:rPr lang="tr-TR" i="1">
                                <a:latin typeface="Cambria Math"/>
                              </a:rPr>
                              <m:t>2</m:t>
                            </m:r>
                            <m:r>
                              <m:rPr>
                                <m:sty m:val="p"/>
                              </m:rPr>
                              <a:rPr lang="el-GR" i="1">
                                <a:latin typeface="Cambria Math"/>
                              </a:rPr>
                              <m:t>π</m:t>
                            </m:r>
                            <m:r>
                              <a:rPr lang="tr-TR" i="1">
                                <a:latin typeface="Cambria Math"/>
                              </a:rPr>
                              <m:t>𝑛</m:t>
                            </m:r>
                            <m:sSub>
                              <m:sSubPr>
                                <m:ctrlPr>
                                  <a:rPr lang="tr-TR" i="1">
                                    <a:latin typeface="Cambria Math" panose="02040503050406030204" pitchFamily="18" charset="0"/>
                                  </a:rPr>
                                </m:ctrlPr>
                              </m:sSubPr>
                              <m:e>
                                <m:r>
                                  <a:rPr lang="tr-TR" b="0" i="1" smtClean="0">
                                    <a:latin typeface="Cambria Math"/>
                                  </a:rPr>
                                  <m:t>𝑓</m:t>
                                </m:r>
                              </m:e>
                              <m:sub>
                                <m:r>
                                  <a:rPr lang="tr-TR" b="0" i="1" smtClean="0">
                                    <a:latin typeface="Cambria Math"/>
                                  </a:rPr>
                                  <m:t>0</m:t>
                                </m:r>
                              </m:sub>
                            </m:sSub>
                            <m:r>
                              <a:rPr lang="tr-TR" i="1">
                                <a:latin typeface="Cambria Math"/>
                              </a:rPr>
                              <m:t>𝑡</m:t>
                            </m:r>
                            <m:r>
                              <a:rPr lang="tr-TR" b="0" i="1" smtClean="0">
                                <a:latin typeface="Cambria Math"/>
                              </a:rPr>
                              <m:t>+</m:t>
                            </m:r>
                            <m:func>
                              <m:funcPr>
                                <m:ctrlPr>
                                  <a:rPr lang="tr-TR" i="1">
                                    <a:latin typeface="Cambria Math" panose="02040503050406030204" pitchFamily="18" charset="0"/>
                                  </a:rPr>
                                </m:ctrlPr>
                              </m:funcPr>
                              <m:fName>
                                <m:sSub>
                                  <m:sSubPr>
                                    <m:ctrlPr>
                                      <a:rPr lang="tr-TR" i="1">
                                        <a:latin typeface="Cambria Math" panose="02040503050406030204" pitchFamily="18" charset="0"/>
                                      </a:rPr>
                                    </m:ctrlPr>
                                  </m:sSubPr>
                                  <m:e>
                                    <m:r>
                                      <a:rPr lang="tr-TR" b="0" i="1" smtClean="0">
                                        <a:latin typeface="Cambria Math"/>
                                      </a:rPr>
                                      <m:t>𝑏</m:t>
                                    </m:r>
                                  </m:e>
                                  <m:sub>
                                    <m:r>
                                      <a:rPr lang="tr-TR" i="1">
                                        <a:latin typeface="Cambria Math"/>
                                      </a:rPr>
                                      <m:t>𝑛</m:t>
                                    </m:r>
                                  </m:sub>
                                </m:sSub>
                                <m:r>
                                  <m:rPr>
                                    <m:sty m:val="p"/>
                                  </m:rPr>
                                  <a:rPr lang="tr-TR" b="0" i="0" smtClean="0">
                                    <a:latin typeface="Cambria Math"/>
                                  </a:rPr>
                                  <m:t>sin</m:t>
                                </m:r>
                              </m:fName>
                              <m:e>
                                <m:r>
                                  <a:rPr lang="tr-TR" i="1">
                                    <a:latin typeface="Cambria Math"/>
                                  </a:rPr>
                                  <m:t>2</m:t>
                                </m:r>
                                <m:r>
                                  <m:rPr>
                                    <m:sty m:val="p"/>
                                  </m:rPr>
                                  <a:rPr lang="el-GR" i="1">
                                    <a:latin typeface="Cambria Math"/>
                                  </a:rPr>
                                  <m:t>π</m:t>
                                </m:r>
                                <m:r>
                                  <a:rPr lang="tr-TR" i="1">
                                    <a:latin typeface="Cambria Math"/>
                                  </a:rPr>
                                  <m:t>𝑛</m:t>
                                </m:r>
                                <m:sSub>
                                  <m:sSubPr>
                                    <m:ctrlPr>
                                      <a:rPr lang="tr-TR" i="1">
                                        <a:latin typeface="Cambria Math" panose="02040503050406030204" pitchFamily="18" charset="0"/>
                                      </a:rPr>
                                    </m:ctrlPr>
                                  </m:sSubPr>
                                  <m:e>
                                    <m:r>
                                      <a:rPr lang="tr-TR" i="1">
                                        <a:latin typeface="Cambria Math"/>
                                      </a:rPr>
                                      <m:t>𝑓</m:t>
                                    </m:r>
                                  </m:e>
                                  <m:sub>
                                    <m:r>
                                      <a:rPr lang="tr-TR" i="1">
                                        <a:latin typeface="Cambria Math"/>
                                      </a:rPr>
                                      <m:t>0</m:t>
                                    </m:r>
                                  </m:sub>
                                </m:sSub>
                                <m:r>
                                  <a:rPr lang="tr-TR" i="1">
                                    <a:latin typeface="Cambria Math"/>
                                  </a:rPr>
                                  <m:t>𝑡</m:t>
                                </m:r>
                              </m:e>
                            </m:func>
                          </m:e>
                        </m:func>
                      </m:e>
                    </m:nary>
                  </m:oMath>
                </a14:m>
                <a:endParaRPr lang="en-US" dirty="0"/>
              </a:p>
            </p:txBody>
          </p:sp>
        </mc:Choice>
        <mc:Fallback xmlns="">
          <p:sp>
            <p:nvSpPr>
              <p:cNvPr id="4" name="Dikdörtgen 3"/>
              <p:cNvSpPr>
                <a:spLocks noRot="1" noChangeAspect="1" noMove="1" noResize="1" noEditPoints="1" noAdjustHandles="1" noChangeArrowheads="1" noChangeShapeType="1" noTextEdit="1"/>
              </p:cNvSpPr>
              <p:nvPr/>
            </p:nvSpPr>
            <p:spPr>
              <a:xfrm>
                <a:off x="1259632" y="1772816"/>
                <a:ext cx="4055534" cy="388953"/>
              </a:xfrm>
              <a:prstGeom prst="rect">
                <a:avLst/>
              </a:prstGeom>
              <a:blipFill rotWithShape="1">
                <a:blip r:embed="rId2"/>
                <a:stretch>
                  <a:fillRect l="-1353" t="-107813" b="-1765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Dikdörtgen 4"/>
              <p:cNvSpPr/>
              <p:nvPr/>
            </p:nvSpPr>
            <p:spPr>
              <a:xfrm>
                <a:off x="1259285" y="2564904"/>
                <a:ext cx="4950296" cy="600934"/>
              </a:xfrm>
              <a:prstGeom prst="rect">
                <a:avLst/>
              </a:prstGeom>
            </p:spPr>
            <p:txBody>
              <a:bodyPr wrap="square">
                <a:spAutoFit/>
              </a:bodyPr>
              <a:lstStyle/>
              <a:p>
                <a14:m>
                  <m:oMath xmlns:m="http://schemas.openxmlformats.org/officeDocument/2006/math">
                    <m:nary>
                      <m:naryPr>
                        <m:ctrlPr>
                          <a:rPr lang="en-US" i="1" smtClean="0">
                            <a:solidFill>
                              <a:schemeClr val="tx1"/>
                            </a:solidFill>
                            <a:latin typeface="Cambria Math" panose="02040503050406030204" pitchFamily="18" charset="0"/>
                          </a:rPr>
                        </m:ctrlPr>
                      </m:naryPr>
                      <m:sub>
                        <m:r>
                          <m:rPr>
                            <m:brk m:alnAt="23"/>
                          </m:rPr>
                          <a:rPr lang="tr-TR" b="0" i="1" smtClean="0">
                            <a:solidFill>
                              <a:schemeClr val="tx1"/>
                            </a:solidFill>
                            <a:latin typeface="Cambria Math"/>
                          </a:rPr>
                          <m:t>𝑇</m:t>
                        </m:r>
                      </m:sub>
                      <m:sup>
                        <m:r>
                          <a:rPr lang="tr-TR" b="0" i="1" smtClean="0">
                            <a:solidFill>
                              <a:schemeClr val="tx1"/>
                            </a:solidFill>
                            <a:latin typeface="Cambria Math"/>
                          </a:rPr>
                          <m:t> </m:t>
                        </m:r>
                      </m:sup>
                      <m:e>
                        <m:func>
                          <m:funcPr>
                            <m:ctrlPr>
                              <a:rPr lang="tr-TR" i="1">
                                <a:latin typeface="Cambria Math" panose="02040503050406030204" pitchFamily="18" charset="0"/>
                              </a:rPr>
                            </m:ctrlPr>
                          </m:funcPr>
                          <m:fName>
                            <m:r>
                              <m:rPr>
                                <m:sty m:val="p"/>
                              </m:rPr>
                              <a:rPr lang="tr-TR">
                                <a:latin typeface="Cambria Math"/>
                              </a:rPr>
                              <m:t>sin</m:t>
                            </m:r>
                          </m:fName>
                          <m:e>
                            <m:d>
                              <m:dPr>
                                <m:ctrlPr>
                                  <a:rPr lang="tr-TR" i="1">
                                    <a:latin typeface="Cambria Math" panose="02040503050406030204" pitchFamily="18" charset="0"/>
                                  </a:rPr>
                                </m:ctrlPr>
                              </m:dPr>
                              <m:e>
                                <m:r>
                                  <a:rPr lang="tr-TR" i="1">
                                    <a:latin typeface="Cambria Math"/>
                                  </a:rPr>
                                  <m:t>2</m:t>
                                </m:r>
                                <m:r>
                                  <m:rPr>
                                    <m:sty m:val="p"/>
                                  </m:rPr>
                                  <a:rPr lang="el-GR" i="1">
                                    <a:latin typeface="Cambria Math"/>
                                  </a:rPr>
                                  <m:t>π</m:t>
                                </m:r>
                                <m:r>
                                  <a:rPr lang="tr-TR" i="1">
                                    <a:latin typeface="Cambria Math"/>
                                  </a:rPr>
                                  <m:t>𝑛𝑡</m:t>
                                </m:r>
                              </m:e>
                            </m:d>
                          </m:e>
                        </m:func>
                        <m:r>
                          <a:rPr lang="tr-TR" i="1">
                            <a:latin typeface="Cambria Math"/>
                          </a:rPr>
                          <m:t> </m:t>
                        </m:r>
                        <m:func>
                          <m:funcPr>
                            <m:ctrlPr>
                              <a:rPr lang="tr-TR" i="1">
                                <a:latin typeface="Cambria Math" panose="02040503050406030204" pitchFamily="18" charset="0"/>
                              </a:rPr>
                            </m:ctrlPr>
                          </m:funcPr>
                          <m:fName>
                            <m:r>
                              <m:rPr>
                                <m:sty m:val="p"/>
                              </m:rPr>
                              <a:rPr lang="tr-TR">
                                <a:latin typeface="Cambria Math"/>
                              </a:rPr>
                              <m:t>sin</m:t>
                            </m:r>
                          </m:fName>
                          <m:e>
                            <m:d>
                              <m:dPr>
                                <m:ctrlPr>
                                  <a:rPr lang="tr-TR" i="1">
                                    <a:latin typeface="Cambria Math" panose="02040503050406030204" pitchFamily="18" charset="0"/>
                                  </a:rPr>
                                </m:ctrlPr>
                              </m:dPr>
                              <m:e>
                                <m:r>
                                  <a:rPr lang="tr-TR" i="1">
                                    <a:latin typeface="Cambria Math"/>
                                  </a:rPr>
                                  <m:t>2</m:t>
                                </m:r>
                                <m:r>
                                  <m:rPr>
                                    <m:sty m:val="p"/>
                                  </m:rPr>
                                  <a:rPr lang="el-GR" i="1">
                                    <a:latin typeface="Cambria Math"/>
                                  </a:rPr>
                                  <m:t>π</m:t>
                                </m:r>
                                <m:r>
                                  <a:rPr lang="tr-TR" i="1">
                                    <a:latin typeface="Cambria Math"/>
                                  </a:rPr>
                                  <m:t>𝑚𝑡</m:t>
                                </m:r>
                              </m:e>
                            </m:d>
                          </m:e>
                        </m:func>
                        <m:r>
                          <a:rPr lang="tr-TR" i="1">
                            <a:latin typeface="Cambria Math"/>
                          </a:rPr>
                          <m:t>𝑑𝑡</m:t>
                        </m:r>
                      </m:e>
                    </m:nary>
                  </m:oMath>
                </a14:m>
                <a:r>
                  <a:rPr lang="tr-TR" dirty="0">
                    <a:solidFill>
                      <a:schemeClr val="tx1"/>
                    </a:solidFill>
                  </a:rPr>
                  <a:t> </a:t>
                </a:r>
                <a:r>
                  <a:rPr lang="tr-TR" dirty="0" smtClean="0">
                    <a:solidFill>
                      <a:schemeClr val="tx1"/>
                    </a:solidFill>
                  </a:rPr>
                  <a:t>=     </a:t>
                </a:r>
                <a14:m>
                  <m:oMath xmlns:m="http://schemas.openxmlformats.org/officeDocument/2006/math">
                    <m:d>
                      <m:dPr>
                        <m:begChr m:val="{"/>
                        <m:endChr m:val="}"/>
                        <m:ctrlPr>
                          <a:rPr lang="tr-TR" i="1">
                            <a:solidFill>
                              <a:schemeClr val="tx1"/>
                            </a:solidFill>
                            <a:latin typeface="Cambria Math" panose="02040503050406030204" pitchFamily="18" charset="0"/>
                          </a:rPr>
                        </m:ctrlPr>
                      </m:dPr>
                      <m:e>
                        <m:eqArr>
                          <m:eqArrPr>
                            <m:ctrlPr>
                              <a:rPr lang="tr-TR" i="1">
                                <a:solidFill>
                                  <a:schemeClr val="tx1"/>
                                </a:solidFill>
                                <a:latin typeface="Cambria Math" panose="02040503050406030204" pitchFamily="18" charset="0"/>
                              </a:rPr>
                            </m:ctrlPr>
                          </m:eqArrPr>
                          <m:e>
                            <m:r>
                              <a:rPr lang="tr-TR" i="1">
                                <a:solidFill>
                                  <a:schemeClr val="tx1"/>
                                </a:solidFill>
                                <a:latin typeface="Cambria Math"/>
                              </a:rPr>
                              <m:t>0      </m:t>
                            </m:r>
                            <m:r>
                              <a:rPr lang="tr-TR" i="1">
                                <a:solidFill>
                                  <a:schemeClr val="tx1"/>
                                </a:solidFill>
                                <a:latin typeface="Cambria Math"/>
                              </a:rPr>
                              <m:t>𝑛</m:t>
                            </m:r>
                            <m:r>
                              <m:rPr>
                                <m:nor/>
                              </m:rPr>
                              <a:rPr lang="tr-TR">
                                <a:solidFill>
                                  <a:schemeClr val="tx1"/>
                                </a:solidFill>
                                <a:latin typeface="Cambria Math"/>
                              </a:rPr>
                              <m:t> </m:t>
                            </m:r>
                            <m:r>
                              <m:rPr>
                                <m:nor/>
                              </m:rPr>
                              <a:rPr lang="tr-TR" dirty="0">
                                <a:solidFill>
                                  <a:schemeClr val="tx1"/>
                                </a:solidFill>
                              </a:rPr>
                              <m:t>≠</m:t>
                            </m:r>
                            <m:r>
                              <a:rPr lang="tr-TR" i="1" dirty="0">
                                <a:solidFill>
                                  <a:schemeClr val="tx1"/>
                                </a:solidFill>
                                <a:latin typeface="Cambria Math"/>
                              </a:rPr>
                              <m:t> </m:t>
                            </m:r>
                            <m:r>
                              <a:rPr lang="tr-TR" i="1">
                                <a:solidFill>
                                  <a:schemeClr val="tx1"/>
                                </a:solidFill>
                                <a:latin typeface="Cambria Math"/>
                              </a:rPr>
                              <m:t>𝑚</m:t>
                            </m:r>
                          </m:e>
                          <m:e>
                            <m:r>
                              <a:rPr lang="tr-TR" b="0" i="1" smtClean="0">
                                <a:solidFill>
                                  <a:schemeClr val="tx1"/>
                                </a:solidFill>
                                <a:latin typeface="Cambria Math"/>
                              </a:rPr>
                              <m:t>𝑇</m:t>
                            </m:r>
                            <m:r>
                              <a:rPr lang="tr-TR" b="0" i="1" smtClean="0">
                                <a:solidFill>
                                  <a:schemeClr val="tx1"/>
                                </a:solidFill>
                                <a:latin typeface="Cambria Math"/>
                              </a:rPr>
                              <m:t>/2   </m:t>
                            </m:r>
                            <m:r>
                              <a:rPr lang="tr-TR" i="1">
                                <a:solidFill>
                                  <a:schemeClr val="tx1"/>
                                </a:solidFill>
                                <a:latin typeface="Cambria Math"/>
                              </a:rPr>
                              <m:t>𝑛</m:t>
                            </m:r>
                            <m:r>
                              <a:rPr lang="tr-TR" i="1">
                                <a:solidFill>
                                  <a:schemeClr val="tx1"/>
                                </a:solidFill>
                                <a:latin typeface="Cambria Math"/>
                              </a:rPr>
                              <m:t>=</m:t>
                            </m:r>
                            <m:r>
                              <a:rPr lang="tr-TR" i="1">
                                <a:solidFill>
                                  <a:schemeClr val="tx1"/>
                                </a:solidFill>
                                <a:latin typeface="Cambria Math"/>
                              </a:rPr>
                              <m:t>𝑚</m:t>
                            </m:r>
                          </m:e>
                        </m:eqArr>
                        <m:r>
                          <a:rPr lang="tr-TR" i="1">
                            <a:solidFill>
                              <a:schemeClr val="tx1"/>
                            </a:solidFill>
                            <a:latin typeface="Cambria Math"/>
                          </a:rPr>
                          <m:t> </m:t>
                        </m:r>
                      </m:e>
                    </m:d>
                  </m:oMath>
                </a14:m>
                <a:endParaRPr lang="en-US" dirty="0"/>
              </a:p>
            </p:txBody>
          </p:sp>
        </mc:Choice>
        <mc:Fallback xmlns="">
          <p:sp>
            <p:nvSpPr>
              <p:cNvPr id="5" name="Dikdörtgen 4"/>
              <p:cNvSpPr>
                <a:spLocks noRot="1" noChangeAspect="1" noMove="1" noResize="1" noEditPoints="1" noAdjustHandles="1" noChangeArrowheads="1" noChangeShapeType="1" noTextEdit="1"/>
              </p:cNvSpPr>
              <p:nvPr/>
            </p:nvSpPr>
            <p:spPr>
              <a:xfrm>
                <a:off x="1259285" y="2564904"/>
                <a:ext cx="4950296" cy="600934"/>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Dikdörtgen 5"/>
              <p:cNvSpPr/>
              <p:nvPr/>
            </p:nvSpPr>
            <p:spPr>
              <a:xfrm>
                <a:off x="1315819" y="3429000"/>
                <a:ext cx="4950296" cy="600934"/>
              </a:xfrm>
              <a:prstGeom prst="rect">
                <a:avLst/>
              </a:prstGeom>
            </p:spPr>
            <p:txBody>
              <a:bodyPr wrap="square">
                <a:spAutoFit/>
              </a:bodyPr>
              <a:lstStyle/>
              <a:p>
                <a14:m>
                  <m:oMath xmlns:m="http://schemas.openxmlformats.org/officeDocument/2006/math">
                    <m:nary>
                      <m:naryPr>
                        <m:ctrlPr>
                          <a:rPr lang="en-US" i="1" smtClean="0">
                            <a:solidFill>
                              <a:schemeClr val="tx1"/>
                            </a:solidFill>
                            <a:latin typeface="Cambria Math" panose="02040503050406030204" pitchFamily="18" charset="0"/>
                          </a:rPr>
                        </m:ctrlPr>
                      </m:naryPr>
                      <m:sub>
                        <m:r>
                          <m:rPr>
                            <m:brk m:alnAt="23"/>
                          </m:rPr>
                          <a:rPr lang="tr-TR" i="1">
                            <a:latin typeface="Cambria Math"/>
                          </a:rPr>
                          <m:t>𝑇</m:t>
                        </m:r>
                      </m:sub>
                      <m:sup>
                        <m:r>
                          <a:rPr lang="tr-TR" b="0" i="1" smtClean="0">
                            <a:solidFill>
                              <a:schemeClr val="tx1"/>
                            </a:solidFill>
                            <a:latin typeface="Cambria Math"/>
                          </a:rPr>
                          <m:t> </m:t>
                        </m:r>
                      </m:sup>
                      <m:e>
                        <m:func>
                          <m:funcPr>
                            <m:ctrlPr>
                              <a:rPr lang="tr-TR" i="1">
                                <a:latin typeface="Cambria Math" panose="02040503050406030204" pitchFamily="18" charset="0"/>
                              </a:rPr>
                            </m:ctrlPr>
                          </m:funcPr>
                          <m:fName>
                            <m:func>
                              <m:funcPr>
                                <m:ctrlPr>
                                  <a:rPr lang="tr-TR" i="1">
                                    <a:latin typeface="Cambria Math" panose="02040503050406030204" pitchFamily="18" charset="0"/>
                                  </a:rPr>
                                </m:ctrlPr>
                              </m:funcPr>
                              <m:fName>
                                <m:r>
                                  <a:rPr lang="tr-TR" i="1">
                                    <a:latin typeface="Cambria Math"/>
                                  </a:rPr>
                                  <m:t>𝑐𝑜𝑠</m:t>
                                </m:r>
                              </m:fName>
                              <m:e>
                                <m:d>
                                  <m:dPr>
                                    <m:ctrlPr>
                                      <a:rPr lang="tr-TR" i="1">
                                        <a:latin typeface="Cambria Math" panose="02040503050406030204" pitchFamily="18" charset="0"/>
                                      </a:rPr>
                                    </m:ctrlPr>
                                  </m:dPr>
                                  <m:e>
                                    <m:r>
                                      <a:rPr lang="tr-TR" i="1">
                                        <a:latin typeface="Cambria Math"/>
                                      </a:rPr>
                                      <m:t>2</m:t>
                                    </m:r>
                                    <m:r>
                                      <m:rPr>
                                        <m:sty m:val="p"/>
                                      </m:rPr>
                                      <a:rPr lang="el-GR" i="1">
                                        <a:latin typeface="Cambria Math"/>
                                      </a:rPr>
                                      <m:t>π</m:t>
                                    </m:r>
                                    <m:r>
                                      <a:rPr lang="tr-TR" b="0" i="1" smtClean="0">
                                        <a:latin typeface="Cambria Math"/>
                                      </a:rPr>
                                      <m:t>𝑛</m:t>
                                    </m:r>
                                    <m:r>
                                      <a:rPr lang="tr-TR" i="1">
                                        <a:latin typeface="Cambria Math"/>
                                      </a:rPr>
                                      <m:t>𝑡</m:t>
                                    </m:r>
                                  </m:e>
                                </m:d>
                              </m:e>
                            </m:func>
                            <m:r>
                              <a:rPr lang="tr-TR" b="0" i="1" smtClean="0">
                                <a:latin typeface="Cambria Math"/>
                              </a:rPr>
                              <m:t>𝑐𝑜𝑠</m:t>
                            </m:r>
                          </m:fName>
                          <m:e>
                            <m:d>
                              <m:dPr>
                                <m:ctrlPr>
                                  <a:rPr lang="tr-TR" i="1">
                                    <a:latin typeface="Cambria Math" panose="02040503050406030204" pitchFamily="18" charset="0"/>
                                  </a:rPr>
                                </m:ctrlPr>
                              </m:dPr>
                              <m:e>
                                <m:r>
                                  <a:rPr lang="tr-TR" i="1">
                                    <a:latin typeface="Cambria Math"/>
                                  </a:rPr>
                                  <m:t>2</m:t>
                                </m:r>
                                <m:r>
                                  <m:rPr>
                                    <m:sty m:val="p"/>
                                  </m:rPr>
                                  <a:rPr lang="el-GR" i="1">
                                    <a:latin typeface="Cambria Math"/>
                                  </a:rPr>
                                  <m:t>π</m:t>
                                </m:r>
                                <m:r>
                                  <a:rPr lang="tr-TR" i="1">
                                    <a:latin typeface="Cambria Math"/>
                                  </a:rPr>
                                  <m:t>𝑚𝑡</m:t>
                                </m:r>
                              </m:e>
                            </m:d>
                          </m:e>
                        </m:func>
                        <m:r>
                          <a:rPr lang="tr-TR" i="1">
                            <a:latin typeface="Cambria Math"/>
                          </a:rPr>
                          <m:t>𝑑𝑡</m:t>
                        </m:r>
                      </m:e>
                    </m:nary>
                  </m:oMath>
                </a14:m>
                <a:r>
                  <a:rPr lang="tr-TR" dirty="0">
                    <a:solidFill>
                      <a:schemeClr val="tx1"/>
                    </a:solidFill>
                  </a:rPr>
                  <a:t> </a:t>
                </a:r>
                <a:r>
                  <a:rPr lang="tr-TR" dirty="0" smtClean="0">
                    <a:solidFill>
                      <a:schemeClr val="tx1"/>
                    </a:solidFill>
                  </a:rPr>
                  <a:t>=     </a:t>
                </a:r>
                <a14:m>
                  <m:oMath xmlns:m="http://schemas.openxmlformats.org/officeDocument/2006/math">
                    <m:d>
                      <m:dPr>
                        <m:begChr m:val="{"/>
                        <m:endChr m:val="}"/>
                        <m:ctrlPr>
                          <a:rPr lang="tr-TR" i="1">
                            <a:solidFill>
                              <a:schemeClr val="tx1"/>
                            </a:solidFill>
                            <a:latin typeface="Cambria Math" panose="02040503050406030204" pitchFamily="18" charset="0"/>
                          </a:rPr>
                        </m:ctrlPr>
                      </m:dPr>
                      <m:e>
                        <m:eqArr>
                          <m:eqArrPr>
                            <m:ctrlPr>
                              <a:rPr lang="tr-TR" i="1">
                                <a:solidFill>
                                  <a:schemeClr val="tx1"/>
                                </a:solidFill>
                                <a:latin typeface="Cambria Math" panose="02040503050406030204" pitchFamily="18" charset="0"/>
                              </a:rPr>
                            </m:ctrlPr>
                          </m:eqArrPr>
                          <m:e>
                            <m:r>
                              <a:rPr lang="tr-TR" i="1">
                                <a:solidFill>
                                  <a:schemeClr val="tx1"/>
                                </a:solidFill>
                                <a:latin typeface="Cambria Math"/>
                              </a:rPr>
                              <m:t>0      </m:t>
                            </m:r>
                            <m:r>
                              <a:rPr lang="tr-TR" i="1">
                                <a:solidFill>
                                  <a:schemeClr val="tx1"/>
                                </a:solidFill>
                                <a:latin typeface="Cambria Math"/>
                              </a:rPr>
                              <m:t>𝑛</m:t>
                            </m:r>
                            <m:r>
                              <m:rPr>
                                <m:nor/>
                              </m:rPr>
                              <a:rPr lang="tr-TR">
                                <a:solidFill>
                                  <a:schemeClr val="tx1"/>
                                </a:solidFill>
                                <a:latin typeface="Cambria Math"/>
                              </a:rPr>
                              <m:t> </m:t>
                            </m:r>
                            <m:r>
                              <m:rPr>
                                <m:nor/>
                              </m:rPr>
                              <a:rPr lang="tr-TR" dirty="0">
                                <a:solidFill>
                                  <a:schemeClr val="tx1"/>
                                </a:solidFill>
                              </a:rPr>
                              <m:t>≠</m:t>
                            </m:r>
                            <m:r>
                              <a:rPr lang="tr-TR" i="1" dirty="0">
                                <a:solidFill>
                                  <a:schemeClr val="tx1"/>
                                </a:solidFill>
                                <a:latin typeface="Cambria Math"/>
                              </a:rPr>
                              <m:t> </m:t>
                            </m:r>
                            <m:r>
                              <a:rPr lang="tr-TR" i="1">
                                <a:solidFill>
                                  <a:schemeClr val="tx1"/>
                                </a:solidFill>
                                <a:latin typeface="Cambria Math"/>
                              </a:rPr>
                              <m:t>𝑚</m:t>
                            </m:r>
                          </m:e>
                          <m:e>
                            <m:r>
                              <a:rPr lang="tr-TR" b="0" i="1" smtClean="0">
                                <a:solidFill>
                                  <a:schemeClr val="tx1"/>
                                </a:solidFill>
                                <a:latin typeface="Cambria Math"/>
                              </a:rPr>
                              <m:t>𝑇</m:t>
                            </m:r>
                            <m:r>
                              <a:rPr lang="tr-TR" b="0" i="1" smtClean="0">
                                <a:solidFill>
                                  <a:schemeClr val="tx1"/>
                                </a:solidFill>
                                <a:latin typeface="Cambria Math"/>
                              </a:rPr>
                              <m:t>/2   </m:t>
                            </m:r>
                            <m:r>
                              <a:rPr lang="tr-TR" i="1">
                                <a:solidFill>
                                  <a:schemeClr val="tx1"/>
                                </a:solidFill>
                                <a:latin typeface="Cambria Math"/>
                              </a:rPr>
                              <m:t>𝑛</m:t>
                            </m:r>
                            <m:r>
                              <a:rPr lang="tr-TR" i="1">
                                <a:solidFill>
                                  <a:schemeClr val="tx1"/>
                                </a:solidFill>
                                <a:latin typeface="Cambria Math"/>
                              </a:rPr>
                              <m:t>=</m:t>
                            </m:r>
                            <m:r>
                              <a:rPr lang="tr-TR" i="1">
                                <a:solidFill>
                                  <a:schemeClr val="tx1"/>
                                </a:solidFill>
                                <a:latin typeface="Cambria Math"/>
                              </a:rPr>
                              <m:t>𝑚</m:t>
                            </m:r>
                          </m:e>
                        </m:eqArr>
                        <m:r>
                          <a:rPr lang="tr-TR" i="1">
                            <a:solidFill>
                              <a:schemeClr val="tx1"/>
                            </a:solidFill>
                            <a:latin typeface="Cambria Math"/>
                          </a:rPr>
                          <m:t> </m:t>
                        </m:r>
                      </m:e>
                    </m:d>
                  </m:oMath>
                </a14:m>
                <a:endParaRPr lang="en-US" dirty="0"/>
              </a:p>
            </p:txBody>
          </p:sp>
        </mc:Choice>
        <mc:Fallback xmlns="">
          <p:sp>
            <p:nvSpPr>
              <p:cNvPr id="6" name="Dikdörtgen 5"/>
              <p:cNvSpPr>
                <a:spLocks noRot="1" noChangeAspect="1" noMove="1" noResize="1" noEditPoints="1" noAdjustHandles="1" noChangeArrowheads="1" noChangeShapeType="1" noTextEdit="1"/>
              </p:cNvSpPr>
              <p:nvPr/>
            </p:nvSpPr>
            <p:spPr>
              <a:xfrm>
                <a:off x="1315819" y="3429000"/>
                <a:ext cx="4950296" cy="600934"/>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Dikdörtgen 6"/>
              <p:cNvSpPr/>
              <p:nvPr/>
            </p:nvSpPr>
            <p:spPr>
              <a:xfrm>
                <a:off x="1433195" y="4509120"/>
                <a:ext cx="4950296" cy="413831"/>
              </a:xfrm>
              <a:prstGeom prst="rect">
                <a:avLst/>
              </a:prstGeom>
            </p:spPr>
            <p:txBody>
              <a:bodyPr wrap="square">
                <a:spAutoFit/>
              </a:bodyPr>
              <a:lstStyle/>
              <a:p>
                <a14:m>
                  <m:oMath xmlns:m="http://schemas.openxmlformats.org/officeDocument/2006/math">
                    <m:nary>
                      <m:naryPr>
                        <m:ctrlPr>
                          <a:rPr lang="en-US" i="1" smtClean="0">
                            <a:solidFill>
                              <a:schemeClr val="tx1"/>
                            </a:solidFill>
                            <a:latin typeface="Cambria Math" panose="02040503050406030204" pitchFamily="18" charset="0"/>
                          </a:rPr>
                        </m:ctrlPr>
                      </m:naryPr>
                      <m:sub>
                        <m:r>
                          <m:rPr>
                            <m:brk m:alnAt="23"/>
                          </m:rPr>
                          <a:rPr lang="tr-TR" b="0" i="1" smtClean="0">
                            <a:solidFill>
                              <a:schemeClr val="tx1"/>
                            </a:solidFill>
                            <a:latin typeface="Cambria Math"/>
                          </a:rPr>
                          <m:t>𝑇</m:t>
                        </m:r>
                      </m:sub>
                      <m:sup>
                        <m:r>
                          <a:rPr lang="tr-TR" b="0" i="1" smtClean="0">
                            <a:solidFill>
                              <a:schemeClr val="tx1"/>
                            </a:solidFill>
                            <a:latin typeface="Cambria Math"/>
                          </a:rPr>
                          <m:t> </m:t>
                        </m:r>
                      </m:sup>
                      <m:e>
                        <m:func>
                          <m:funcPr>
                            <m:ctrlPr>
                              <a:rPr lang="tr-TR" i="1">
                                <a:latin typeface="Cambria Math" panose="02040503050406030204" pitchFamily="18" charset="0"/>
                              </a:rPr>
                            </m:ctrlPr>
                          </m:funcPr>
                          <m:fName>
                            <m:func>
                              <m:funcPr>
                                <m:ctrlPr>
                                  <a:rPr lang="tr-TR" i="1">
                                    <a:latin typeface="Cambria Math" panose="02040503050406030204" pitchFamily="18" charset="0"/>
                                  </a:rPr>
                                </m:ctrlPr>
                              </m:funcPr>
                              <m:fName>
                                <m:r>
                                  <m:rPr>
                                    <m:sty m:val="p"/>
                                  </m:rPr>
                                  <a:rPr lang="tr-TR">
                                    <a:latin typeface="Cambria Math"/>
                                  </a:rPr>
                                  <m:t>sin</m:t>
                                </m:r>
                              </m:fName>
                              <m:e>
                                <m:d>
                                  <m:dPr>
                                    <m:ctrlPr>
                                      <a:rPr lang="tr-TR" i="1">
                                        <a:latin typeface="Cambria Math" panose="02040503050406030204" pitchFamily="18" charset="0"/>
                                      </a:rPr>
                                    </m:ctrlPr>
                                  </m:dPr>
                                  <m:e>
                                    <m:r>
                                      <a:rPr lang="tr-TR" i="1">
                                        <a:latin typeface="Cambria Math"/>
                                      </a:rPr>
                                      <m:t>2</m:t>
                                    </m:r>
                                    <m:r>
                                      <m:rPr>
                                        <m:sty m:val="p"/>
                                      </m:rPr>
                                      <a:rPr lang="el-GR" i="1">
                                        <a:latin typeface="Cambria Math"/>
                                      </a:rPr>
                                      <m:t>π</m:t>
                                    </m:r>
                                    <m:r>
                                      <a:rPr lang="tr-TR" i="1">
                                        <a:latin typeface="Cambria Math"/>
                                      </a:rPr>
                                      <m:t>𝑛</m:t>
                                    </m:r>
                                    <m:sSub>
                                      <m:sSubPr>
                                        <m:ctrlPr>
                                          <a:rPr lang="tr-TR" i="1">
                                            <a:latin typeface="Cambria Math" panose="02040503050406030204" pitchFamily="18" charset="0"/>
                                          </a:rPr>
                                        </m:ctrlPr>
                                      </m:sSubPr>
                                      <m:e>
                                        <m:r>
                                          <a:rPr lang="tr-TR" i="1">
                                            <a:latin typeface="Cambria Math"/>
                                          </a:rPr>
                                          <m:t>𝑓</m:t>
                                        </m:r>
                                      </m:e>
                                      <m:sub>
                                        <m:r>
                                          <a:rPr lang="tr-TR" i="1">
                                            <a:latin typeface="Cambria Math"/>
                                          </a:rPr>
                                          <m:t>0</m:t>
                                        </m:r>
                                      </m:sub>
                                    </m:sSub>
                                    <m:r>
                                      <a:rPr lang="tr-TR" i="1">
                                        <a:latin typeface="Cambria Math"/>
                                      </a:rPr>
                                      <m:t>𝑡</m:t>
                                    </m:r>
                                  </m:e>
                                </m:d>
                              </m:e>
                            </m:func>
                            <m:r>
                              <a:rPr lang="tr-TR" b="0" i="1" smtClean="0">
                                <a:latin typeface="Cambria Math"/>
                              </a:rPr>
                              <m:t>𝑐𝑜𝑠</m:t>
                            </m:r>
                          </m:fName>
                          <m:e>
                            <m:d>
                              <m:dPr>
                                <m:ctrlPr>
                                  <a:rPr lang="tr-TR" i="1">
                                    <a:latin typeface="Cambria Math" panose="02040503050406030204" pitchFamily="18" charset="0"/>
                                  </a:rPr>
                                </m:ctrlPr>
                              </m:dPr>
                              <m:e>
                                <m:r>
                                  <a:rPr lang="tr-TR" i="1">
                                    <a:latin typeface="Cambria Math"/>
                                  </a:rPr>
                                  <m:t>2</m:t>
                                </m:r>
                                <m:r>
                                  <m:rPr>
                                    <m:sty m:val="p"/>
                                  </m:rPr>
                                  <a:rPr lang="el-GR" i="1">
                                    <a:latin typeface="Cambria Math"/>
                                  </a:rPr>
                                  <m:t>π</m:t>
                                </m:r>
                                <m:r>
                                  <a:rPr lang="tr-TR" i="1">
                                    <a:latin typeface="Cambria Math"/>
                                  </a:rPr>
                                  <m:t>𝑚</m:t>
                                </m:r>
                                <m:sSub>
                                  <m:sSubPr>
                                    <m:ctrlPr>
                                      <a:rPr lang="tr-TR" i="1">
                                        <a:latin typeface="Cambria Math" panose="02040503050406030204" pitchFamily="18" charset="0"/>
                                      </a:rPr>
                                    </m:ctrlPr>
                                  </m:sSubPr>
                                  <m:e>
                                    <m:r>
                                      <a:rPr lang="tr-TR" i="1">
                                        <a:latin typeface="Cambria Math"/>
                                      </a:rPr>
                                      <m:t>𝑓</m:t>
                                    </m:r>
                                  </m:e>
                                  <m:sub>
                                    <m:r>
                                      <a:rPr lang="tr-TR" i="1">
                                        <a:latin typeface="Cambria Math"/>
                                      </a:rPr>
                                      <m:t>0</m:t>
                                    </m:r>
                                  </m:sub>
                                </m:sSub>
                                <m:r>
                                  <a:rPr lang="tr-TR" i="1">
                                    <a:latin typeface="Cambria Math"/>
                                  </a:rPr>
                                  <m:t>𝑡</m:t>
                                </m:r>
                              </m:e>
                            </m:d>
                          </m:e>
                        </m:func>
                        <m:r>
                          <a:rPr lang="tr-TR" i="1">
                            <a:latin typeface="Cambria Math"/>
                          </a:rPr>
                          <m:t>𝑑𝑡</m:t>
                        </m:r>
                      </m:e>
                    </m:nary>
                  </m:oMath>
                </a14:m>
                <a:r>
                  <a:rPr lang="tr-TR" dirty="0">
                    <a:solidFill>
                      <a:schemeClr val="tx1"/>
                    </a:solidFill>
                  </a:rPr>
                  <a:t> </a:t>
                </a:r>
                <a:r>
                  <a:rPr lang="tr-TR" dirty="0" smtClean="0">
                    <a:solidFill>
                      <a:schemeClr val="tx1"/>
                    </a:solidFill>
                  </a:rPr>
                  <a:t>= </a:t>
                </a:r>
                <a14:m>
                  <m:oMath xmlns:m="http://schemas.openxmlformats.org/officeDocument/2006/math">
                    <m:r>
                      <a:rPr lang="tr-TR" i="1">
                        <a:latin typeface="Cambria Math"/>
                      </a:rPr>
                      <m:t>0</m:t>
                    </m:r>
                  </m:oMath>
                </a14:m>
                <a:endParaRPr lang="en-US" dirty="0"/>
              </a:p>
            </p:txBody>
          </p:sp>
        </mc:Choice>
        <mc:Fallback xmlns="">
          <p:sp>
            <p:nvSpPr>
              <p:cNvPr id="7" name="Dikdörtgen 6"/>
              <p:cNvSpPr>
                <a:spLocks noRot="1" noChangeAspect="1" noMove="1" noResize="1" noEditPoints="1" noAdjustHandles="1" noChangeArrowheads="1" noChangeShapeType="1" noTextEdit="1"/>
              </p:cNvSpPr>
              <p:nvPr/>
            </p:nvSpPr>
            <p:spPr>
              <a:xfrm>
                <a:off x="1433195" y="4509120"/>
                <a:ext cx="4950296" cy="413831"/>
              </a:xfrm>
              <a:prstGeom prst="rect">
                <a:avLst/>
              </a:prstGeom>
              <a:blipFill rotWithShape="1">
                <a:blip r:embed="rId5"/>
                <a:stretch>
                  <a:fillRect l="-8251" t="-132353" b="-191176"/>
                </a:stretch>
              </a:blipFill>
            </p:spPr>
            <p:txBody>
              <a:bodyPr/>
              <a:lstStyle/>
              <a:p>
                <a:r>
                  <a:rPr lang="en-US">
                    <a:noFill/>
                  </a:rPr>
                  <a:t> </a:t>
                </a:r>
              </a:p>
            </p:txBody>
          </p:sp>
        </mc:Fallback>
      </mc:AlternateContent>
    </p:spTree>
    <p:extLst>
      <p:ext uri="{BB962C8B-B14F-4D97-AF65-F5344CB8AC3E}">
        <p14:creationId xmlns:p14="http://schemas.microsoft.com/office/powerpoint/2010/main" val="23012740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4" name="Dikdörtgen 3"/>
              <p:cNvSpPr/>
              <p:nvPr/>
            </p:nvSpPr>
            <p:spPr>
              <a:xfrm>
                <a:off x="1259632" y="1772816"/>
                <a:ext cx="4055534" cy="388953"/>
              </a:xfrm>
              <a:prstGeom prst="rect">
                <a:avLst/>
              </a:prstGeom>
            </p:spPr>
            <p:txBody>
              <a:bodyPr wrap="none">
                <a:spAutoFit/>
              </a:bodyPr>
              <a:lstStyle/>
              <a:p>
                <a:r>
                  <a:rPr lang="tr-TR" dirty="0" smtClean="0"/>
                  <a:t>f(t)= </a:t>
                </a:r>
                <a14:m>
                  <m:oMath xmlns:m="http://schemas.openxmlformats.org/officeDocument/2006/math">
                    <m:nary>
                      <m:naryPr>
                        <m:chr m:val="∑"/>
                        <m:ctrlPr>
                          <a:rPr lang="tr-TR" i="1">
                            <a:latin typeface="Cambria Math" panose="02040503050406030204" pitchFamily="18" charset="0"/>
                          </a:rPr>
                        </m:ctrlPr>
                      </m:naryPr>
                      <m:sub>
                        <m:r>
                          <m:rPr>
                            <m:brk m:alnAt="23"/>
                          </m:rPr>
                          <a:rPr lang="tr-TR" i="1">
                            <a:latin typeface="Cambria Math"/>
                          </a:rPr>
                          <m:t>𝑛</m:t>
                        </m:r>
                        <m:r>
                          <a:rPr lang="tr-TR" i="1">
                            <a:latin typeface="Cambria Math"/>
                          </a:rPr>
                          <m:t>=0</m:t>
                        </m:r>
                      </m:sub>
                      <m:sup>
                        <m:r>
                          <m:rPr>
                            <m:nor/>
                          </m:rPr>
                          <a:rPr lang="tr-TR"/>
                          <m:t>∞</m:t>
                        </m:r>
                      </m:sup>
                      <m:e>
                        <m:func>
                          <m:funcPr>
                            <m:ctrlPr>
                              <a:rPr lang="tr-TR" i="1">
                                <a:latin typeface="Cambria Math" panose="02040503050406030204" pitchFamily="18" charset="0"/>
                              </a:rPr>
                            </m:ctrlPr>
                          </m:funcPr>
                          <m:fName>
                            <m:sSub>
                              <m:sSubPr>
                                <m:ctrlPr>
                                  <a:rPr lang="tr-TR" i="1">
                                    <a:latin typeface="Cambria Math" panose="02040503050406030204" pitchFamily="18" charset="0"/>
                                  </a:rPr>
                                </m:ctrlPr>
                              </m:sSubPr>
                              <m:e>
                                <m:r>
                                  <a:rPr lang="tr-TR" i="1">
                                    <a:latin typeface="Cambria Math"/>
                                  </a:rPr>
                                  <m:t>𝑎</m:t>
                                </m:r>
                              </m:e>
                              <m:sub>
                                <m:r>
                                  <a:rPr lang="tr-TR" i="1">
                                    <a:latin typeface="Cambria Math"/>
                                  </a:rPr>
                                  <m:t>𝑛</m:t>
                                </m:r>
                              </m:sub>
                            </m:sSub>
                            <m:r>
                              <m:rPr>
                                <m:sty m:val="p"/>
                              </m:rPr>
                              <a:rPr lang="tr-TR">
                                <a:latin typeface="Cambria Math"/>
                              </a:rPr>
                              <m:t>cos</m:t>
                            </m:r>
                          </m:fName>
                          <m:e>
                            <m:r>
                              <a:rPr lang="tr-TR" i="1">
                                <a:latin typeface="Cambria Math"/>
                              </a:rPr>
                              <m:t>2</m:t>
                            </m:r>
                            <m:r>
                              <m:rPr>
                                <m:sty m:val="p"/>
                              </m:rPr>
                              <a:rPr lang="el-GR" i="1">
                                <a:latin typeface="Cambria Math"/>
                              </a:rPr>
                              <m:t>π</m:t>
                            </m:r>
                            <m:r>
                              <a:rPr lang="tr-TR" i="1">
                                <a:latin typeface="Cambria Math"/>
                              </a:rPr>
                              <m:t>𝑛</m:t>
                            </m:r>
                            <m:sSub>
                              <m:sSubPr>
                                <m:ctrlPr>
                                  <a:rPr lang="tr-TR" i="1">
                                    <a:latin typeface="Cambria Math" panose="02040503050406030204" pitchFamily="18" charset="0"/>
                                  </a:rPr>
                                </m:ctrlPr>
                              </m:sSubPr>
                              <m:e>
                                <m:r>
                                  <a:rPr lang="tr-TR" b="0" i="1" smtClean="0">
                                    <a:latin typeface="Cambria Math"/>
                                  </a:rPr>
                                  <m:t>𝑓</m:t>
                                </m:r>
                              </m:e>
                              <m:sub>
                                <m:r>
                                  <a:rPr lang="tr-TR" b="0" i="1" smtClean="0">
                                    <a:latin typeface="Cambria Math"/>
                                  </a:rPr>
                                  <m:t>0</m:t>
                                </m:r>
                              </m:sub>
                            </m:sSub>
                            <m:r>
                              <a:rPr lang="tr-TR" i="1">
                                <a:latin typeface="Cambria Math"/>
                              </a:rPr>
                              <m:t>𝑡</m:t>
                            </m:r>
                            <m:r>
                              <a:rPr lang="tr-TR" b="0" i="1" smtClean="0">
                                <a:latin typeface="Cambria Math"/>
                              </a:rPr>
                              <m:t>+</m:t>
                            </m:r>
                            <m:func>
                              <m:funcPr>
                                <m:ctrlPr>
                                  <a:rPr lang="tr-TR" i="1">
                                    <a:latin typeface="Cambria Math" panose="02040503050406030204" pitchFamily="18" charset="0"/>
                                  </a:rPr>
                                </m:ctrlPr>
                              </m:funcPr>
                              <m:fName>
                                <m:sSub>
                                  <m:sSubPr>
                                    <m:ctrlPr>
                                      <a:rPr lang="tr-TR" i="1">
                                        <a:latin typeface="Cambria Math" panose="02040503050406030204" pitchFamily="18" charset="0"/>
                                      </a:rPr>
                                    </m:ctrlPr>
                                  </m:sSubPr>
                                  <m:e>
                                    <m:r>
                                      <a:rPr lang="tr-TR" b="0" i="1" smtClean="0">
                                        <a:latin typeface="Cambria Math"/>
                                      </a:rPr>
                                      <m:t>𝑏</m:t>
                                    </m:r>
                                  </m:e>
                                  <m:sub>
                                    <m:r>
                                      <a:rPr lang="tr-TR" i="1">
                                        <a:latin typeface="Cambria Math"/>
                                      </a:rPr>
                                      <m:t>𝑛</m:t>
                                    </m:r>
                                  </m:sub>
                                </m:sSub>
                                <m:r>
                                  <m:rPr>
                                    <m:sty m:val="p"/>
                                  </m:rPr>
                                  <a:rPr lang="tr-TR" b="0" i="0" smtClean="0">
                                    <a:latin typeface="Cambria Math"/>
                                  </a:rPr>
                                  <m:t>sin</m:t>
                                </m:r>
                              </m:fName>
                              <m:e>
                                <m:r>
                                  <a:rPr lang="tr-TR" i="1">
                                    <a:latin typeface="Cambria Math"/>
                                  </a:rPr>
                                  <m:t>2</m:t>
                                </m:r>
                                <m:r>
                                  <m:rPr>
                                    <m:sty m:val="p"/>
                                  </m:rPr>
                                  <a:rPr lang="el-GR" i="1">
                                    <a:latin typeface="Cambria Math"/>
                                  </a:rPr>
                                  <m:t>π</m:t>
                                </m:r>
                                <m:r>
                                  <a:rPr lang="tr-TR" i="1">
                                    <a:latin typeface="Cambria Math"/>
                                  </a:rPr>
                                  <m:t>𝑛</m:t>
                                </m:r>
                                <m:sSub>
                                  <m:sSubPr>
                                    <m:ctrlPr>
                                      <a:rPr lang="tr-TR" i="1">
                                        <a:latin typeface="Cambria Math" panose="02040503050406030204" pitchFamily="18" charset="0"/>
                                      </a:rPr>
                                    </m:ctrlPr>
                                  </m:sSubPr>
                                  <m:e>
                                    <m:r>
                                      <a:rPr lang="tr-TR" i="1">
                                        <a:latin typeface="Cambria Math"/>
                                      </a:rPr>
                                      <m:t>𝑓</m:t>
                                    </m:r>
                                  </m:e>
                                  <m:sub>
                                    <m:r>
                                      <a:rPr lang="tr-TR" i="1">
                                        <a:latin typeface="Cambria Math"/>
                                      </a:rPr>
                                      <m:t>0</m:t>
                                    </m:r>
                                  </m:sub>
                                </m:sSub>
                                <m:r>
                                  <a:rPr lang="tr-TR" i="1">
                                    <a:latin typeface="Cambria Math"/>
                                  </a:rPr>
                                  <m:t>𝑡</m:t>
                                </m:r>
                              </m:e>
                            </m:func>
                          </m:e>
                        </m:func>
                      </m:e>
                    </m:nary>
                  </m:oMath>
                </a14:m>
                <a:endParaRPr lang="en-US" dirty="0"/>
              </a:p>
            </p:txBody>
          </p:sp>
        </mc:Choice>
        <mc:Fallback xmlns="">
          <p:sp>
            <p:nvSpPr>
              <p:cNvPr id="4" name="Dikdörtgen 3"/>
              <p:cNvSpPr>
                <a:spLocks noRot="1" noChangeAspect="1" noMove="1" noResize="1" noEditPoints="1" noAdjustHandles="1" noChangeArrowheads="1" noChangeShapeType="1" noTextEdit="1"/>
              </p:cNvSpPr>
              <p:nvPr/>
            </p:nvSpPr>
            <p:spPr>
              <a:xfrm>
                <a:off x="1259632" y="1772816"/>
                <a:ext cx="4055534" cy="388953"/>
              </a:xfrm>
              <a:prstGeom prst="rect">
                <a:avLst/>
              </a:prstGeom>
              <a:blipFill rotWithShape="1">
                <a:blip r:embed="rId2"/>
                <a:stretch>
                  <a:fillRect l="-1353" t="-107813" b="-1765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Dikdörtgen 4"/>
              <p:cNvSpPr/>
              <p:nvPr/>
            </p:nvSpPr>
            <p:spPr>
              <a:xfrm>
                <a:off x="1259632" y="2762977"/>
                <a:ext cx="2775247" cy="484043"/>
              </a:xfrm>
              <a:prstGeom prst="rect">
                <a:avLst/>
              </a:prstGeom>
              <a:ln>
                <a:solidFill>
                  <a:schemeClr val="bg1"/>
                </a:solidFill>
              </a:ln>
            </p:spPr>
            <p:txBody>
              <a:bodyPr wrap="none">
                <a:spAutoFit/>
              </a:bodyPr>
              <a:lstStyle/>
              <a:p>
                <a14:m>
                  <m:oMath xmlns:m="http://schemas.openxmlformats.org/officeDocument/2006/math">
                    <m:sSub>
                      <m:sSubPr>
                        <m:ctrlPr>
                          <a:rPr lang="tr-TR" i="1" smtClean="0">
                            <a:solidFill>
                              <a:schemeClr val="tx1"/>
                            </a:solidFill>
                            <a:latin typeface="Cambria Math" panose="02040503050406030204" pitchFamily="18" charset="0"/>
                          </a:rPr>
                        </m:ctrlPr>
                      </m:sSubPr>
                      <m:e>
                        <m:r>
                          <a:rPr lang="tr-TR" b="0" i="1" smtClean="0">
                            <a:solidFill>
                              <a:schemeClr val="tx1"/>
                            </a:solidFill>
                            <a:latin typeface="Cambria Math"/>
                          </a:rPr>
                          <m:t>𝑎</m:t>
                        </m:r>
                      </m:e>
                      <m:sub>
                        <m:r>
                          <a:rPr lang="tr-TR" i="1">
                            <a:solidFill>
                              <a:schemeClr val="tx1"/>
                            </a:solidFill>
                            <a:latin typeface="Cambria Math"/>
                          </a:rPr>
                          <m:t>𝑛</m:t>
                        </m:r>
                      </m:sub>
                    </m:sSub>
                  </m:oMath>
                </a14:m>
                <a:r>
                  <a:rPr lang="tr-TR" dirty="0">
                    <a:solidFill>
                      <a:schemeClr val="tx1"/>
                    </a:solidFill>
                  </a:rPr>
                  <a:t>=</a:t>
                </a:r>
                <a14:m>
                  <m:oMath xmlns:m="http://schemas.openxmlformats.org/officeDocument/2006/math">
                    <m:f>
                      <m:fPr>
                        <m:ctrlPr>
                          <a:rPr lang="tr-TR" i="1" dirty="0">
                            <a:latin typeface="Cambria Math" panose="02040503050406030204" pitchFamily="18" charset="0"/>
                          </a:rPr>
                        </m:ctrlPr>
                      </m:fPr>
                      <m:num>
                        <m:r>
                          <a:rPr lang="tr-TR" i="1" dirty="0">
                            <a:latin typeface="Cambria Math"/>
                          </a:rPr>
                          <m:t>2</m:t>
                        </m:r>
                      </m:num>
                      <m:den>
                        <m:r>
                          <a:rPr lang="tr-TR" i="1" dirty="0">
                            <a:latin typeface="Cambria Math"/>
                          </a:rPr>
                          <m:t>𝑇</m:t>
                        </m:r>
                      </m:den>
                    </m:f>
                  </m:oMath>
                </a14:m>
                <a:r>
                  <a:rPr lang="en-US" dirty="0">
                    <a:solidFill>
                      <a:schemeClr val="tx1"/>
                    </a:solidFill>
                  </a:rPr>
                  <a:t> </a:t>
                </a:r>
                <a14:m>
                  <m:oMath xmlns:m="http://schemas.openxmlformats.org/officeDocument/2006/math">
                    <m:nary>
                      <m:naryPr>
                        <m:ctrlPr>
                          <a:rPr lang="en-US" i="1">
                            <a:solidFill>
                              <a:schemeClr val="tx1"/>
                            </a:solidFill>
                            <a:latin typeface="Cambria Math" panose="02040503050406030204" pitchFamily="18" charset="0"/>
                          </a:rPr>
                        </m:ctrlPr>
                      </m:naryPr>
                      <m:sub>
                        <m:r>
                          <m:rPr>
                            <m:brk m:alnAt="23"/>
                          </m:rPr>
                          <a:rPr lang="tr-TR" i="1">
                            <a:solidFill>
                              <a:schemeClr val="tx1"/>
                            </a:solidFill>
                            <a:latin typeface="Cambria Math"/>
                          </a:rPr>
                          <m:t>0</m:t>
                        </m:r>
                      </m:sub>
                      <m:sup>
                        <m:r>
                          <a:rPr lang="tr-TR" b="0" i="1" smtClean="0">
                            <a:solidFill>
                              <a:schemeClr val="tx1"/>
                            </a:solidFill>
                            <a:latin typeface="Cambria Math"/>
                          </a:rPr>
                          <m:t>𝑇</m:t>
                        </m:r>
                      </m:sup>
                      <m:e>
                        <m:func>
                          <m:funcPr>
                            <m:ctrlPr>
                              <a:rPr lang="tr-TR" i="1">
                                <a:solidFill>
                                  <a:schemeClr val="tx1"/>
                                </a:solidFill>
                                <a:latin typeface="Cambria Math" panose="02040503050406030204" pitchFamily="18" charset="0"/>
                              </a:rPr>
                            </m:ctrlPr>
                          </m:funcPr>
                          <m:fName>
                            <m:r>
                              <m:rPr>
                                <m:sty m:val="p"/>
                              </m:rPr>
                              <a:rPr lang="tr-TR">
                                <a:solidFill>
                                  <a:schemeClr val="tx1"/>
                                </a:solidFill>
                                <a:latin typeface="Cambria Math"/>
                              </a:rPr>
                              <m:t>f</m:t>
                            </m:r>
                            <m:d>
                              <m:dPr>
                                <m:ctrlPr>
                                  <a:rPr lang="tr-TR" i="1">
                                    <a:solidFill>
                                      <a:schemeClr val="tx1"/>
                                    </a:solidFill>
                                    <a:latin typeface="Cambria Math" panose="02040503050406030204" pitchFamily="18" charset="0"/>
                                  </a:rPr>
                                </m:ctrlPr>
                              </m:dPr>
                              <m:e>
                                <m:r>
                                  <m:rPr>
                                    <m:sty m:val="p"/>
                                  </m:rPr>
                                  <a:rPr lang="tr-TR">
                                    <a:solidFill>
                                      <a:schemeClr val="tx1"/>
                                    </a:solidFill>
                                    <a:latin typeface="Cambria Math"/>
                                  </a:rPr>
                                  <m:t>t</m:t>
                                </m:r>
                              </m:e>
                            </m:d>
                            <m:r>
                              <a:rPr lang="tr-TR">
                                <a:solidFill>
                                  <a:schemeClr val="tx1"/>
                                </a:solidFill>
                                <a:latin typeface="Cambria Math"/>
                              </a:rPr>
                              <m:t> </m:t>
                            </m:r>
                            <m:r>
                              <m:rPr>
                                <m:sty m:val="p"/>
                              </m:rPr>
                              <a:rPr lang="tr-TR" b="0" i="0" smtClean="0">
                                <a:solidFill>
                                  <a:schemeClr val="tx1"/>
                                </a:solidFill>
                                <a:latin typeface="Cambria Math"/>
                              </a:rPr>
                              <m:t>cos</m:t>
                            </m:r>
                          </m:fName>
                          <m:e>
                            <m:d>
                              <m:dPr>
                                <m:ctrlPr>
                                  <a:rPr lang="tr-TR" i="1">
                                    <a:solidFill>
                                      <a:schemeClr val="tx1"/>
                                    </a:solidFill>
                                    <a:latin typeface="Cambria Math" panose="02040503050406030204" pitchFamily="18" charset="0"/>
                                  </a:rPr>
                                </m:ctrlPr>
                              </m:dPr>
                              <m:e>
                                <m:r>
                                  <a:rPr lang="tr-TR" i="1">
                                    <a:solidFill>
                                      <a:schemeClr val="tx1"/>
                                    </a:solidFill>
                                    <a:latin typeface="Cambria Math"/>
                                  </a:rPr>
                                  <m:t>2</m:t>
                                </m:r>
                                <m:r>
                                  <m:rPr>
                                    <m:sty m:val="p"/>
                                  </m:rPr>
                                  <a:rPr lang="el-GR" i="1">
                                    <a:solidFill>
                                      <a:schemeClr val="tx1"/>
                                    </a:solidFill>
                                    <a:latin typeface="Cambria Math"/>
                                  </a:rPr>
                                  <m:t>π</m:t>
                                </m:r>
                                <m:r>
                                  <a:rPr lang="tr-TR" i="1">
                                    <a:solidFill>
                                      <a:schemeClr val="tx1"/>
                                    </a:solidFill>
                                    <a:latin typeface="Cambria Math"/>
                                  </a:rPr>
                                  <m:t>𝑛𝑡</m:t>
                                </m:r>
                              </m:e>
                            </m:d>
                          </m:e>
                        </m:func>
                        <m:r>
                          <a:rPr lang="tr-TR" i="1">
                            <a:solidFill>
                              <a:schemeClr val="tx1"/>
                            </a:solidFill>
                            <a:latin typeface="Cambria Math"/>
                          </a:rPr>
                          <m:t>𝑑𝑡</m:t>
                        </m:r>
                        <m:r>
                          <m:rPr>
                            <m:nor/>
                          </m:rPr>
                          <a:rPr lang="en-US" dirty="0">
                            <a:solidFill>
                              <a:schemeClr val="tx1"/>
                            </a:solidFill>
                          </a:rPr>
                          <m:t> </m:t>
                        </m:r>
                      </m:e>
                    </m:nary>
                  </m:oMath>
                </a14:m>
                <a:endParaRPr lang="en-US" dirty="0">
                  <a:solidFill>
                    <a:schemeClr val="tx1"/>
                  </a:solidFill>
                </a:endParaRPr>
              </a:p>
            </p:txBody>
          </p:sp>
        </mc:Choice>
        <mc:Fallback xmlns="">
          <p:sp>
            <p:nvSpPr>
              <p:cNvPr id="5" name="Dikdörtgen 4"/>
              <p:cNvSpPr>
                <a:spLocks noRot="1" noChangeAspect="1" noMove="1" noResize="1" noEditPoints="1" noAdjustHandles="1" noChangeArrowheads="1" noChangeShapeType="1" noTextEdit="1"/>
              </p:cNvSpPr>
              <p:nvPr/>
            </p:nvSpPr>
            <p:spPr>
              <a:xfrm>
                <a:off x="1259632" y="2762977"/>
                <a:ext cx="2775247" cy="484043"/>
              </a:xfrm>
              <a:prstGeom prst="rect">
                <a:avLst/>
              </a:prstGeom>
              <a:blipFill rotWithShape="1">
                <a:blip r:embed="rId3"/>
                <a:stretch>
                  <a:fillRect t="-97561" b="-153659"/>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Dikdörtgen 5"/>
              <p:cNvSpPr/>
              <p:nvPr/>
            </p:nvSpPr>
            <p:spPr>
              <a:xfrm>
                <a:off x="1259632" y="3736412"/>
                <a:ext cx="2780505" cy="484043"/>
              </a:xfrm>
              <a:prstGeom prst="rect">
                <a:avLst/>
              </a:prstGeom>
              <a:ln>
                <a:solidFill>
                  <a:schemeClr val="bg1"/>
                </a:solidFill>
              </a:ln>
            </p:spPr>
            <p:txBody>
              <a:bodyPr wrap="none">
                <a:spAutoFit/>
              </a:bodyPr>
              <a:lstStyle/>
              <a:p>
                <a14:m>
                  <m:oMath xmlns:m="http://schemas.openxmlformats.org/officeDocument/2006/math">
                    <m:sSub>
                      <m:sSubPr>
                        <m:ctrlPr>
                          <a:rPr lang="tr-TR" i="1" smtClean="0">
                            <a:solidFill>
                              <a:schemeClr val="tx1"/>
                            </a:solidFill>
                            <a:latin typeface="Cambria Math" panose="02040503050406030204" pitchFamily="18" charset="0"/>
                          </a:rPr>
                        </m:ctrlPr>
                      </m:sSubPr>
                      <m:e>
                        <m:r>
                          <a:rPr lang="tr-TR" b="0" i="1" smtClean="0">
                            <a:solidFill>
                              <a:schemeClr val="tx1"/>
                            </a:solidFill>
                            <a:latin typeface="Cambria Math"/>
                          </a:rPr>
                          <m:t>𝑏</m:t>
                        </m:r>
                      </m:e>
                      <m:sub>
                        <m:r>
                          <a:rPr lang="tr-TR" i="1">
                            <a:solidFill>
                              <a:schemeClr val="tx1"/>
                            </a:solidFill>
                            <a:latin typeface="Cambria Math"/>
                          </a:rPr>
                          <m:t>𝑛</m:t>
                        </m:r>
                      </m:sub>
                    </m:sSub>
                  </m:oMath>
                </a14:m>
                <a:r>
                  <a:rPr lang="tr-TR" dirty="0">
                    <a:solidFill>
                      <a:schemeClr val="tx1"/>
                    </a:solidFill>
                  </a:rPr>
                  <a:t>=</a:t>
                </a:r>
                <a14:m>
                  <m:oMath xmlns:m="http://schemas.openxmlformats.org/officeDocument/2006/math">
                    <m:f>
                      <m:fPr>
                        <m:ctrlPr>
                          <a:rPr lang="tr-TR" i="1" dirty="0" smtClean="0">
                            <a:solidFill>
                              <a:schemeClr val="tx1"/>
                            </a:solidFill>
                            <a:latin typeface="Cambria Math" panose="02040503050406030204" pitchFamily="18" charset="0"/>
                          </a:rPr>
                        </m:ctrlPr>
                      </m:fPr>
                      <m:num>
                        <m:r>
                          <a:rPr lang="tr-TR" b="0" i="1" dirty="0" smtClean="0">
                            <a:solidFill>
                              <a:schemeClr val="tx1"/>
                            </a:solidFill>
                            <a:latin typeface="Cambria Math"/>
                          </a:rPr>
                          <m:t>2</m:t>
                        </m:r>
                      </m:num>
                      <m:den>
                        <m:r>
                          <a:rPr lang="tr-TR" b="0" i="1" dirty="0" smtClean="0">
                            <a:solidFill>
                              <a:schemeClr val="tx1"/>
                            </a:solidFill>
                            <a:latin typeface="Cambria Math"/>
                          </a:rPr>
                          <m:t>𝑇</m:t>
                        </m:r>
                      </m:den>
                    </m:f>
                  </m:oMath>
                </a14:m>
                <a:r>
                  <a:rPr lang="en-US" dirty="0" smtClean="0">
                    <a:solidFill>
                      <a:schemeClr val="tx1"/>
                    </a:solidFill>
                  </a:rPr>
                  <a:t> </a:t>
                </a:r>
                <a14:m>
                  <m:oMath xmlns:m="http://schemas.openxmlformats.org/officeDocument/2006/math">
                    <m:nary>
                      <m:naryPr>
                        <m:ctrlPr>
                          <a:rPr lang="en-US" i="1">
                            <a:solidFill>
                              <a:schemeClr val="tx1"/>
                            </a:solidFill>
                            <a:latin typeface="Cambria Math" panose="02040503050406030204" pitchFamily="18" charset="0"/>
                          </a:rPr>
                        </m:ctrlPr>
                      </m:naryPr>
                      <m:sub>
                        <m:r>
                          <m:rPr>
                            <m:brk m:alnAt="23"/>
                          </m:rPr>
                          <a:rPr lang="tr-TR" i="1">
                            <a:solidFill>
                              <a:schemeClr val="tx1"/>
                            </a:solidFill>
                            <a:latin typeface="Cambria Math"/>
                          </a:rPr>
                          <m:t>0</m:t>
                        </m:r>
                      </m:sub>
                      <m:sup>
                        <m:r>
                          <a:rPr lang="tr-TR" b="0" i="1" smtClean="0">
                            <a:solidFill>
                              <a:schemeClr val="tx1"/>
                            </a:solidFill>
                            <a:latin typeface="Cambria Math"/>
                          </a:rPr>
                          <m:t>𝑇</m:t>
                        </m:r>
                      </m:sup>
                      <m:e>
                        <m:func>
                          <m:funcPr>
                            <m:ctrlPr>
                              <a:rPr lang="tr-TR" i="1">
                                <a:solidFill>
                                  <a:schemeClr val="tx1"/>
                                </a:solidFill>
                                <a:latin typeface="Cambria Math" panose="02040503050406030204" pitchFamily="18" charset="0"/>
                              </a:rPr>
                            </m:ctrlPr>
                          </m:funcPr>
                          <m:fName>
                            <m:r>
                              <m:rPr>
                                <m:sty m:val="p"/>
                              </m:rPr>
                              <a:rPr lang="tr-TR">
                                <a:solidFill>
                                  <a:schemeClr val="tx1"/>
                                </a:solidFill>
                                <a:latin typeface="Cambria Math"/>
                              </a:rPr>
                              <m:t>f</m:t>
                            </m:r>
                            <m:d>
                              <m:dPr>
                                <m:ctrlPr>
                                  <a:rPr lang="tr-TR" i="1">
                                    <a:solidFill>
                                      <a:schemeClr val="tx1"/>
                                    </a:solidFill>
                                    <a:latin typeface="Cambria Math" panose="02040503050406030204" pitchFamily="18" charset="0"/>
                                  </a:rPr>
                                </m:ctrlPr>
                              </m:dPr>
                              <m:e>
                                <m:r>
                                  <m:rPr>
                                    <m:sty m:val="p"/>
                                  </m:rPr>
                                  <a:rPr lang="tr-TR">
                                    <a:solidFill>
                                      <a:schemeClr val="tx1"/>
                                    </a:solidFill>
                                    <a:latin typeface="Cambria Math"/>
                                  </a:rPr>
                                  <m:t>t</m:t>
                                </m:r>
                              </m:e>
                            </m:d>
                            <m:r>
                              <a:rPr lang="tr-TR">
                                <a:solidFill>
                                  <a:schemeClr val="tx1"/>
                                </a:solidFill>
                                <a:latin typeface="Cambria Math"/>
                              </a:rPr>
                              <m:t> </m:t>
                            </m:r>
                            <m:r>
                              <m:rPr>
                                <m:sty m:val="p"/>
                              </m:rPr>
                              <a:rPr lang="tr-TR" b="0" i="0" smtClean="0">
                                <a:solidFill>
                                  <a:schemeClr val="tx1"/>
                                </a:solidFill>
                                <a:latin typeface="Cambria Math"/>
                              </a:rPr>
                              <m:t>sin</m:t>
                            </m:r>
                          </m:fName>
                          <m:e>
                            <m:d>
                              <m:dPr>
                                <m:ctrlPr>
                                  <a:rPr lang="tr-TR" i="1">
                                    <a:solidFill>
                                      <a:schemeClr val="tx1"/>
                                    </a:solidFill>
                                    <a:latin typeface="Cambria Math" panose="02040503050406030204" pitchFamily="18" charset="0"/>
                                  </a:rPr>
                                </m:ctrlPr>
                              </m:dPr>
                              <m:e>
                                <m:r>
                                  <a:rPr lang="tr-TR" i="1">
                                    <a:solidFill>
                                      <a:schemeClr val="tx1"/>
                                    </a:solidFill>
                                    <a:latin typeface="Cambria Math"/>
                                  </a:rPr>
                                  <m:t>2</m:t>
                                </m:r>
                                <m:r>
                                  <m:rPr>
                                    <m:sty m:val="p"/>
                                  </m:rPr>
                                  <a:rPr lang="el-GR" i="1">
                                    <a:solidFill>
                                      <a:schemeClr val="tx1"/>
                                    </a:solidFill>
                                    <a:latin typeface="Cambria Math"/>
                                  </a:rPr>
                                  <m:t>π</m:t>
                                </m:r>
                                <m:r>
                                  <a:rPr lang="tr-TR" i="1">
                                    <a:solidFill>
                                      <a:schemeClr val="tx1"/>
                                    </a:solidFill>
                                    <a:latin typeface="Cambria Math"/>
                                  </a:rPr>
                                  <m:t>𝑛𝑡</m:t>
                                </m:r>
                              </m:e>
                            </m:d>
                          </m:e>
                        </m:func>
                        <m:r>
                          <a:rPr lang="tr-TR" i="1">
                            <a:solidFill>
                              <a:schemeClr val="tx1"/>
                            </a:solidFill>
                            <a:latin typeface="Cambria Math"/>
                          </a:rPr>
                          <m:t>𝑑𝑡</m:t>
                        </m:r>
                        <m:r>
                          <m:rPr>
                            <m:nor/>
                          </m:rPr>
                          <a:rPr lang="en-US" dirty="0">
                            <a:solidFill>
                              <a:schemeClr val="tx1"/>
                            </a:solidFill>
                          </a:rPr>
                          <m:t> </m:t>
                        </m:r>
                      </m:e>
                    </m:nary>
                  </m:oMath>
                </a14:m>
                <a:endParaRPr lang="en-US" dirty="0">
                  <a:solidFill>
                    <a:schemeClr val="tx1"/>
                  </a:solidFill>
                </a:endParaRPr>
              </a:p>
            </p:txBody>
          </p:sp>
        </mc:Choice>
        <mc:Fallback xmlns="">
          <p:sp>
            <p:nvSpPr>
              <p:cNvPr id="6" name="Dikdörtgen 5"/>
              <p:cNvSpPr>
                <a:spLocks noRot="1" noChangeAspect="1" noMove="1" noResize="1" noEditPoints="1" noAdjustHandles="1" noChangeArrowheads="1" noChangeShapeType="1" noTextEdit="1"/>
              </p:cNvSpPr>
              <p:nvPr/>
            </p:nvSpPr>
            <p:spPr>
              <a:xfrm>
                <a:off x="1259632" y="3736412"/>
                <a:ext cx="2780505" cy="484043"/>
              </a:xfrm>
              <a:prstGeom prst="rect">
                <a:avLst/>
              </a:prstGeom>
              <a:blipFill rotWithShape="1">
                <a:blip r:embed="rId4"/>
                <a:stretch>
                  <a:fillRect t="-98765" b="-156790"/>
                </a:stretch>
              </a:blipFill>
              <a:ln>
                <a:solidFill>
                  <a:schemeClr val="bg1"/>
                </a:solidFill>
              </a:ln>
            </p:spPr>
            <p:txBody>
              <a:bodyPr/>
              <a:lstStyle/>
              <a:p>
                <a:r>
                  <a:rPr lang="en-US">
                    <a:noFill/>
                  </a:rPr>
                  <a:t> </a:t>
                </a:r>
              </a:p>
            </p:txBody>
          </p:sp>
        </mc:Fallback>
      </mc:AlternateContent>
      <p:cxnSp>
        <p:nvCxnSpPr>
          <p:cNvPr id="8" name="Düz Bağlayıcı 7"/>
          <p:cNvCxnSpPr/>
          <p:nvPr/>
        </p:nvCxnSpPr>
        <p:spPr>
          <a:xfrm>
            <a:off x="3923928" y="2707990"/>
            <a:ext cx="5258" cy="5940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Metin kutusu 10"/>
              <p:cNvSpPr txBox="1"/>
              <p:nvPr/>
            </p:nvSpPr>
            <p:spPr>
              <a:xfrm>
                <a:off x="3851920" y="3062354"/>
                <a:ext cx="78683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tr-TR" b="0" i="1" smtClean="0">
                          <a:latin typeface="Cambria Math"/>
                        </a:rPr>
                        <m:t>𝑛</m:t>
                      </m:r>
                      <m:r>
                        <a:rPr lang="tr-TR" b="0" i="1" smtClean="0">
                          <a:latin typeface="Cambria Math"/>
                        </a:rPr>
                        <m:t>≠0</m:t>
                      </m:r>
                    </m:oMath>
                  </m:oMathPara>
                </a14:m>
                <a:endParaRPr lang="en-US" dirty="0"/>
              </a:p>
            </p:txBody>
          </p:sp>
        </mc:Choice>
        <mc:Fallback xmlns="">
          <p:sp>
            <p:nvSpPr>
              <p:cNvPr id="11" name="Metin kutusu 10"/>
              <p:cNvSpPr txBox="1">
                <a:spLocks noRot="1" noChangeAspect="1" noMove="1" noResize="1" noEditPoints="1" noAdjustHandles="1" noChangeArrowheads="1" noChangeShapeType="1" noTextEdit="1"/>
              </p:cNvSpPr>
              <p:nvPr/>
            </p:nvSpPr>
            <p:spPr>
              <a:xfrm>
                <a:off x="3851920" y="3062354"/>
                <a:ext cx="786830" cy="369332"/>
              </a:xfrm>
              <a:prstGeom prst="rect">
                <a:avLst/>
              </a:prstGeom>
              <a:blipFill rotWithShape="1">
                <a:blip r:embed="rId5"/>
                <a:stretch>
                  <a:fillRect/>
                </a:stretch>
              </a:blipFill>
            </p:spPr>
            <p:txBody>
              <a:bodyPr/>
              <a:lstStyle/>
              <a:p>
                <a:r>
                  <a:rPr lang="en-US">
                    <a:noFill/>
                  </a:rPr>
                  <a:t> </a:t>
                </a:r>
              </a:p>
            </p:txBody>
          </p:sp>
        </mc:Fallback>
      </mc:AlternateContent>
      <p:cxnSp>
        <p:nvCxnSpPr>
          <p:cNvPr id="12" name="Düz Bağlayıcı 11"/>
          <p:cNvCxnSpPr/>
          <p:nvPr/>
        </p:nvCxnSpPr>
        <p:spPr>
          <a:xfrm>
            <a:off x="3943672" y="3496759"/>
            <a:ext cx="5258" cy="5940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Metin kutusu 12"/>
              <p:cNvSpPr txBox="1"/>
              <p:nvPr/>
            </p:nvSpPr>
            <p:spPr>
              <a:xfrm>
                <a:off x="3871664" y="3851123"/>
                <a:ext cx="78683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tr-TR" b="0" i="1" smtClean="0">
                          <a:latin typeface="Cambria Math"/>
                        </a:rPr>
                        <m:t>𝑛</m:t>
                      </m:r>
                      <m:r>
                        <a:rPr lang="tr-TR" b="0" i="1" smtClean="0">
                          <a:latin typeface="Cambria Math"/>
                        </a:rPr>
                        <m:t>≠0</m:t>
                      </m:r>
                    </m:oMath>
                  </m:oMathPara>
                </a14:m>
                <a:endParaRPr lang="en-US" dirty="0"/>
              </a:p>
            </p:txBody>
          </p:sp>
        </mc:Choice>
        <mc:Fallback xmlns="">
          <p:sp>
            <p:nvSpPr>
              <p:cNvPr id="13" name="Metin kutusu 12"/>
              <p:cNvSpPr txBox="1">
                <a:spLocks noRot="1" noChangeAspect="1" noMove="1" noResize="1" noEditPoints="1" noAdjustHandles="1" noChangeArrowheads="1" noChangeShapeType="1" noTextEdit="1"/>
              </p:cNvSpPr>
              <p:nvPr/>
            </p:nvSpPr>
            <p:spPr>
              <a:xfrm>
                <a:off x="3871664" y="3851123"/>
                <a:ext cx="786830" cy="369332"/>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820542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612648" y="1556792"/>
            <a:ext cx="8153400" cy="4896544"/>
          </a:xfrm>
        </p:spPr>
        <p:txBody>
          <a:bodyPr>
            <a:normAutofit fontScale="92500" lnSpcReduction="20000"/>
          </a:bodyPr>
          <a:lstStyle/>
          <a:p>
            <a:r>
              <a:rPr lang="en-US" dirty="0">
                <a:hlinkClick r:id="rId2"/>
              </a:rPr>
              <a:t>https://</a:t>
            </a:r>
            <a:r>
              <a:rPr lang="en-US" dirty="0" smtClean="0">
                <a:hlinkClick r:id="rId2"/>
              </a:rPr>
              <a:t>www.youtube.com/watch?v=D9Cy3kw1LHw</a:t>
            </a:r>
            <a:endParaRPr lang="tr-TR" dirty="0" smtClean="0"/>
          </a:p>
          <a:p>
            <a:pPr marL="0" indent="0">
              <a:buNone/>
            </a:pPr>
            <a:r>
              <a:rPr lang="tr-TR" dirty="0" smtClean="0"/>
              <a:t>Periyot, frekans, dalga boyu</a:t>
            </a:r>
            <a:endParaRPr lang="tr-TR" dirty="0"/>
          </a:p>
          <a:p>
            <a:r>
              <a:rPr lang="en-US" dirty="0" smtClean="0">
                <a:hlinkClick r:id="rId3"/>
              </a:rPr>
              <a:t>http</a:t>
            </a:r>
            <a:r>
              <a:rPr lang="en-US" dirty="0">
                <a:hlinkClick r:id="rId3"/>
              </a:rPr>
              <a:t>://onlinetonegenerator.com</a:t>
            </a:r>
            <a:r>
              <a:rPr lang="en-US" dirty="0" smtClean="0">
                <a:hlinkClick r:id="rId3"/>
              </a:rPr>
              <a:t>/</a:t>
            </a:r>
            <a:endParaRPr lang="tr-TR" dirty="0" smtClean="0"/>
          </a:p>
          <a:p>
            <a:pPr marL="0" indent="0">
              <a:buNone/>
            </a:pPr>
            <a:r>
              <a:rPr lang="tr-TR" dirty="0" smtClean="0"/>
              <a:t>Kulağınızı test edin </a:t>
            </a:r>
            <a:r>
              <a:rPr lang="tr-TR" dirty="0" smtClean="0">
                <a:sym typeface="Wingdings" pitchFamily="2" charset="2"/>
              </a:rPr>
              <a:t></a:t>
            </a:r>
            <a:endParaRPr lang="tr-TR" dirty="0" smtClean="0"/>
          </a:p>
          <a:p>
            <a:r>
              <a:rPr lang="en-US" dirty="0">
                <a:hlinkClick r:id="rId4"/>
              </a:rPr>
              <a:t>https://</a:t>
            </a:r>
            <a:r>
              <a:rPr lang="en-US" dirty="0" smtClean="0">
                <a:hlinkClick r:id="rId4"/>
              </a:rPr>
              <a:t>www.youtube.com/watch?v=r18Gi8lSkfM</a:t>
            </a:r>
            <a:endParaRPr lang="tr-TR" dirty="0" smtClean="0"/>
          </a:p>
          <a:p>
            <a:pPr marL="0" indent="0">
              <a:buNone/>
            </a:pPr>
            <a:r>
              <a:rPr lang="tr-TR" dirty="0" err="1" smtClean="0"/>
              <a:t>Fourier</a:t>
            </a:r>
            <a:r>
              <a:rPr lang="tr-TR" dirty="0" smtClean="0"/>
              <a:t> serileri, dönüşümü, frekans spektrumu</a:t>
            </a:r>
          </a:p>
          <a:p>
            <a:r>
              <a:rPr lang="en-US" dirty="0">
                <a:hlinkClick r:id="rId5"/>
              </a:rPr>
              <a:t>http://video.mit.edu/search/?</a:t>
            </a:r>
            <a:r>
              <a:rPr lang="en-US" dirty="0" smtClean="0">
                <a:hlinkClick r:id="rId5"/>
              </a:rPr>
              <a:t>q=signals&amp;spotlight=all&amp;type%5B%5D=educational&amp;sortby=relevance#results</a:t>
            </a:r>
            <a:endParaRPr lang="tr-TR" dirty="0" smtClean="0"/>
          </a:p>
          <a:p>
            <a:pPr marL="0" indent="0">
              <a:buNone/>
            </a:pPr>
            <a:r>
              <a:rPr lang="tr-TR" dirty="0"/>
              <a:t>MIT eğitim </a:t>
            </a:r>
            <a:r>
              <a:rPr lang="tr-TR" dirty="0" smtClean="0"/>
              <a:t>videoları, sinyaller</a:t>
            </a:r>
          </a:p>
          <a:p>
            <a:r>
              <a:rPr lang="en-US" dirty="0">
                <a:hlinkClick r:id="rId6"/>
              </a:rPr>
              <a:t>https://</a:t>
            </a:r>
            <a:r>
              <a:rPr lang="en-US" dirty="0" smtClean="0">
                <a:hlinkClick r:id="rId6"/>
              </a:rPr>
              <a:t>www.youtube.com/watch?v=le_gMPJFyJ8</a:t>
            </a:r>
            <a:endParaRPr lang="tr-TR" dirty="0" smtClean="0"/>
          </a:p>
          <a:p>
            <a:pPr marL="0" indent="0">
              <a:buNone/>
            </a:pPr>
            <a:r>
              <a:rPr lang="tr-TR" dirty="0" smtClean="0"/>
              <a:t>Bu </a:t>
            </a:r>
            <a:r>
              <a:rPr lang="tr-TR" dirty="0" err="1" smtClean="0"/>
              <a:t>slaytın</a:t>
            </a:r>
            <a:r>
              <a:rPr lang="tr-TR" dirty="0" smtClean="0"/>
              <a:t> konu anlatım videosu</a:t>
            </a:r>
          </a:p>
          <a:p>
            <a:endParaRPr lang="tr-TR" dirty="0" smtClean="0"/>
          </a:p>
          <a:p>
            <a:endParaRPr lang="en-US" dirty="0"/>
          </a:p>
        </p:txBody>
      </p:sp>
    </p:spTree>
    <p:extLst>
      <p:ext uri="{BB962C8B-B14F-4D97-AF65-F5344CB8AC3E}">
        <p14:creationId xmlns:p14="http://schemas.microsoft.com/office/powerpoint/2010/main" val="31768136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Periyodik Sinyallerin Toplamı</a:t>
            </a:r>
            <a:endParaRPr lang="en-US" dirty="0"/>
          </a:p>
        </p:txBody>
      </p:sp>
      <p:sp>
        <p:nvSpPr>
          <p:cNvPr id="3" name="İçerik Yer Tutucusu 2"/>
          <p:cNvSpPr>
            <a:spLocks noGrp="1"/>
          </p:cNvSpPr>
          <p:nvPr>
            <p:ph sz="quarter" idx="1"/>
          </p:nvPr>
        </p:nvSpPr>
        <p:spPr/>
        <p:txBody>
          <a:bodyPr/>
          <a:lstStyle/>
          <a:p>
            <a:r>
              <a:rPr lang="tr-TR" dirty="0" smtClean="0"/>
              <a:t>Periyodik olan iki sinyalin toplamı periyodik midir?</a:t>
            </a:r>
            <a:endParaRPr lang="tr-TR" dirty="0"/>
          </a:p>
          <a:p>
            <a:r>
              <a:rPr lang="tr-TR" dirty="0" smtClean="0"/>
              <a:t>Periyodik ise toplam sinyalinin periyodu nedir?</a:t>
            </a:r>
          </a:p>
          <a:p>
            <a:endParaRPr lang="tr-TR" dirty="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212976"/>
            <a:ext cx="2955924" cy="2538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rtı 3"/>
          <p:cNvSpPr/>
          <p:nvPr/>
        </p:nvSpPr>
        <p:spPr>
          <a:xfrm>
            <a:off x="3207444" y="4183886"/>
            <a:ext cx="864096" cy="86409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1540" y="3290072"/>
            <a:ext cx="2776357" cy="2384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şittir 4"/>
          <p:cNvSpPr/>
          <p:nvPr/>
        </p:nvSpPr>
        <p:spPr>
          <a:xfrm>
            <a:off x="6727023" y="4278385"/>
            <a:ext cx="865637" cy="675097"/>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Dikdörtgen 6"/>
          <p:cNvSpPr/>
          <p:nvPr/>
        </p:nvSpPr>
        <p:spPr>
          <a:xfrm>
            <a:off x="7663412" y="4124652"/>
            <a:ext cx="1152128" cy="923330"/>
          </a:xfrm>
          <a:prstGeom prst="rect">
            <a:avLst/>
          </a:prstGeom>
          <a:noFill/>
          <a:ln>
            <a:solidFill>
              <a:schemeClr val="bg1"/>
            </a:solidFill>
          </a:ln>
        </p:spPr>
        <p:txBody>
          <a:bodyPr wrap="square" lIns="91440" tIns="45720" rIns="91440" bIns="45720">
            <a:spAutoFit/>
          </a:bodyPr>
          <a:lstStyle/>
          <a:p>
            <a:pPr algn="ctr"/>
            <a:r>
              <a:rPr lang="tr-TR"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t>
            </a:r>
            <a:endParaRPr lang="tr-TR"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8" name="Metin kutusu 7"/>
          <p:cNvSpPr txBox="1"/>
          <p:nvPr/>
        </p:nvSpPr>
        <p:spPr>
          <a:xfrm>
            <a:off x="1333438" y="5980638"/>
            <a:ext cx="792088" cy="369332"/>
          </a:xfrm>
          <a:prstGeom prst="rect">
            <a:avLst/>
          </a:prstGeom>
          <a:noFill/>
        </p:spPr>
        <p:txBody>
          <a:bodyPr wrap="square" rtlCol="0">
            <a:spAutoFit/>
          </a:bodyPr>
          <a:lstStyle/>
          <a:p>
            <a:r>
              <a:rPr lang="tr-TR" dirty="0"/>
              <a:t>f</a:t>
            </a:r>
            <a:r>
              <a:rPr lang="tr-TR" dirty="0" smtClean="0"/>
              <a:t>1 Hz</a:t>
            </a:r>
            <a:endParaRPr lang="en-US" dirty="0"/>
          </a:p>
        </p:txBody>
      </p:sp>
      <p:sp>
        <p:nvSpPr>
          <p:cNvPr id="11" name="Metin kutusu 10"/>
          <p:cNvSpPr txBox="1"/>
          <p:nvPr/>
        </p:nvSpPr>
        <p:spPr>
          <a:xfrm>
            <a:off x="4860032" y="5989967"/>
            <a:ext cx="792088" cy="369332"/>
          </a:xfrm>
          <a:prstGeom prst="rect">
            <a:avLst/>
          </a:prstGeom>
          <a:noFill/>
        </p:spPr>
        <p:txBody>
          <a:bodyPr wrap="square" rtlCol="0">
            <a:spAutoFit/>
          </a:bodyPr>
          <a:lstStyle/>
          <a:p>
            <a:r>
              <a:rPr lang="tr-TR" dirty="0" smtClean="0"/>
              <a:t>f</a:t>
            </a:r>
            <a:r>
              <a:rPr lang="tr-TR" dirty="0"/>
              <a:t>2</a:t>
            </a:r>
            <a:r>
              <a:rPr lang="tr-TR" dirty="0" smtClean="0"/>
              <a:t> Hz</a:t>
            </a:r>
            <a:endParaRPr lang="en-US" dirty="0"/>
          </a:p>
        </p:txBody>
      </p:sp>
      <p:sp>
        <p:nvSpPr>
          <p:cNvPr id="12" name="Metin kutusu 11"/>
          <p:cNvSpPr txBox="1"/>
          <p:nvPr/>
        </p:nvSpPr>
        <p:spPr>
          <a:xfrm>
            <a:off x="7592660" y="5957701"/>
            <a:ext cx="1042860" cy="369332"/>
          </a:xfrm>
          <a:prstGeom prst="rect">
            <a:avLst/>
          </a:prstGeom>
          <a:noFill/>
        </p:spPr>
        <p:txBody>
          <a:bodyPr wrap="square" rtlCol="0">
            <a:spAutoFit/>
          </a:bodyPr>
          <a:lstStyle/>
          <a:p>
            <a:r>
              <a:rPr lang="tr-TR" dirty="0" smtClean="0">
                <a:latin typeface="Arial Unicode MS" pitchFamily="34" charset="-128"/>
                <a:ea typeface="Arial Unicode MS" pitchFamily="34" charset="-128"/>
                <a:cs typeface="Arial Unicode MS" pitchFamily="34" charset="-128"/>
              </a:rPr>
              <a:t>f3=?</a:t>
            </a:r>
            <a:r>
              <a:rPr lang="tr-TR" dirty="0" smtClean="0"/>
              <a:t> Hz</a:t>
            </a:r>
            <a:endParaRPr lang="en-US" dirty="0"/>
          </a:p>
        </p:txBody>
      </p:sp>
    </p:spTree>
    <p:extLst>
      <p:ext uri="{BB962C8B-B14F-4D97-AF65-F5344CB8AC3E}">
        <p14:creationId xmlns:p14="http://schemas.microsoft.com/office/powerpoint/2010/main" val="14747661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f1=1 Hz, f2= 0.8 Hz </a:t>
            </a:r>
            <a:r>
              <a:rPr lang="tr-TR" dirty="0"/>
              <a:t> </a:t>
            </a:r>
            <a:r>
              <a:rPr lang="tr-TR" dirty="0" smtClean="0"/>
              <a:t>  </a:t>
            </a:r>
            <a:r>
              <a:rPr lang="tr-TR" dirty="0" smtClean="0">
                <a:solidFill>
                  <a:srgbClr val="FF0000"/>
                </a:solidFill>
              </a:rPr>
              <a:t>f3=?</a:t>
            </a:r>
            <a:endParaRPr lang="en-US" dirty="0">
              <a:solidFill>
                <a:srgbClr val="FF0000"/>
              </a:solidFill>
            </a:endParaRPr>
          </a:p>
        </p:txBody>
      </p:sp>
      <p:cxnSp>
        <p:nvCxnSpPr>
          <p:cNvPr id="5" name="Düz Ok Bağlayıcısı 4"/>
          <p:cNvCxnSpPr/>
          <p:nvPr/>
        </p:nvCxnSpPr>
        <p:spPr>
          <a:xfrm>
            <a:off x="1259632" y="2636912"/>
            <a:ext cx="4464496" cy="1661"/>
          </a:xfrm>
          <a:prstGeom prst="straightConnector1">
            <a:avLst/>
          </a:prstGeom>
          <a:ln>
            <a:tailEnd type="arrow" w="lg" len="lg"/>
          </a:ln>
        </p:spPr>
        <p:style>
          <a:lnRef idx="1">
            <a:schemeClr val="accent1"/>
          </a:lnRef>
          <a:fillRef idx="0">
            <a:schemeClr val="accent1"/>
          </a:fillRef>
          <a:effectRef idx="0">
            <a:schemeClr val="accent1"/>
          </a:effectRef>
          <a:fontRef idx="minor">
            <a:schemeClr val="tx1"/>
          </a:fontRef>
        </p:style>
      </p:cxnSp>
      <p:sp>
        <p:nvSpPr>
          <p:cNvPr id="6" name="Metin kutusu 5"/>
          <p:cNvSpPr txBox="1"/>
          <p:nvPr/>
        </p:nvSpPr>
        <p:spPr>
          <a:xfrm>
            <a:off x="6012160" y="2453907"/>
            <a:ext cx="720080" cy="369332"/>
          </a:xfrm>
          <a:prstGeom prst="rect">
            <a:avLst/>
          </a:prstGeom>
          <a:noFill/>
        </p:spPr>
        <p:txBody>
          <a:bodyPr wrap="square" rtlCol="0">
            <a:spAutoFit/>
          </a:bodyPr>
          <a:lstStyle/>
          <a:p>
            <a:r>
              <a:rPr lang="tr-TR" dirty="0" smtClean="0"/>
              <a:t>t (sn)</a:t>
            </a:r>
            <a:endParaRPr lang="en-US" dirty="0"/>
          </a:p>
        </p:txBody>
      </p:sp>
      <p:cxnSp>
        <p:nvCxnSpPr>
          <p:cNvPr id="8" name="Düz Bağlayıcı 7"/>
          <p:cNvCxnSpPr/>
          <p:nvPr/>
        </p:nvCxnSpPr>
        <p:spPr>
          <a:xfrm>
            <a:off x="2051720" y="2507609"/>
            <a:ext cx="0" cy="2308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Düz Bağlayıcı 9"/>
          <p:cNvCxnSpPr/>
          <p:nvPr/>
        </p:nvCxnSpPr>
        <p:spPr>
          <a:xfrm>
            <a:off x="2699792" y="2521495"/>
            <a:ext cx="0" cy="2308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Düz Bağlayıcı 10"/>
          <p:cNvCxnSpPr/>
          <p:nvPr/>
        </p:nvCxnSpPr>
        <p:spPr>
          <a:xfrm>
            <a:off x="3275856" y="2521495"/>
            <a:ext cx="0" cy="2308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Düz Bağlayıcı 11"/>
          <p:cNvCxnSpPr/>
          <p:nvPr/>
        </p:nvCxnSpPr>
        <p:spPr>
          <a:xfrm>
            <a:off x="3923928" y="2506782"/>
            <a:ext cx="0" cy="2308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Düz Bağlayıcı 12"/>
          <p:cNvCxnSpPr/>
          <p:nvPr/>
        </p:nvCxnSpPr>
        <p:spPr>
          <a:xfrm>
            <a:off x="4499992" y="2509271"/>
            <a:ext cx="0" cy="2308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Düz Bağlayıcı 13"/>
          <p:cNvCxnSpPr/>
          <p:nvPr/>
        </p:nvCxnSpPr>
        <p:spPr>
          <a:xfrm>
            <a:off x="5148064" y="2523157"/>
            <a:ext cx="0" cy="230833"/>
          </a:xfrm>
          <a:prstGeom prst="line">
            <a:avLst/>
          </a:prstGeom>
        </p:spPr>
        <p:style>
          <a:lnRef idx="1">
            <a:schemeClr val="accent1"/>
          </a:lnRef>
          <a:fillRef idx="0">
            <a:schemeClr val="accent1"/>
          </a:fillRef>
          <a:effectRef idx="0">
            <a:schemeClr val="accent1"/>
          </a:effectRef>
          <a:fontRef idx="minor">
            <a:schemeClr val="tx1"/>
          </a:fontRef>
        </p:style>
      </p:cxnSp>
      <p:sp>
        <p:nvSpPr>
          <p:cNvPr id="18" name="Metin kutusu 17"/>
          <p:cNvSpPr txBox="1"/>
          <p:nvPr/>
        </p:nvSpPr>
        <p:spPr>
          <a:xfrm>
            <a:off x="2509900" y="2916188"/>
            <a:ext cx="360040" cy="369332"/>
          </a:xfrm>
          <a:prstGeom prst="rect">
            <a:avLst/>
          </a:prstGeom>
          <a:noFill/>
        </p:spPr>
        <p:txBody>
          <a:bodyPr wrap="square" rtlCol="0">
            <a:spAutoFit/>
          </a:bodyPr>
          <a:lstStyle/>
          <a:p>
            <a:r>
              <a:rPr lang="tr-TR" dirty="0"/>
              <a:t>1</a:t>
            </a:r>
            <a:endParaRPr lang="en-US" dirty="0"/>
          </a:p>
        </p:txBody>
      </p:sp>
      <p:sp>
        <p:nvSpPr>
          <p:cNvPr id="19" name="Metin kutusu 18"/>
          <p:cNvSpPr txBox="1"/>
          <p:nvPr/>
        </p:nvSpPr>
        <p:spPr>
          <a:xfrm>
            <a:off x="3157972" y="2904510"/>
            <a:ext cx="360040" cy="369332"/>
          </a:xfrm>
          <a:prstGeom prst="rect">
            <a:avLst/>
          </a:prstGeom>
          <a:noFill/>
        </p:spPr>
        <p:txBody>
          <a:bodyPr wrap="square" rtlCol="0">
            <a:spAutoFit/>
          </a:bodyPr>
          <a:lstStyle/>
          <a:p>
            <a:r>
              <a:rPr lang="tr-TR" dirty="0" smtClean="0"/>
              <a:t>2</a:t>
            </a:r>
            <a:endParaRPr lang="en-US" dirty="0"/>
          </a:p>
        </p:txBody>
      </p:sp>
      <p:sp>
        <p:nvSpPr>
          <p:cNvPr id="20" name="Metin kutusu 19"/>
          <p:cNvSpPr txBox="1"/>
          <p:nvPr/>
        </p:nvSpPr>
        <p:spPr>
          <a:xfrm>
            <a:off x="3766059" y="2916188"/>
            <a:ext cx="360040" cy="369332"/>
          </a:xfrm>
          <a:prstGeom prst="rect">
            <a:avLst/>
          </a:prstGeom>
          <a:noFill/>
        </p:spPr>
        <p:txBody>
          <a:bodyPr wrap="square" rtlCol="0">
            <a:spAutoFit/>
          </a:bodyPr>
          <a:lstStyle/>
          <a:p>
            <a:r>
              <a:rPr lang="tr-TR" dirty="0"/>
              <a:t>3</a:t>
            </a:r>
            <a:endParaRPr lang="en-US" dirty="0"/>
          </a:p>
        </p:txBody>
      </p:sp>
      <p:sp>
        <p:nvSpPr>
          <p:cNvPr id="21" name="Metin kutusu 20"/>
          <p:cNvSpPr txBox="1"/>
          <p:nvPr/>
        </p:nvSpPr>
        <p:spPr>
          <a:xfrm>
            <a:off x="4382108" y="2904510"/>
            <a:ext cx="360040" cy="369332"/>
          </a:xfrm>
          <a:prstGeom prst="rect">
            <a:avLst/>
          </a:prstGeom>
          <a:noFill/>
        </p:spPr>
        <p:txBody>
          <a:bodyPr wrap="square" rtlCol="0">
            <a:spAutoFit/>
          </a:bodyPr>
          <a:lstStyle/>
          <a:p>
            <a:r>
              <a:rPr lang="tr-TR" dirty="0" smtClean="0"/>
              <a:t>4</a:t>
            </a:r>
            <a:endParaRPr lang="en-US" dirty="0"/>
          </a:p>
        </p:txBody>
      </p:sp>
      <p:sp>
        <p:nvSpPr>
          <p:cNvPr id="22" name="Metin kutusu 21"/>
          <p:cNvSpPr txBox="1"/>
          <p:nvPr/>
        </p:nvSpPr>
        <p:spPr>
          <a:xfrm>
            <a:off x="4958172" y="2916188"/>
            <a:ext cx="360040" cy="369332"/>
          </a:xfrm>
          <a:prstGeom prst="rect">
            <a:avLst/>
          </a:prstGeom>
          <a:noFill/>
        </p:spPr>
        <p:txBody>
          <a:bodyPr wrap="square" rtlCol="0">
            <a:spAutoFit/>
          </a:bodyPr>
          <a:lstStyle/>
          <a:p>
            <a:r>
              <a:rPr lang="tr-TR" dirty="0"/>
              <a:t>5</a:t>
            </a:r>
            <a:endParaRPr lang="en-US" dirty="0"/>
          </a:p>
        </p:txBody>
      </p:sp>
      <p:cxnSp>
        <p:nvCxnSpPr>
          <p:cNvPr id="25" name="Düz Ok Bağlayıcısı 24"/>
          <p:cNvCxnSpPr/>
          <p:nvPr/>
        </p:nvCxnSpPr>
        <p:spPr>
          <a:xfrm>
            <a:off x="1259632" y="4630092"/>
            <a:ext cx="4464496" cy="1661"/>
          </a:xfrm>
          <a:prstGeom prst="straightConnector1">
            <a:avLst/>
          </a:prstGeom>
          <a:ln>
            <a:tailEnd type="arrow" w="lg" len="lg"/>
          </a:ln>
        </p:spPr>
        <p:style>
          <a:lnRef idx="1">
            <a:schemeClr val="accent1"/>
          </a:lnRef>
          <a:fillRef idx="0">
            <a:schemeClr val="accent1"/>
          </a:fillRef>
          <a:effectRef idx="0">
            <a:schemeClr val="accent1"/>
          </a:effectRef>
          <a:fontRef idx="minor">
            <a:schemeClr val="tx1"/>
          </a:fontRef>
        </p:style>
      </p:cxnSp>
      <p:sp>
        <p:nvSpPr>
          <p:cNvPr id="26" name="Metin kutusu 25"/>
          <p:cNvSpPr txBox="1"/>
          <p:nvPr/>
        </p:nvSpPr>
        <p:spPr>
          <a:xfrm>
            <a:off x="6012160" y="4447087"/>
            <a:ext cx="720080" cy="369332"/>
          </a:xfrm>
          <a:prstGeom prst="rect">
            <a:avLst/>
          </a:prstGeom>
          <a:noFill/>
        </p:spPr>
        <p:txBody>
          <a:bodyPr wrap="square" rtlCol="0">
            <a:spAutoFit/>
          </a:bodyPr>
          <a:lstStyle/>
          <a:p>
            <a:r>
              <a:rPr lang="tr-TR" dirty="0" smtClean="0"/>
              <a:t>t (sn)</a:t>
            </a:r>
            <a:endParaRPr lang="en-US" dirty="0"/>
          </a:p>
        </p:txBody>
      </p:sp>
      <p:cxnSp>
        <p:nvCxnSpPr>
          <p:cNvPr id="27" name="Düz Bağlayıcı 26"/>
          <p:cNvCxnSpPr/>
          <p:nvPr/>
        </p:nvCxnSpPr>
        <p:spPr>
          <a:xfrm>
            <a:off x="2051720" y="4500789"/>
            <a:ext cx="0" cy="230833"/>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Düz Bağlayıcı 27"/>
          <p:cNvCxnSpPr/>
          <p:nvPr/>
        </p:nvCxnSpPr>
        <p:spPr>
          <a:xfrm>
            <a:off x="2699792" y="4514675"/>
            <a:ext cx="0" cy="230833"/>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Düz Bağlayıcı 28"/>
          <p:cNvCxnSpPr/>
          <p:nvPr/>
        </p:nvCxnSpPr>
        <p:spPr>
          <a:xfrm>
            <a:off x="3275856" y="4514675"/>
            <a:ext cx="0" cy="230833"/>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Düz Bağlayıcı 29"/>
          <p:cNvCxnSpPr/>
          <p:nvPr/>
        </p:nvCxnSpPr>
        <p:spPr>
          <a:xfrm>
            <a:off x="3923928" y="4499962"/>
            <a:ext cx="0" cy="230833"/>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Düz Bağlayıcı 30"/>
          <p:cNvCxnSpPr/>
          <p:nvPr/>
        </p:nvCxnSpPr>
        <p:spPr>
          <a:xfrm>
            <a:off x="4499992" y="4502451"/>
            <a:ext cx="0" cy="230833"/>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Düz Bağlayıcı 31"/>
          <p:cNvCxnSpPr/>
          <p:nvPr/>
        </p:nvCxnSpPr>
        <p:spPr>
          <a:xfrm>
            <a:off x="5148064" y="4516337"/>
            <a:ext cx="0" cy="230833"/>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Düz Ok Bağlayıcısı 53"/>
          <p:cNvCxnSpPr/>
          <p:nvPr/>
        </p:nvCxnSpPr>
        <p:spPr>
          <a:xfrm>
            <a:off x="2051720" y="2276872"/>
            <a:ext cx="648072"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7" name="Düz Ok Bağlayıcısı 56"/>
          <p:cNvCxnSpPr/>
          <p:nvPr/>
        </p:nvCxnSpPr>
        <p:spPr>
          <a:xfrm>
            <a:off x="2699792" y="2276872"/>
            <a:ext cx="648072"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8" name="Düz Ok Bağlayıcısı 57"/>
          <p:cNvCxnSpPr/>
          <p:nvPr/>
        </p:nvCxnSpPr>
        <p:spPr>
          <a:xfrm>
            <a:off x="3275856" y="2276872"/>
            <a:ext cx="648072"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9" name="Düz Ok Bağlayıcısı 58"/>
          <p:cNvCxnSpPr/>
          <p:nvPr/>
        </p:nvCxnSpPr>
        <p:spPr>
          <a:xfrm>
            <a:off x="3851920" y="2276872"/>
            <a:ext cx="648072"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0" name="Düz Ok Bağlayıcısı 59"/>
          <p:cNvCxnSpPr/>
          <p:nvPr/>
        </p:nvCxnSpPr>
        <p:spPr>
          <a:xfrm>
            <a:off x="4499992" y="2286794"/>
            <a:ext cx="648072"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1" name="Düz Ok Bağlayıcısı 60"/>
          <p:cNvCxnSpPr/>
          <p:nvPr/>
        </p:nvCxnSpPr>
        <p:spPr>
          <a:xfrm>
            <a:off x="2051720" y="4342596"/>
            <a:ext cx="792088"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4" name="Metin kutusu 63"/>
          <p:cNvSpPr txBox="1"/>
          <p:nvPr/>
        </p:nvSpPr>
        <p:spPr>
          <a:xfrm>
            <a:off x="1871700" y="2917726"/>
            <a:ext cx="360040" cy="369332"/>
          </a:xfrm>
          <a:prstGeom prst="rect">
            <a:avLst/>
          </a:prstGeom>
          <a:noFill/>
        </p:spPr>
        <p:txBody>
          <a:bodyPr wrap="square" rtlCol="0">
            <a:spAutoFit/>
          </a:bodyPr>
          <a:lstStyle/>
          <a:p>
            <a:r>
              <a:rPr lang="tr-TR" dirty="0" smtClean="0"/>
              <a:t>0</a:t>
            </a:r>
            <a:endParaRPr lang="en-US" dirty="0"/>
          </a:p>
        </p:txBody>
      </p:sp>
      <p:sp>
        <p:nvSpPr>
          <p:cNvPr id="65" name="Metin kutusu 64"/>
          <p:cNvSpPr txBox="1"/>
          <p:nvPr/>
        </p:nvSpPr>
        <p:spPr>
          <a:xfrm>
            <a:off x="2509900" y="4930338"/>
            <a:ext cx="360040" cy="369332"/>
          </a:xfrm>
          <a:prstGeom prst="rect">
            <a:avLst/>
          </a:prstGeom>
          <a:noFill/>
        </p:spPr>
        <p:txBody>
          <a:bodyPr wrap="square" rtlCol="0">
            <a:spAutoFit/>
          </a:bodyPr>
          <a:lstStyle/>
          <a:p>
            <a:r>
              <a:rPr lang="tr-TR" dirty="0"/>
              <a:t>1</a:t>
            </a:r>
            <a:endParaRPr lang="en-US" dirty="0"/>
          </a:p>
        </p:txBody>
      </p:sp>
      <p:sp>
        <p:nvSpPr>
          <p:cNvPr id="66" name="Metin kutusu 65"/>
          <p:cNvSpPr txBox="1"/>
          <p:nvPr/>
        </p:nvSpPr>
        <p:spPr>
          <a:xfrm>
            <a:off x="3157972" y="4918660"/>
            <a:ext cx="360040" cy="369332"/>
          </a:xfrm>
          <a:prstGeom prst="rect">
            <a:avLst/>
          </a:prstGeom>
          <a:noFill/>
        </p:spPr>
        <p:txBody>
          <a:bodyPr wrap="square" rtlCol="0">
            <a:spAutoFit/>
          </a:bodyPr>
          <a:lstStyle/>
          <a:p>
            <a:r>
              <a:rPr lang="tr-TR" dirty="0" smtClean="0"/>
              <a:t>2</a:t>
            </a:r>
            <a:endParaRPr lang="en-US" dirty="0"/>
          </a:p>
        </p:txBody>
      </p:sp>
      <p:sp>
        <p:nvSpPr>
          <p:cNvPr id="67" name="Metin kutusu 66"/>
          <p:cNvSpPr txBox="1"/>
          <p:nvPr/>
        </p:nvSpPr>
        <p:spPr>
          <a:xfrm>
            <a:off x="3766059" y="4930338"/>
            <a:ext cx="360040" cy="369332"/>
          </a:xfrm>
          <a:prstGeom prst="rect">
            <a:avLst/>
          </a:prstGeom>
          <a:noFill/>
        </p:spPr>
        <p:txBody>
          <a:bodyPr wrap="square" rtlCol="0">
            <a:spAutoFit/>
          </a:bodyPr>
          <a:lstStyle/>
          <a:p>
            <a:r>
              <a:rPr lang="tr-TR" dirty="0"/>
              <a:t>3</a:t>
            </a:r>
            <a:endParaRPr lang="en-US" dirty="0"/>
          </a:p>
        </p:txBody>
      </p:sp>
      <p:sp>
        <p:nvSpPr>
          <p:cNvPr id="68" name="Metin kutusu 67"/>
          <p:cNvSpPr txBox="1"/>
          <p:nvPr/>
        </p:nvSpPr>
        <p:spPr>
          <a:xfrm>
            <a:off x="4382108" y="4918660"/>
            <a:ext cx="360040" cy="369332"/>
          </a:xfrm>
          <a:prstGeom prst="rect">
            <a:avLst/>
          </a:prstGeom>
          <a:noFill/>
        </p:spPr>
        <p:txBody>
          <a:bodyPr wrap="square" rtlCol="0">
            <a:spAutoFit/>
          </a:bodyPr>
          <a:lstStyle/>
          <a:p>
            <a:r>
              <a:rPr lang="tr-TR" dirty="0" smtClean="0"/>
              <a:t>4</a:t>
            </a:r>
            <a:endParaRPr lang="en-US" dirty="0"/>
          </a:p>
        </p:txBody>
      </p:sp>
      <p:sp>
        <p:nvSpPr>
          <p:cNvPr id="69" name="Metin kutusu 68"/>
          <p:cNvSpPr txBox="1"/>
          <p:nvPr/>
        </p:nvSpPr>
        <p:spPr>
          <a:xfrm>
            <a:off x="4958172" y="4930338"/>
            <a:ext cx="360040" cy="369332"/>
          </a:xfrm>
          <a:prstGeom prst="rect">
            <a:avLst/>
          </a:prstGeom>
          <a:noFill/>
        </p:spPr>
        <p:txBody>
          <a:bodyPr wrap="square" rtlCol="0">
            <a:spAutoFit/>
          </a:bodyPr>
          <a:lstStyle/>
          <a:p>
            <a:r>
              <a:rPr lang="tr-TR" dirty="0"/>
              <a:t>5</a:t>
            </a:r>
            <a:endParaRPr lang="en-US" dirty="0"/>
          </a:p>
        </p:txBody>
      </p:sp>
      <p:sp>
        <p:nvSpPr>
          <p:cNvPr id="70" name="Metin kutusu 69"/>
          <p:cNvSpPr txBox="1"/>
          <p:nvPr/>
        </p:nvSpPr>
        <p:spPr>
          <a:xfrm>
            <a:off x="1871700" y="4931876"/>
            <a:ext cx="360040" cy="369332"/>
          </a:xfrm>
          <a:prstGeom prst="rect">
            <a:avLst/>
          </a:prstGeom>
          <a:noFill/>
        </p:spPr>
        <p:txBody>
          <a:bodyPr wrap="square" rtlCol="0">
            <a:spAutoFit/>
          </a:bodyPr>
          <a:lstStyle/>
          <a:p>
            <a:r>
              <a:rPr lang="tr-TR" dirty="0" smtClean="0"/>
              <a:t>0</a:t>
            </a:r>
            <a:endParaRPr lang="en-US" dirty="0"/>
          </a:p>
        </p:txBody>
      </p:sp>
      <p:cxnSp>
        <p:nvCxnSpPr>
          <p:cNvPr id="71" name="Düz Ok Bağlayıcısı 70"/>
          <p:cNvCxnSpPr/>
          <p:nvPr/>
        </p:nvCxnSpPr>
        <p:spPr>
          <a:xfrm>
            <a:off x="2807804" y="4342596"/>
            <a:ext cx="792088"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4" name="Düz Ok Bağlayıcısı 73"/>
          <p:cNvCxnSpPr/>
          <p:nvPr/>
        </p:nvCxnSpPr>
        <p:spPr>
          <a:xfrm>
            <a:off x="3553483" y="4342596"/>
            <a:ext cx="792088"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5" name="Düz Ok Bağlayıcısı 74"/>
          <p:cNvCxnSpPr/>
          <p:nvPr/>
        </p:nvCxnSpPr>
        <p:spPr>
          <a:xfrm>
            <a:off x="4345571" y="4342596"/>
            <a:ext cx="792088"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7" name="Düz Bağlayıcı 76"/>
          <p:cNvCxnSpPr/>
          <p:nvPr/>
        </p:nvCxnSpPr>
        <p:spPr>
          <a:xfrm>
            <a:off x="2689920" y="2286794"/>
            <a:ext cx="9872" cy="2215657"/>
          </a:xfrm>
          <a:prstGeom prst="line">
            <a:avLst/>
          </a:prstGeom>
          <a:ln>
            <a:solidFill>
              <a:srgbClr val="FF0000"/>
            </a:solidFill>
            <a:prstDash val="dashDot"/>
          </a:ln>
        </p:spPr>
        <p:style>
          <a:lnRef idx="1">
            <a:schemeClr val="accent1"/>
          </a:lnRef>
          <a:fillRef idx="0">
            <a:schemeClr val="accent1"/>
          </a:fillRef>
          <a:effectRef idx="0">
            <a:schemeClr val="accent1"/>
          </a:effectRef>
          <a:fontRef idx="minor">
            <a:schemeClr val="tx1"/>
          </a:fontRef>
        </p:style>
      </p:cxnSp>
      <p:cxnSp>
        <p:nvCxnSpPr>
          <p:cNvPr id="78" name="Düz Bağlayıcı 77"/>
          <p:cNvCxnSpPr/>
          <p:nvPr/>
        </p:nvCxnSpPr>
        <p:spPr>
          <a:xfrm>
            <a:off x="3275856" y="2243237"/>
            <a:ext cx="9872" cy="2215657"/>
          </a:xfrm>
          <a:prstGeom prst="line">
            <a:avLst/>
          </a:prstGeom>
          <a:ln>
            <a:solidFill>
              <a:srgbClr val="FF0000"/>
            </a:solidFill>
            <a:prstDash val="dashDot"/>
          </a:ln>
        </p:spPr>
        <p:style>
          <a:lnRef idx="1">
            <a:schemeClr val="accent1"/>
          </a:lnRef>
          <a:fillRef idx="0">
            <a:schemeClr val="accent1"/>
          </a:fillRef>
          <a:effectRef idx="0">
            <a:schemeClr val="accent1"/>
          </a:effectRef>
          <a:fontRef idx="minor">
            <a:schemeClr val="tx1"/>
          </a:fontRef>
        </p:style>
      </p:cxnSp>
      <p:cxnSp>
        <p:nvCxnSpPr>
          <p:cNvPr id="79" name="Düz Bağlayıcı 78"/>
          <p:cNvCxnSpPr/>
          <p:nvPr/>
        </p:nvCxnSpPr>
        <p:spPr>
          <a:xfrm>
            <a:off x="3914056" y="2302962"/>
            <a:ext cx="9872" cy="2215657"/>
          </a:xfrm>
          <a:prstGeom prst="line">
            <a:avLst/>
          </a:prstGeom>
          <a:ln>
            <a:solidFill>
              <a:srgbClr val="FF0000"/>
            </a:solidFill>
            <a:prstDash val="dashDot"/>
          </a:ln>
        </p:spPr>
        <p:style>
          <a:lnRef idx="1">
            <a:schemeClr val="accent1"/>
          </a:lnRef>
          <a:fillRef idx="0">
            <a:schemeClr val="accent1"/>
          </a:fillRef>
          <a:effectRef idx="0">
            <a:schemeClr val="accent1"/>
          </a:effectRef>
          <a:fontRef idx="minor">
            <a:schemeClr val="tx1"/>
          </a:fontRef>
        </p:style>
      </p:cxnSp>
      <p:cxnSp>
        <p:nvCxnSpPr>
          <p:cNvPr id="80" name="Düz Bağlayıcı 79"/>
          <p:cNvCxnSpPr/>
          <p:nvPr/>
        </p:nvCxnSpPr>
        <p:spPr>
          <a:xfrm>
            <a:off x="4484812" y="2329875"/>
            <a:ext cx="9872" cy="2215657"/>
          </a:xfrm>
          <a:prstGeom prst="line">
            <a:avLst/>
          </a:prstGeom>
          <a:ln>
            <a:solidFill>
              <a:srgbClr val="FF0000"/>
            </a:solidFill>
            <a:prstDash val="dashDot"/>
          </a:ln>
        </p:spPr>
        <p:style>
          <a:lnRef idx="1">
            <a:schemeClr val="accent1"/>
          </a:lnRef>
          <a:fillRef idx="0">
            <a:schemeClr val="accent1"/>
          </a:fillRef>
          <a:effectRef idx="0">
            <a:schemeClr val="accent1"/>
          </a:effectRef>
          <a:fontRef idx="minor">
            <a:schemeClr val="tx1"/>
          </a:fontRef>
        </p:style>
      </p:cxnSp>
      <p:cxnSp>
        <p:nvCxnSpPr>
          <p:cNvPr id="81" name="Düz Bağlayıcı 80"/>
          <p:cNvCxnSpPr/>
          <p:nvPr/>
        </p:nvCxnSpPr>
        <p:spPr>
          <a:xfrm>
            <a:off x="5148064" y="2243237"/>
            <a:ext cx="9872" cy="2215657"/>
          </a:xfrm>
          <a:prstGeom prst="line">
            <a:avLst/>
          </a:prstGeom>
          <a:ln>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82" name="Metin kutusu 81"/>
          <p:cNvSpPr txBox="1"/>
          <p:nvPr/>
        </p:nvSpPr>
        <p:spPr>
          <a:xfrm>
            <a:off x="899592" y="1960543"/>
            <a:ext cx="972108" cy="369332"/>
          </a:xfrm>
          <a:prstGeom prst="rect">
            <a:avLst/>
          </a:prstGeom>
          <a:noFill/>
        </p:spPr>
        <p:txBody>
          <a:bodyPr wrap="square" rtlCol="0">
            <a:spAutoFit/>
          </a:bodyPr>
          <a:lstStyle/>
          <a:p>
            <a:r>
              <a:rPr lang="tr-TR" dirty="0" smtClean="0"/>
              <a:t>T=1sn </a:t>
            </a:r>
            <a:endParaRPr lang="en-US" dirty="0"/>
          </a:p>
        </p:txBody>
      </p:sp>
      <p:sp>
        <p:nvSpPr>
          <p:cNvPr id="83" name="Metin kutusu 82"/>
          <p:cNvSpPr txBox="1"/>
          <p:nvPr/>
        </p:nvSpPr>
        <p:spPr>
          <a:xfrm>
            <a:off x="683568" y="4082637"/>
            <a:ext cx="1296144" cy="369332"/>
          </a:xfrm>
          <a:prstGeom prst="rect">
            <a:avLst/>
          </a:prstGeom>
          <a:noFill/>
        </p:spPr>
        <p:txBody>
          <a:bodyPr wrap="square" rtlCol="0">
            <a:spAutoFit/>
          </a:bodyPr>
          <a:lstStyle/>
          <a:p>
            <a:r>
              <a:rPr lang="tr-TR" dirty="0" smtClean="0"/>
              <a:t>T=1,25 sn </a:t>
            </a:r>
            <a:endParaRPr lang="en-US" dirty="0"/>
          </a:p>
        </p:txBody>
      </p:sp>
    </p:spTree>
    <p:extLst>
      <p:ext uri="{BB962C8B-B14F-4D97-AF65-F5344CB8AC3E}">
        <p14:creationId xmlns:p14="http://schemas.microsoft.com/office/powerpoint/2010/main" val="28339453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484784"/>
            <a:ext cx="5616624" cy="5183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Başlık 1"/>
          <p:cNvSpPr>
            <a:spLocks noGrp="1"/>
          </p:cNvSpPr>
          <p:nvPr>
            <p:ph type="title"/>
          </p:nvPr>
        </p:nvSpPr>
        <p:spPr/>
        <p:txBody>
          <a:bodyPr/>
          <a:lstStyle/>
          <a:p>
            <a:r>
              <a:rPr lang="tr-TR" dirty="0" smtClean="0"/>
              <a:t>f1=1 Hz, f2= 0.8 Hz</a:t>
            </a:r>
            <a:endParaRPr lang="en-US" dirty="0"/>
          </a:p>
        </p:txBody>
      </p:sp>
      <p:cxnSp>
        <p:nvCxnSpPr>
          <p:cNvPr id="6" name="Düz Bağlayıcı 5"/>
          <p:cNvCxnSpPr/>
          <p:nvPr/>
        </p:nvCxnSpPr>
        <p:spPr>
          <a:xfrm>
            <a:off x="3165768" y="1880513"/>
            <a:ext cx="0" cy="3816424"/>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1" name="Düz Bağlayıcı 10"/>
          <p:cNvCxnSpPr/>
          <p:nvPr/>
        </p:nvCxnSpPr>
        <p:spPr>
          <a:xfrm>
            <a:off x="4017660" y="1880513"/>
            <a:ext cx="0" cy="3816424"/>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4" name="Düz Bağlayıcı 13"/>
          <p:cNvCxnSpPr/>
          <p:nvPr/>
        </p:nvCxnSpPr>
        <p:spPr>
          <a:xfrm>
            <a:off x="4860032" y="1880513"/>
            <a:ext cx="4812" cy="3816424"/>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5" name="Düz Bağlayıcı 14"/>
          <p:cNvCxnSpPr/>
          <p:nvPr/>
        </p:nvCxnSpPr>
        <p:spPr>
          <a:xfrm>
            <a:off x="5796136" y="1880513"/>
            <a:ext cx="0" cy="3744416"/>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6" name="Düz Bağlayıcı 15"/>
          <p:cNvCxnSpPr/>
          <p:nvPr/>
        </p:nvCxnSpPr>
        <p:spPr>
          <a:xfrm>
            <a:off x="6588224" y="1880513"/>
            <a:ext cx="0" cy="3816424"/>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067" name="Metin kutusu 2066"/>
          <p:cNvSpPr txBox="1"/>
          <p:nvPr/>
        </p:nvSpPr>
        <p:spPr>
          <a:xfrm>
            <a:off x="6732240" y="2962136"/>
            <a:ext cx="396044" cy="369332"/>
          </a:xfrm>
          <a:prstGeom prst="rect">
            <a:avLst/>
          </a:prstGeom>
          <a:noFill/>
        </p:spPr>
        <p:txBody>
          <a:bodyPr wrap="square" rtlCol="0">
            <a:spAutoFit/>
          </a:bodyPr>
          <a:lstStyle/>
          <a:p>
            <a:r>
              <a:rPr lang="tr-TR" dirty="0" smtClean="0"/>
              <a:t>(t)</a:t>
            </a:r>
            <a:endParaRPr lang="en-US" dirty="0"/>
          </a:p>
        </p:txBody>
      </p:sp>
      <p:sp>
        <p:nvSpPr>
          <p:cNvPr id="59" name="Metin kutusu 58"/>
          <p:cNvSpPr txBox="1"/>
          <p:nvPr/>
        </p:nvSpPr>
        <p:spPr>
          <a:xfrm>
            <a:off x="6677502" y="4509120"/>
            <a:ext cx="396044" cy="369332"/>
          </a:xfrm>
          <a:prstGeom prst="rect">
            <a:avLst/>
          </a:prstGeom>
          <a:noFill/>
        </p:spPr>
        <p:txBody>
          <a:bodyPr wrap="square" rtlCol="0">
            <a:spAutoFit/>
          </a:bodyPr>
          <a:lstStyle/>
          <a:p>
            <a:r>
              <a:rPr lang="tr-TR" dirty="0" smtClean="0"/>
              <a:t>(t)</a:t>
            </a:r>
            <a:endParaRPr lang="en-US" dirty="0"/>
          </a:p>
        </p:txBody>
      </p:sp>
      <p:sp>
        <p:nvSpPr>
          <p:cNvPr id="60" name="Metin kutusu 59"/>
          <p:cNvSpPr txBox="1"/>
          <p:nvPr/>
        </p:nvSpPr>
        <p:spPr>
          <a:xfrm>
            <a:off x="6640890" y="6021288"/>
            <a:ext cx="396044" cy="369332"/>
          </a:xfrm>
          <a:prstGeom prst="rect">
            <a:avLst/>
          </a:prstGeom>
          <a:noFill/>
        </p:spPr>
        <p:txBody>
          <a:bodyPr wrap="square" rtlCol="0">
            <a:spAutoFit/>
          </a:bodyPr>
          <a:lstStyle/>
          <a:p>
            <a:r>
              <a:rPr lang="tr-TR" dirty="0" smtClean="0"/>
              <a:t>(t)</a:t>
            </a:r>
            <a:endParaRPr lang="en-US" dirty="0"/>
          </a:p>
        </p:txBody>
      </p:sp>
    </p:spTree>
    <p:extLst>
      <p:ext uri="{BB962C8B-B14F-4D97-AF65-F5344CB8AC3E}">
        <p14:creationId xmlns:p14="http://schemas.microsoft.com/office/powerpoint/2010/main" val="40073888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a:t>
            </a:r>
            <a:r>
              <a:rPr lang="tr-TR" dirty="0" err="1" smtClean="0"/>
              <a:t>ftoplam</a:t>
            </a:r>
            <a:r>
              <a:rPr lang="tr-TR" dirty="0" smtClean="0"/>
              <a:t>=0,2 Hz</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556792"/>
            <a:ext cx="6696744" cy="5022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Düz Bağlayıcı 15"/>
          <p:cNvCxnSpPr/>
          <p:nvPr/>
        </p:nvCxnSpPr>
        <p:spPr>
          <a:xfrm>
            <a:off x="3779912" y="1988840"/>
            <a:ext cx="0" cy="396044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8" name="Düz Bağlayıcı 17"/>
          <p:cNvCxnSpPr/>
          <p:nvPr/>
        </p:nvCxnSpPr>
        <p:spPr>
          <a:xfrm>
            <a:off x="5508104" y="1988840"/>
            <a:ext cx="0" cy="396044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6" name="Metin kutusu 5"/>
          <p:cNvSpPr txBox="1"/>
          <p:nvPr/>
        </p:nvSpPr>
        <p:spPr>
          <a:xfrm>
            <a:off x="7344308" y="2996952"/>
            <a:ext cx="396044" cy="369332"/>
          </a:xfrm>
          <a:prstGeom prst="rect">
            <a:avLst/>
          </a:prstGeom>
          <a:noFill/>
        </p:spPr>
        <p:txBody>
          <a:bodyPr wrap="square" rtlCol="0">
            <a:spAutoFit/>
          </a:bodyPr>
          <a:lstStyle/>
          <a:p>
            <a:r>
              <a:rPr lang="tr-TR" dirty="0" smtClean="0"/>
              <a:t>(t)</a:t>
            </a:r>
            <a:endParaRPr lang="en-US" dirty="0"/>
          </a:p>
        </p:txBody>
      </p:sp>
      <p:sp>
        <p:nvSpPr>
          <p:cNvPr id="7" name="Metin kutusu 6"/>
          <p:cNvSpPr txBox="1"/>
          <p:nvPr/>
        </p:nvSpPr>
        <p:spPr>
          <a:xfrm>
            <a:off x="7344308" y="4499828"/>
            <a:ext cx="396044" cy="369332"/>
          </a:xfrm>
          <a:prstGeom prst="rect">
            <a:avLst/>
          </a:prstGeom>
          <a:noFill/>
        </p:spPr>
        <p:txBody>
          <a:bodyPr wrap="square" rtlCol="0">
            <a:spAutoFit/>
          </a:bodyPr>
          <a:lstStyle/>
          <a:p>
            <a:r>
              <a:rPr lang="tr-TR" dirty="0" smtClean="0"/>
              <a:t>(t)</a:t>
            </a:r>
            <a:endParaRPr lang="en-US" dirty="0"/>
          </a:p>
        </p:txBody>
      </p:sp>
      <p:sp>
        <p:nvSpPr>
          <p:cNvPr id="8" name="Metin kutusu 7"/>
          <p:cNvSpPr txBox="1"/>
          <p:nvPr/>
        </p:nvSpPr>
        <p:spPr>
          <a:xfrm>
            <a:off x="7344308" y="5958651"/>
            <a:ext cx="396044" cy="369332"/>
          </a:xfrm>
          <a:prstGeom prst="rect">
            <a:avLst/>
          </a:prstGeom>
          <a:noFill/>
        </p:spPr>
        <p:txBody>
          <a:bodyPr wrap="square" rtlCol="0">
            <a:spAutoFit/>
          </a:bodyPr>
          <a:lstStyle/>
          <a:p>
            <a:r>
              <a:rPr lang="tr-TR" dirty="0" smtClean="0"/>
              <a:t>(t)</a:t>
            </a:r>
            <a:endParaRPr lang="en-US" dirty="0"/>
          </a:p>
        </p:txBody>
      </p:sp>
    </p:spTree>
    <p:extLst>
      <p:ext uri="{BB962C8B-B14F-4D97-AF65-F5344CB8AC3E}">
        <p14:creationId xmlns:p14="http://schemas.microsoft.com/office/powerpoint/2010/main" val="662633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p:txBody>
          <a:bodyPr/>
          <a:lstStyle/>
          <a:p>
            <a:r>
              <a:rPr lang="tr-TR" dirty="0" smtClean="0"/>
              <a:t>f1= 1.4 Hz, f2= 1.618 Hz        </a:t>
            </a:r>
            <a:r>
              <a:rPr lang="tr-TR" dirty="0" err="1" smtClean="0">
                <a:solidFill>
                  <a:srgbClr val="FF0000"/>
                </a:solidFill>
              </a:rPr>
              <a:t>ftoplam</a:t>
            </a:r>
            <a:r>
              <a:rPr lang="tr-TR" dirty="0" smtClean="0">
                <a:solidFill>
                  <a:srgbClr val="FF0000"/>
                </a:solidFill>
              </a:rPr>
              <a:t>=?</a:t>
            </a:r>
          </a:p>
          <a:p>
            <a:endParaRPr lang="tr-TR" dirty="0" smtClean="0">
              <a:solidFill>
                <a:srgbClr val="FF0000"/>
              </a:solidFill>
            </a:endParaRPr>
          </a:p>
          <a:p>
            <a:endParaRPr lang="tr-TR" dirty="0">
              <a:solidFill>
                <a:srgbClr val="FF0000"/>
              </a:solidFill>
            </a:endParaRPr>
          </a:p>
          <a:p>
            <a:r>
              <a:rPr lang="tr-TR" dirty="0"/>
              <a:t>f1= 1.4 Hz, f2= </a:t>
            </a:r>
            <a:r>
              <a:rPr lang="tr-TR" dirty="0" smtClean="0"/>
              <a:t>1.6 </a:t>
            </a:r>
            <a:r>
              <a:rPr lang="tr-TR" dirty="0"/>
              <a:t>Hz       </a:t>
            </a:r>
            <a:r>
              <a:rPr lang="tr-TR" dirty="0" smtClean="0"/>
              <a:t>     </a:t>
            </a:r>
            <a:r>
              <a:rPr lang="tr-TR" dirty="0" err="1" smtClean="0">
                <a:solidFill>
                  <a:srgbClr val="FF0000"/>
                </a:solidFill>
              </a:rPr>
              <a:t>ftoplam</a:t>
            </a:r>
            <a:r>
              <a:rPr lang="tr-TR" dirty="0" smtClean="0">
                <a:solidFill>
                  <a:srgbClr val="FF0000"/>
                </a:solidFill>
              </a:rPr>
              <a:t>=?</a:t>
            </a:r>
          </a:p>
          <a:p>
            <a:endParaRPr lang="tr-TR" dirty="0" smtClean="0">
              <a:solidFill>
                <a:srgbClr val="FF0000"/>
              </a:solidFill>
            </a:endParaRPr>
          </a:p>
          <a:p>
            <a:endParaRPr lang="tr-TR" dirty="0">
              <a:solidFill>
                <a:srgbClr val="FF0000"/>
              </a:solidFill>
            </a:endParaRPr>
          </a:p>
          <a:p>
            <a:r>
              <a:rPr lang="tr-TR" dirty="0"/>
              <a:t>f1= </a:t>
            </a:r>
            <a:r>
              <a:rPr lang="tr-TR" dirty="0" smtClean="0"/>
              <a:t>0.6 </a:t>
            </a:r>
            <a:r>
              <a:rPr lang="tr-TR" dirty="0"/>
              <a:t>Hz, f2= </a:t>
            </a:r>
            <a:r>
              <a:rPr lang="tr-TR" dirty="0" smtClean="0"/>
              <a:t>1.8 </a:t>
            </a:r>
            <a:r>
              <a:rPr lang="tr-TR" dirty="0"/>
              <a:t>Hz            </a:t>
            </a:r>
            <a:r>
              <a:rPr lang="tr-TR" dirty="0" err="1" smtClean="0">
                <a:solidFill>
                  <a:srgbClr val="FF0000"/>
                </a:solidFill>
              </a:rPr>
              <a:t>ftoplam</a:t>
            </a:r>
            <a:r>
              <a:rPr lang="tr-TR" dirty="0" smtClean="0">
                <a:solidFill>
                  <a:srgbClr val="FF0000"/>
                </a:solidFill>
              </a:rPr>
              <a:t>=?</a:t>
            </a:r>
            <a:endParaRPr lang="tr-TR" dirty="0">
              <a:solidFill>
                <a:srgbClr val="FF0000"/>
              </a:solidFill>
            </a:endParaRPr>
          </a:p>
          <a:p>
            <a:endParaRPr lang="tr-TR" dirty="0">
              <a:solidFill>
                <a:srgbClr val="FF0000"/>
              </a:solidFill>
            </a:endParaRPr>
          </a:p>
          <a:p>
            <a:endParaRPr lang="en-US" dirty="0"/>
          </a:p>
        </p:txBody>
      </p:sp>
    </p:spTree>
    <p:extLst>
      <p:ext uri="{BB962C8B-B14F-4D97-AF65-F5344CB8AC3E}">
        <p14:creationId xmlns:p14="http://schemas.microsoft.com/office/powerpoint/2010/main" val="5523255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ctr"/>
            <a:r>
              <a:rPr lang="tr-TR" dirty="0" smtClean="0"/>
              <a:t>Frekansı birbirinin tam katı olan sinyallerin toplanması</a:t>
            </a:r>
            <a:endParaRPr lang="en-US" dirty="0"/>
          </a:p>
        </p:txBody>
      </p:sp>
      <p:sp>
        <p:nvSpPr>
          <p:cNvPr id="3" name="İçerik Yer Tutucusu 2"/>
          <p:cNvSpPr>
            <a:spLocks noGrp="1"/>
          </p:cNvSpPr>
          <p:nvPr>
            <p:ph sz="quarter" idx="1"/>
          </p:nvPr>
        </p:nvSpPr>
        <p:spPr/>
        <p:txBody>
          <a:bodyPr/>
          <a:lstStyle/>
          <a:p>
            <a:r>
              <a:rPr lang="tr-TR" dirty="0"/>
              <a:t>f1= 0.6 Hz, f2= 1.8 Hz            </a:t>
            </a:r>
            <a:r>
              <a:rPr lang="tr-TR" dirty="0" err="1" smtClean="0"/>
              <a:t>ftoplam</a:t>
            </a:r>
            <a:r>
              <a:rPr lang="tr-TR" dirty="0" smtClean="0"/>
              <a:t>=0.6 Hz</a:t>
            </a:r>
            <a:endParaRPr lang="tr-TR" dirty="0"/>
          </a:p>
          <a:p>
            <a:pPr marL="0" indent="0">
              <a:buNone/>
            </a:pPr>
            <a:endParaRPr lang="tr-TR" dirty="0"/>
          </a:p>
          <a:p>
            <a:r>
              <a:rPr lang="tr-TR" dirty="0"/>
              <a:t>f1= </a:t>
            </a:r>
            <a:r>
              <a:rPr lang="tr-TR" dirty="0" smtClean="0"/>
              <a:t>0.4 </a:t>
            </a:r>
            <a:r>
              <a:rPr lang="tr-TR" dirty="0"/>
              <a:t>Hz, f2= </a:t>
            </a:r>
            <a:r>
              <a:rPr lang="tr-TR" dirty="0" smtClean="0"/>
              <a:t>2 </a:t>
            </a:r>
            <a:r>
              <a:rPr lang="tr-TR" dirty="0"/>
              <a:t>Hz         </a:t>
            </a:r>
            <a:r>
              <a:rPr lang="tr-TR" dirty="0" smtClean="0"/>
              <a:t>      </a:t>
            </a:r>
            <a:r>
              <a:rPr lang="tr-TR" dirty="0" err="1" smtClean="0"/>
              <a:t>ftoplam</a:t>
            </a:r>
            <a:r>
              <a:rPr lang="tr-TR" dirty="0" smtClean="0"/>
              <a:t>=0.4 Hz</a:t>
            </a:r>
          </a:p>
          <a:p>
            <a:pPr marL="0" indent="0">
              <a:buNone/>
            </a:pPr>
            <a:endParaRPr lang="tr-TR" dirty="0"/>
          </a:p>
          <a:p>
            <a:r>
              <a:rPr lang="tr-TR" dirty="0"/>
              <a:t>f1= </a:t>
            </a:r>
            <a:r>
              <a:rPr lang="tr-TR" dirty="0" smtClean="0"/>
              <a:t>1 </a:t>
            </a:r>
            <a:r>
              <a:rPr lang="tr-TR" dirty="0"/>
              <a:t>Hz, f2= </a:t>
            </a:r>
            <a:r>
              <a:rPr lang="tr-TR" dirty="0" smtClean="0"/>
              <a:t>5 </a:t>
            </a:r>
            <a:r>
              <a:rPr lang="tr-TR" dirty="0"/>
              <a:t>Hz         </a:t>
            </a:r>
            <a:r>
              <a:rPr lang="tr-TR" dirty="0" smtClean="0"/>
              <a:t>         </a:t>
            </a:r>
            <a:r>
              <a:rPr lang="tr-TR" dirty="0" err="1" smtClean="0"/>
              <a:t>ftoplam</a:t>
            </a:r>
            <a:r>
              <a:rPr lang="tr-TR" dirty="0" smtClean="0"/>
              <a:t>=1 Hz</a:t>
            </a:r>
            <a:endParaRPr lang="tr-TR" dirty="0"/>
          </a:p>
          <a:p>
            <a:endParaRPr lang="tr-TR" dirty="0" smtClean="0"/>
          </a:p>
          <a:p>
            <a:endParaRPr lang="en-US" dirty="0"/>
          </a:p>
        </p:txBody>
      </p:sp>
      <p:cxnSp>
        <p:nvCxnSpPr>
          <p:cNvPr id="38" name="Düz Ok Bağlayıcısı 37"/>
          <p:cNvCxnSpPr/>
          <p:nvPr/>
        </p:nvCxnSpPr>
        <p:spPr>
          <a:xfrm>
            <a:off x="1635932" y="5607545"/>
            <a:ext cx="4464496" cy="1661"/>
          </a:xfrm>
          <a:prstGeom prst="straightConnector1">
            <a:avLst/>
          </a:prstGeom>
          <a:ln>
            <a:solidFill>
              <a:schemeClr val="accent1">
                <a:lumMod val="50000"/>
              </a:schemeClr>
            </a:solidFill>
            <a:tailEnd type="arrow" w="lg" len="lg"/>
          </a:ln>
        </p:spPr>
        <p:style>
          <a:lnRef idx="1">
            <a:schemeClr val="accent1"/>
          </a:lnRef>
          <a:fillRef idx="0">
            <a:schemeClr val="accent1"/>
          </a:fillRef>
          <a:effectRef idx="0">
            <a:schemeClr val="accent1"/>
          </a:effectRef>
          <a:fontRef idx="minor">
            <a:schemeClr val="tx1"/>
          </a:fontRef>
        </p:style>
      </p:cxnSp>
      <p:sp>
        <p:nvSpPr>
          <p:cNvPr id="39" name="Metin kutusu 38"/>
          <p:cNvSpPr txBox="1"/>
          <p:nvPr/>
        </p:nvSpPr>
        <p:spPr>
          <a:xfrm>
            <a:off x="6388460" y="5424540"/>
            <a:ext cx="720080" cy="369332"/>
          </a:xfrm>
          <a:prstGeom prst="rect">
            <a:avLst/>
          </a:prstGeom>
          <a:noFill/>
        </p:spPr>
        <p:txBody>
          <a:bodyPr wrap="square" rtlCol="0">
            <a:spAutoFit/>
          </a:bodyPr>
          <a:lstStyle/>
          <a:p>
            <a:r>
              <a:rPr lang="tr-TR" dirty="0" smtClean="0"/>
              <a:t>t (sn)</a:t>
            </a:r>
            <a:endParaRPr lang="en-US" dirty="0"/>
          </a:p>
        </p:txBody>
      </p:sp>
      <p:cxnSp>
        <p:nvCxnSpPr>
          <p:cNvPr id="40" name="Düz Bağlayıcı 39"/>
          <p:cNvCxnSpPr/>
          <p:nvPr/>
        </p:nvCxnSpPr>
        <p:spPr>
          <a:xfrm>
            <a:off x="2428020" y="5478242"/>
            <a:ext cx="0" cy="230833"/>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Düz Bağlayıcı 40"/>
          <p:cNvCxnSpPr/>
          <p:nvPr/>
        </p:nvCxnSpPr>
        <p:spPr>
          <a:xfrm>
            <a:off x="3076092" y="5492128"/>
            <a:ext cx="0" cy="230833"/>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Düz Bağlayıcı 41"/>
          <p:cNvCxnSpPr/>
          <p:nvPr/>
        </p:nvCxnSpPr>
        <p:spPr>
          <a:xfrm>
            <a:off x="3652156" y="5492128"/>
            <a:ext cx="0" cy="230833"/>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Düz Bağlayıcı 42"/>
          <p:cNvCxnSpPr/>
          <p:nvPr/>
        </p:nvCxnSpPr>
        <p:spPr>
          <a:xfrm>
            <a:off x="4300228" y="5477415"/>
            <a:ext cx="0" cy="230833"/>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Düz Bağlayıcı 43"/>
          <p:cNvCxnSpPr/>
          <p:nvPr/>
        </p:nvCxnSpPr>
        <p:spPr>
          <a:xfrm>
            <a:off x="4876292" y="5479904"/>
            <a:ext cx="0" cy="230833"/>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Düz Bağlayıcı 44"/>
          <p:cNvCxnSpPr/>
          <p:nvPr/>
        </p:nvCxnSpPr>
        <p:spPr>
          <a:xfrm>
            <a:off x="5524364" y="5493790"/>
            <a:ext cx="0" cy="230833"/>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46" name="Metin kutusu 45"/>
          <p:cNvSpPr txBox="1"/>
          <p:nvPr/>
        </p:nvSpPr>
        <p:spPr>
          <a:xfrm>
            <a:off x="2752056" y="5886821"/>
            <a:ext cx="494184" cy="369332"/>
          </a:xfrm>
          <a:prstGeom prst="rect">
            <a:avLst/>
          </a:prstGeom>
          <a:noFill/>
        </p:spPr>
        <p:txBody>
          <a:bodyPr wrap="square" rtlCol="0">
            <a:spAutoFit/>
          </a:bodyPr>
          <a:lstStyle/>
          <a:p>
            <a:r>
              <a:rPr lang="tr-TR" dirty="0" smtClean="0"/>
              <a:t>0.2</a:t>
            </a:r>
            <a:endParaRPr lang="en-US" dirty="0"/>
          </a:p>
        </p:txBody>
      </p:sp>
      <p:sp>
        <p:nvSpPr>
          <p:cNvPr id="47" name="Metin kutusu 46"/>
          <p:cNvSpPr txBox="1"/>
          <p:nvPr/>
        </p:nvSpPr>
        <p:spPr>
          <a:xfrm>
            <a:off x="3400128" y="5875143"/>
            <a:ext cx="494184" cy="369332"/>
          </a:xfrm>
          <a:prstGeom prst="rect">
            <a:avLst/>
          </a:prstGeom>
          <a:noFill/>
        </p:spPr>
        <p:txBody>
          <a:bodyPr wrap="square" rtlCol="0">
            <a:spAutoFit/>
          </a:bodyPr>
          <a:lstStyle/>
          <a:p>
            <a:r>
              <a:rPr lang="tr-TR" dirty="0" smtClean="0"/>
              <a:t>0.4</a:t>
            </a:r>
            <a:endParaRPr lang="en-US" dirty="0"/>
          </a:p>
        </p:txBody>
      </p:sp>
      <p:sp>
        <p:nvSpPr>
          <p:cNvPr id="48" name="Metin kutusu 47"/>
          <p:cNvSpPr txBox="1"/>
          <p:nvPr/>
        </p:nvSpPr>
        <p:spPr>
          <a:xfrm>
            <a:off x="3976192" y="5886821"/>
            <a:ext cx="526207" cy="369332"/>
          </a:xfrm>
          <a:prstGeom prst="rect">
            <a:avLst/>
          </a:prstGeom>
          <a:noFill/>
        </p:spPr>
        <p:txBody>
          <a:bodyPr wrap="square" rtlCol="0">
            <a:spAutoFit/>
          </a:bodyPr>
          <a:lstStyle/>
          <a:p>
            <a:r>
              <a:rPr lang="tr-TR" dirty="0" smtClean="0"/>
              <a:t>0.6</a:t>
            </a:r>
            <a:endParaRPr lang="en-US" dirty="0"/>
          </a:p>
        </p:txBody>
      </p:sp>
      <p:sp>
        <p:nvSpPr>
          <p:cNvPr id="49" name="Metin kutusu 48"/>
          <p:cNvSpPr txBox="1"/>
          <p:nvPr/>
        </p:nvSpPr>
        <p:spPr>
          <a:xfrm>
            <a:off x="4552256" y="5875143"/>
            <a:ext cx="566192" cy="369332"/>
          </a:xfrm>
          <a:prstGeom prst="rect">
            <a:avLst/>
          </a:prstGeom>
          <a:noFill/>
        </p:spPr>
        <p:txBody>
          <a:bodyPr wrap="square" rtlCol="0">
            <a:spAutoFit/>
          </a:bodyPr>
          <a:lstStyle/>
          <a:p>
            <a:r>
              <a:rPr lang="tr-TR" dirty="0" smtClean="0"/>
              <a:t>0.8</a:t>
            </a:r>
            <a:endParaRPr lang="en-US" dirty="0"/>
          </a:p>
        </p:txBody>
      </p:sp>
      <p:sp>
        <p:nvSpPr>
          <p:cNvPr id="50" name="Metin kutusu 49"/>
          <p:cNvSpPr txBox="1"/>
          <p:nvPr/>
        </p:nvSpPr>
        <p:spPr>
          <a:xfrm>
            <a:off x="5334472" y="5886821"/>
            <a:ext cx="360040" cy="369332"/>
          </a:xfrm>
          <a:prstGeom prst="rect">
            <a:avLst/>
          </a:prstGeom>
          <a:noFill/>
        </p:spPr>
        <p:txBody>
          <a:bodyPr wrap="square" rtlCol="0">
            <a:spAutoFit/>
          </a:bodyPr>
          <a:lstStyle/>
          <a:p>
            <a:r>
              <a:rPr lang="tr-TR" dirty="0"/>
              <a:t>1</a:t>
            </a:r>
            <a:endParaRPr lang="en-US" dirty="0"/>
          </a:p>
        </p:txBody>
      </p:sp>
      <p:cxnSp>
        <p:nvCxnSpPr>
          <p:cNvPr id="51" name="Düz Ok Bağlayıcısı 50"/>
          <p:cNvCxnSpPr/>
          <p:nvPr/>
        </p:nvCxnSpPr>
        <p:spPr>
          <a:xfrm>
            <a:off x="2428020" y="5247505"/>
            <a:ext cx="648072"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2" name="Düz Ok Bağlayıcısı 51"/>
          <p:cNvCxnSpPr/>
          <p:nvPr/>
        </p:nvCxnSpPr>
        <p:spPr>
          <a:xfrm>
            <a:off x="3076092" y="5247505"/>
            <a:ext cx="648072"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3" name="Düz Ok Bağlayıcısı 52"/>
          <p:cNvCxnSpPr/>
          <p:nvPr/>
        </p:nvCxnSpPr>
        <p:spPr>
          <a:xfrm>
            <a:off x="3652156" y="5247505"/>
            <a:ext cx="648072"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4" name="Düz Ok Bağlayıcısı 53"/>
          <p:cNvCxnSpPr/>
          <p:nvPr/>
        </p:nvCxnSpPr>
        <p:spPr>
          <a:xfrm>
            <a:off x="4228220" y="5247505"/>
            <a:ext cx="648072"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5" name="Düz Ok Bağlayıcısı 54"/>
          <p:cNvCxnSpPr/>
          <p:nvPr/>
        </p:nvCxnSpPr>
        <p:spPr>
          <a:xfrm>
            <a:off x="4876292" y="5257427"/>
            <a:ext cx="648072"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6" name="Metin kutusu 55"/>
          <p:cNvSpPr txBox="1"/>
          <p:nvPr/>
        </p:nvSpPr>
        <p:spPr>
          <a:xfrm>
            <a:off x="2248000" y="5888359"/>
            <a:ext cx="360040" cy="369332"/>
          </a:xfrm>
          <a:prstGeom prst="rect">
            <a:avLst/>
          </a:prstGeom>
          <a:noFill/>
        </p:spPr>
        <p:txBody>
          <a:bodyPr wrap="square" rtlCol="0">
            <a:spAutoFit/>
          </a:bodyPr>
          <a:lstStyle/>
          <a:p>
            <a:r>
              <a:rPr lang="tr-TR" dirty="0" smtClean="0"/>
              <a:t>0</a:t>
            </a:r>
            <a:endParaRPr lang="en-US" dirty="0"/>
          </a:p>
        </p:txBody>
      </p:sp>
      <p:sp>
        <p:nvSpPr>
          <p:cNvPr id="57" name="Metin kutusu 56"/>
          <p:cNvSpPr txBox="1"/>
          <p:nvPr/>
        </p:nvSpPr>
        <p:spPr>
          <a:xfrm>
            <a:off x="1115616" y="5055208"/>
            <a:ext cx="1132384" cy="369332"/>
          </a:xfrm>
          <a:prstGeom prst="rect">
            <a:avLst/>
          </a:prstGeom>
          <a:noFill/>
        </p:spPr>
        <p:txBody>
          <a:bodyPr wrap="square" rtlCol="0">
            <a:spAutoFit/>
          </a:bodyPr>
          <a:lstStyle/>
          <a:p>
            <a:r>
              <a:rPr lang="tr-TR" dirty="0" smtClean="0"/>
              <a:t>T=0.2 </a:t>
            </a:r>
            <a:r>
              <a:rPr lang="tr-TR" dirty="0" err="1" smtClean="0"/>
              <a:t>sn</a:t>
            </a:r>
            <a:r>
              <a:rPr lang="tr-TR" dirty="0" smtClean="0"/>
              <a:t> </a:t>
            </a:r>
            <a:endParaRPr lang="en-US" dirty="0"/>
          </a:p>
        </p:txBody>
      </p:sp>
      <p:cxnSp>
        <p:nvCxnSpPr>
          <p:cNvPr id="58" name="Düz Ok Bağlayıcısı 57"/>
          <p:cNvCxnSpPr/>
          <p:nvPr/>
        </p:nvCxnSpPr>
        <p:spPr>
          <a:xfrm>
            <a:off x="2428020" y="4869160"/>
            <a:ext cx="3096344"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0" name="Metin kutusu 59"/>
          <p:cNvSpPr txBox="1"/>
          <p:nvPr/>
        </p:nvSpPr>
        <p:spPr>
          <a:xfrm>
            <a:off x="1115616" y="4684494"/>
            <a:ext cx="1132384" cy="369332"/>
          </a:xfrm>
          <a:prstGeom prst="rect">
            <a:avLst/>
          </a:prstGeom>
          <a:noFill/>
        </p:spPr>
        <p:txBody>
          <a:bodyPr wrap="square" rtlCol="0">
            <a:spAutoFit/>
          </a:bodyPr>
          <a:lstStyle/>
          <a:p>
            <a:r>
              <a:rPr lang="tr-TR" dirty="0" smtClean="0"/>
              <a:t>T=1 </a:t>
            </a:r>
            <a:r>
              <a:rPr lang="tr-TR" dirty="0" err="1" smtClean="0"/>
              <a:t>sn</a:t>
            </a:r>
            <a:r>
              <a:rPr lang="tr-TR" dirty="0" smtClean="0"/>
              <a:t> </a:t>
            </a:r>
            <a:endParaRPr lang="en-US" dirty="0"/>
          </a:p>
        </p:txBody>
      </p:sp>
    </p:spTree>
    <p:extLst>
      <p:ext uri="{BB962C8B-B14F-4D97-AF65-F5344CB8AC3E}">
        <p14:creationId xmlns:p14="http://schemas.microsoft.com/office/powerpoint/2010/main" val="12899617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p:txBody>
          <a:bodyPr/>
          <a:lstStyle/>
          <a:p>
            <a:r>
              <a:rPr lang="tr-TR" dirty="0" smtClean="0"/>
              <a:t>f1=1Hz, f2=2Hz, f3=3Hz, f4=4Hz, f5=5Hz</a:t>
            </a:r>
          </a:p>
          <a:p>
            <a:endParaRPr lang="tr-TR" dirty="0"/>
          </a:p>
          <a:p>
            <a:r>
              <a:rPr lang="tr-TR" dirty="0" smtClean="0"/>
              <a:t>f1+f2=?    f2+f3=?   f3+f5=?  </a:t>
            </a:r>
          </a:p>
          <a:p>
            <a:endParaRPr lang="tr-TR" dirty="0"/>
          </a:p>
          <a:p>
            <a:r>
              <a:rPr lang="tr-TR" dirty="0" smtClean="0"/>
              <a:t>f1+f2+f3+f4+f5=f6=?</a:t>
            </a:r>
            <a:endParaRPr lang="en-US" dirty="0"/>
          </a:p>
        </p:txBody>
      </p:sp>
    </p:spTree>
    <p:extLst>
      <p:ext uri="{BB962C8B-B14F-4D97-AF65-F5344CB8AC3E}">
        <p14:creationId xmlns:p14="http://schemas.microsoft.com/office/powerpoint/2010/main" val="11618745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yan">
  <a:themeElements>
    <a:clrScheme name="Bitişiklik">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Medy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y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2749</TotalTime>
  <Words>361</Words>
  <Application>Microsoft Office PowerPoint</Application>
  <PresentationFormat>Ekran Gösterisi (4:3)</PresentationFormat>
  <Paragraphs>152</Paragraphs>
  <Slides>26</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26</vt:i4>
      </vt:variant>
    </vt:vector>
  </HeadingPairs>
  <TitlesOfParts>
    <vt:vector size="34" baseType="lpstr">
      <vt:lpstr>Arial Unicode MS</vt:lpstr>
      <vt:lpstr>Arial</vt:lpstr>
      <vt:lpstr>Arial Narrow</vt:lpstr>
      <vt:lpstr>Cambria Math</vt:lpstr>
      <vt:lpstr>Tw Cen MT</vt:lpstr>
      <vt:lpstr>Wingdings</vt:lpstr>
      <vt:lpstr>Wingdings 2</vt:lpstr>
      <vt:lpstr>Medyan</vt:lpstr>
      <vt:lpstr>FOURIER TRANSFORM</vt:lpstr>
      <vt:lpstr>PowerPoint Sunusu</vt:lpstr>
      <vt:lpstr>Periyodik Sinyallerin Toplamı</vt:lpstr>
      <vt:lpstr>f1=1 Hz, f2= 0.8 Hz    f3=?</vt:lpstr>
      <vt:lpstr>f1=1 Hz, f2= 0.8 Hz</vt:lpstr>
      <vt:lpstr>   ftoplam=0,2 Hz</vt:lpstr>
      <vt:lpstr>PowerPoint Sunusu</vt:lpstr>
      <vt:lpstr>Frekansı birbirinin tam katı olan sinyallerin toplanması</vt:lpstr>
      <vt:lpstr>PowerPoint Sunusu</vt:lpstr>
      <vt:lpstr>PowerPoint Sunusu</vt:lpstr>
      <vt:lpstr>PowerPoint Sunusu</vt:lpstr>
      <vt:lpstr>PowerPoint Sunusu</vt:lpstr>
      <vt:lpstr>PowerPoint Sunusu</vt:lpstr>
      <vt:lpstr>b_n katsayılarını bulmak için sinüslerin ortogonallığı kullanılır</vt:lpstr>
      <vt:lpstr>PowerPoint Sunusu</vt:lpstr>
      <vt:lpstr>PowerPoint Sunusu</vt:lpstr>
      <vt:lpstr>PowerPoint Sunusu</vt:lpstr>
      <vt:lpstr>PowerPoint Sunusu</vt:lpstr>
      <vt:lpstr>PowerPoint Sunusu</vt:lpstr>
      <vt:lpstr>PowerPoint Sunusu</vt:lpstr>
      <vt:lpstr>Tek ve Çift Fonksiyonlar</vt:lpstr>
      <vt:lpstr>PowerPoint Sunusu</vt:lpstr>
      <vt:lpstr>1 sn periyotlu bir sinyal için</vt:lpstr>
      <vt:lpstr>Herhangi bir sinyal için</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FOURIER TRANSFORM</dc:title>
  <dc:creator>yunus emre acar</dc:creator>
  <cp:lastModifiedBy>yunus emre acar</cp:lastModifiedBy>
  <cp:revision>57</cp:revision>
  <dcterms:created xsi:type="dcterms:W3CDTF">2016-11-02T06:44:25Z</dcterms:created>
  <dcterms:modified xsi:type="dcterms:W3CDTF">2019-11-05T08:54:10Z</dcterms:modified>
</cp:coreProperties>
</file>