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tr-TR"/>
    </a:defPPr>
    <a:lvl1pPr marL="0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1pPr>
    <a:lvl2pPr marL="1468716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2pPr>
    <a:lvl3pPr marL="2937431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3pPr>
    <a:lvl4pPr marL="4406147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4pPr>
    <a:lvl5pPr marL="5874864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5pPr>
    <a:lvl6pPr marL="7343580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6pPr>
    <a:lvl7pPr marL="8812295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7pPr>
    <a:lvl8pPr marL="10281011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8pPr>
    <a:lvl9pPr marL="11749727" algn="l" defTabSz="2937431" rtl="0" eaLnBrk="1" latinLnBrk="0" hangingPunct="1">
      <a:defRPr sz="5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CC"/>
    <a:srgbClr val="FF33CC"/>
    <a:srgbClr val="FF99CC"/>
    <a:srgbClr val="FF3399"/>
    <a:srgbClr val="FF66CC"/>
    <a:srgbClr val="D60093"/>
    <a:srgbClr val="FF0066"/>
    <a:srgbClr val="E6E6E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7" autoAdjust="0"/>
    <p:restoredTop sz="96274" autoAdjust="0"/>
  </p:normalViewPr>
  <p:slideViewPr>
    <p:cSldViewPr snapToGrid="0">
      <p:cViewPr>
        <p:scale>
          <a:sx n="33" d="100"/>
          <a:sy n="33" d="100"/>
        </p:scale>
        <p:origin x="12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9D0F-28C9-4106-80A0-562651F3E46A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6601-36E6-43A3-AD25-55065C176E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1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16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431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147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4864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580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295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011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49727" algn="l" defTabSz="2937431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349500" y="1143000"/>
            <a:ext cx="21590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6601-36E6-43A3-AD25-55065C176E9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82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56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4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6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79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1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94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BC93-33ED-4864-8A06-42643769D6CE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27B8-2A1B-4E32-BA2C-AF4DF174DA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14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Yuvarlatılmış Dikdörtgen 34"/>
          <p:cNvSpPr/>
          <p:nvPr/>
        </p:nvSpPr>
        <p:spPr>
          <a:xfrm>
            <a:off x="903366" y="195653"/>
            <a:ext cx="23302853" cy="40215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8" name="Yuvarlatılmış Dikdörtgen 107"/>
          <p:cNvSpPr/>
          <p:nvPr/>
        </p:nvSpPr>
        <p:spPr>
          <a:xfrm>
            <a:off x="12877053" y="6186789"/>
            <a:ext cx="5922683" cy="9205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110" name="Yuvarlatılmış Dikdörtgen 109"/>
          <p:cNvSpPr/>
          <p:nvPr/>
        </p:nvSpPr>
        <p:spPr>
          <a:xfrm>
            <a:off x="6931883" y="6287623"/>
            <a:ext cx="5811907" cy="7411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111" name="Yuvarlatılmış Dikdörtgen 110"/>
          <p:cNvSpPr/>
          <p:nvPr/>
        </p:nvSpPr>
        <p:spPr>
          <a:xfrm>
            <a:off x="704610" y="8637239"/>
            <a:ext cx="5926038" cy="9205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33" name="Yuvarlatılmış Dikdörtgen 32"/>
          <p:cNvSpPr/>
          <p:nvPr/>
        </p:nvSpPr>
        <p:spPr>
          <a:xfrm>
            <a:off x="827493" y="6274722"/>
            <a:ext cx="5938239" cy="756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338" name="Metin kutusu 337"/>
          <p:cNvSpPr txBox="1"/>
          <p:nvPr/>
        </p:nvSpPr>
        <p:spPr>
          <a:xfrm>
            <a:off x="7369616" y="6399330"/>
            <a:ext cx="4903553" cy="1127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364" b="1" dirty="0"/>
              <a:t>MATERYAL-METOT</a:t>
            </a:r>
          </a:p>
          <a:p>
            <a:endParaRPr lang="tr-TR" sz="3364" dirty="0">
              <a:solidFill>
                <a:schemeClr val="bg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27494" y="2848714"/>
            <a:ext cx="23302853" cy="1364441"/>
          </a:xfrm>
        </p:spPr>
        <p:txBody>
          <a:bodyPr>
            <a:noAutofit/>
          </a:bodyPr>
          <a:lstStyle/>
          <a:p>
            <a:br>
              <a:rPr lang="tr-TR" sz="6055" b="1" dirty="0">
                <a:latin typeface="+mn-lt"/>
              </a:rPr>
            </a:br>
            <a:r>
              <a:rPr lang="tr-TR" sz="4037" b="1" dirty="0">
                <a:latin typeface="+mn-lt"/>
              </a:rPr>
              <a:t>(PROJE KONUSU)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-667922" y="4299652"/>
            <a:ext cx="24874141" cy="190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28" b="1" spc="252" dirty="0">
                <a:cs typeface="Times New Roman" panose="02020603050405020304" pitchFamily="18" charset="0"/>
              </a:rPr>
              <a:t>(Çalışma Sahiplerinin Adı)</a:t>
            </a:r>
          </a:p>
          <a:p>
            <a:pPr algn="ctr"/>
            <a:r>
              <a:rPr lang="tr-TR" sz="3028" b="1" spc="252" dirty="0">
                <a:cs typeface="Times New Roman" panose="02020603050405020304" pitchFamily="18" charset="0"/>
              </a:rPr>
              <a:t>(Proje Danışmanının Adı)</a:t>
            </a:r>
          </a:p>
          <a:p>
            <a:pPr algn="ctr"/>
            <a:r>
              <a:rPr lang="tr-TR" sz="3028" b="1" spc="252" dirty="0">
                <a:cs typeface="Times New Roman" panose="02020603050405020304" pitchFamily="18" charset="0"/>
              </a:rPr>
              <a:t>Selçuk Üniversitesi, Teknoloji Fakültesi, Makina Mühendisliği Bölümü, 42130 Selçuklu, Konya </a:t>
            </a:r>
          </a:p>
          <a:p>
            <a:endParaRPr lang="tr-TR" sz="2691" dirty="0">
              <a:solidFill>
                <a:srgbClr val="FF0066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01214" y="7248584"/>
            <a:ext cx="6025318" cy="102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18" dirty="0"/>
              <a:t>Çalışma Özetini buraya yazınız. Hazır olarak verilen bu başlık bloklarındaki yazıları değiştirebilir ve konumlarını kendinize uygun şekilde düzenleyebilirsiniz.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74374" y="9944998"/>
            <a:ext cx="5956274" cy="557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18" dirty="0"/>
              <a:t>Çalışma konunuz ile alakalı;</a:t>
            </a:r>
          </a:p>
          <a:p>
            <a:pPr algn="just"/>
            <a:r>
              <a:rPr lang="tr-TR" sz="2018" dirty="0"/>
              <a:t>Konunun kısa temelleri, gelişim tarihçesi, Literatürde konunuza yakın olan çalışmalar, Kullanıldığı alanlar, Sağladığı faydalar, gibi hususlardan burada açıklama yapabilirsiniz. Bu kısımda şekil eklemeniz gerekirse;</a:t>
            </a:r>
            <a:endParaRPr lang="tr-TR" sz="1682" dirty="0"/>
          </a:p>
          <a:p>
            <a:pPr algn="ctr"/>
            <a:endParaRPr lang="tr-TR" sz="1682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2018" b="1" dirty="0"/>
              <a:t>Şekil 1. (şekil açıklaması) </a:t>
            </a:r>
            <a:endParaRPr lang="tr-TR" sz="2018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2018" b="1" dirty="0"/>
              <a:t>Şekil 2. (şekil açıklaması)</a:t>
            </a:r>
          </a:p>
          <a:p>
            <a:r>
              <a:rPr lang="tr-TR" sz="2018" dirty="0"/>
              <a:t>yazarak şekillerin altına sıralı numaraları ile açıklamasını yapınız. Eğer şekillerinizi veya başka kaynaklardan herhangi bir alıntı yapıyorsanız sonuna </a:t>
            </a:r>
            <a:r>
              <a:rPr lang="tr-TR" sz="2018" b="1" dirty="0"/>
              <a:t>[1], [2], [3]…  </a:t>
            </a:r>
            <a:r>
              <a:rPr lang="tr-TR" sz="2018" dirty="0"/>
              <a:t>numaralandırmalarını yapınız. Bu numaralar ile atıf yaptığınız kaynakları </a:t>
            </a:r>
            <a:r>
              <a:rPr lang="tr-TR" sz="2018" b="1" dirty="0"/>
              <a:t>KAYNAKÇA</a:t>
            </a:r>
            <a:r>
              <a:rPr lang="tr-TR" sz="2018" dirty="0"/>
              <a:t> kısmında sıralı ve sayfanın alt kısmında kaynakçada verildiği gibi detaylı bir şekilde belirtiniz.</a:t>
            </a:r>
            <a:endParaRPr lang="tr-TR" sz="2018" b="1" dirty="0"/>
          </a:p>
          <a:p>
            <a:endParaRPr lang="tr-TR" sz="2018" b="1" dirty="0"/>
          </a:p>
          <a:p>
            <a:endParaRPr lang="tr-TR" sz="2018" b="1" dirty="0"/>
          </a:p>
          <a:p>
            <a:pPr algn="just"/>
            <a:endParaRPr lang="tr-TR" sz="1682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948471" y="7378404"/>
            <a:ext cx="5745841" cy="1955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2018" dirty="0"/>
              <a:t>Çalışma materyal ve metodunu buraya yazınız. Bu kısımda çalışmanızda hangi yöntemleri uyguladığınızı şema ve şekiller ile belirtiniz. Tablo kullanmanız gerekiyorsa </a:t>
            </a:r>
            <a:r>
              <a:rPr lang="tr-TR" sz="2018" b="1" dirty="0"/>
              <a:t>Tablo 1. (tablo başlığı), Tablo 2. (tablo başlığı), …. </a:t>
            </a:r>
            <a:r>
              <a:rPr lang="tr-TR" sz="2018" dirty="0"/>
              <a:t>Şeklinde  tablolarınızı sırsıyla numaralandırınız ve başlığını ekleyiniz.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2745792" y="5625073"/>
            <a:ext cx="4811617" cy="40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18" dirty="0"/>
          </a:p>
        </p:txBody>
      </p:sp>
      <p:sp>
        <p:nvSpPr>
          <p:cNvPr id="59" name="Metin kutusu 58"/>
          <p:cNvSpPr txBox="1"/>
          <p:nvPr/>
        </p:nvSpPr>
        <p:spPr>
          <a:xfrm>
            <a:off x="1004285" y="6404234"/>
            <a:ext cx="5761447" cy="610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364" b="1" dirty="0"/>
              <a:t>ÖZET</a:t>
            </a:r>
          </a:p>
        </p:txBody>
      </p:sp>
      <p:sp>
        <p:nvSpPr>
          <p:cNvPr id="101" name="Metin kutusu 100"/>
          <p:cNvSpPr txBox="1"/>
          <p:nvPr/>
        </p:nvSpPr>
        <p:spPr>
          <a:xfrm>
            <a:off x="833862" y="8845064"/>
            <a:ext cx="5693470" cy="610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364" b="1" dirty="0"/>
              <a:t>GİRİŞ</a:t>
            </a:r>
          </a:p>
        </p:txBody>
      </p:sp>
      <p:sp>
        <p:nvSpPr>
          <p:cNvPr id="230" name="Oval 229"/>
          <p:cNvSpPr/>
          <p:nvPr/>
        </p:nvSpPr>
        <p:spPr>
          <a:xfrm>
            <a:off x="9024076" y="25698195"/>
            <a:ext cx="647308" cy="4492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8" name="Metin kutusu 7"/>
          <p:cNvSpPr txBox="1"/>
          <p:nvPr/>
        </p:nvSpPr>
        <p:spPr>
          <a:xfrm>
            <a:off x="4378781" y="195653"/>
            <a:ext cx="16694450" cy="288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55" b="1" spc="505" dirty="0">
                <a:ea typeface="Adobe Heiti Std R" panose="020B0400000000000000" pitchFamily="34" charset="-128"/>
                <a:cs typeface="Times New Roman" panose="02020603050405020304" pitchFamily="18" charset="0"/>
              </a:rPr>
              <a:t>SELÇUK ÜNİVERSİTESİ</a:t>
            </a:r>
            <a:br>
              <a:rPr lang="tr-TR" sz="6055" b="1" spc="505" dirty="0">
                <a:ea typeface="Adobe Heiti Std R" panose="020B0400000000000000" pitchFamily="34" charset="-128"/>
                <a:cs typeface="Times New Roman" panose="02020603050405020304" pitchFamily="18" charset="0"/>
              </a:rPr>
            </a:br>
            <a:r>
              <a:rPr lang="tr-TR" sz="6055" b="1" spc="505" dirty="0">
                <a:ea typeface="Adobe Heiti Std R" panose="020B0400000000000000" pitchFamily="34" charset="-128"/>
                <a:cs typeface="Times New Roman" panose="02020603050405020304" pitchFamily="18" charset="0"/>
              </a:rPr>
              <a:t>TEKNOLOJİ FAKÜLTESİ</a:t>
            </a:r>
            <a:br>
              <a:rPr lang="tr-TR" sz="6055" b="1" spc="505" dirty="0">
                <a:ea typeface="Adobe Heiti Std R" panose="020B0400000000000000" pitchFamily="34" charset="-128"/>
                <a:cs typeface="Times New Roman" panose="02020603050405020304" pitchFamily="18" charset="0"/>
              </a:rPr>
            </a:br>
            <a:r>
              <a:rPr lang="tr-TR" sz="6055" b="1" spc="505" dirty="0">
                <a:ea typeface="Adobe Heiti Std R" panose="020B0400000000000000" pitchFamily="34" charset="-128"/>
                <a:cs typeface="Times New Roman" panose="02020603050405020304" pitchFamily="18" charset="0"/>
              </a:rPr>
              <a:t>MAKİNA MÜHENDİSLİĞİ</a:t>
            </a:r>
            <a:endParaRPr lang="tr-TR" sz="4863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7876446" y="29391651"/>
            <a:ext cx="155377" cy="8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905" tIns="38452" rIns="76905" bIns="3845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4863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876446" y="31146042"/>
            <a:ext cx="155377" cy="8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905" tIns="38452" rIns="76905" bIns="3845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4863"/>
          </a:p>
        </p:txBody>
      </p:sp>
      <p:sp>
        <p:nvSpPr>
          <p:cNvPr id="41" name="Metin kutusu 40"/>
          <p:cNvSpPr txBox="1"/>
          <p:nvPr/>
        </p:nvSpPr>
        <p:spPr>
          <a:xfrm>
            <a:off x="12984671" y="7447761"/>
            <a:ext cx="5690616" cy="133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18" dirty="0"/>
              <a:t>Bu kısımda çalışma sonuçlarınızı grafikler ve tablolar ile göstererek açıklayabilirsiniz. Açıklama ve yorum metinlerinde şekil ve tablolardan bahsederken </a:t>
            </a:r>
            <a:r>
              <a:rPr lang="tr-TR" sz="2018" b="1" dirty="0"/>
              <a:t>Şekil 1’de veya Tablo 1’de </a:t>
            </a:r>
            <a:r>
              <a:rPr lang="tr-TR" sz="2018" dirty="0"/>
              <a:t> gibi ifadeler ile atıf yapınız.</a:t>
            </a:r>
          </a:p>
        </p:txBody>
      </p:sp>
      <p:sp>
        <p:nvSpPr>
          <p:cNvPr id="89" name="Yuvarlatılmış Dikdörtgen 88"/>
          <p:cNvSpPr/>
          <p:nvPr/>
        </p:nvSpPr>
        <p:spPr>
          <a:xfrm>
            <a:off x="19403620" y="6238276"/>
            <a:ext cx="5716501" cy="9205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63"/>
          </a:p>
        </p:txBody>
      </p:sp>
      <p:sp>
        <p:nvSpPr>
          <p:cNvPr id="12" name="Metin kutusu 11"/>
          <p:cNvSpPr txBox="1"/>
          <p:nvPr/>
        </p:nvSpPr>
        <p:spPr>
          <a:xfrm>
            <a:off x="20541764" y="6476781"/>
            <a:ext cx="3381371" cy="6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64" b="1" dirty="0"/>
              <a:t>DEĞERLENDİRME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443171" y="35478372"/>
            <a:ext cx="24435386" cy="86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14" b="1" dirty="0"/>
              <a:t>KAYNAKÇA</a:t>
            </a:r>
            <a:r>
              <a:rPr lang="tr-TR" sz="1514" dirty="0"/>
              <a:t>:</a:t>
            </a:r>
            <a:r>
              <a:rPr lang="tr-TR" sz="1514" b="1" dirty="0"/>
              <a:t> [1] </a:t>
            </a:r>
            <a:r>
              <a:rPr lang="en-US" sz="1514" dirty="0"/>
              <a:t>Vehicle Crashworthiness and Occupant Protection-Part I, American Iron and</a:t>
            </a:r>
            <a:r>
              <a:rPr lang="tr-TR" sz="1514" dirty="0"/>
              <a:t> </a:t>
            </a:r>
            <a:r>
              <a:rPr lang="en-US" sz="1514" dirty="0"/>
              <a:t>Steel Institute, 2000 Town Center, Southfield, Michigan, 2004.</a:t>
            </a:r>
            <a:r>
              <a:rPr lang="tr-TR" sz="1514" dirty="0"/>
              <a:t> </a:t>
            </a:r>
            <a:r>
              <a:rPr lang="tr-TR" sz="1514" b="1" dirty="0"/>
              <a:t>[2] </a:t>
            </a:r>
            <a:r>
              <a:rPr lang="tr-TR" sz="1514" dirty="0"/>
              <a:t>M. Cerit, Şehirler Arası Otobüslerde Önden Çarpışma Enerjisini Yutucu Pasif Güvenlik Sisteminin Geliştirilmesi, Yüksek Lisans Tezi, </a:t>
            </a:r>
            <a:r>
              <a:rPr lang="tr-TR" sz="1514" dirty="0" err="1"/>
              <a:t>Tobb</a:t>
            </a:r>
            <a:r>
              <a:rPr lang="tr-TR" sz="1514" dirty="0"/>
              <a:t> Ekonomi ve Teknoloji Üniversitesi, 2011. </a:t>
            </a:r>
            <a:r>
              <a:rPr lang="tr-TR" sz="1514" b="1" dirty="0"/>
              <a:t>[3 ] </a:t>
            </a:r>
            <a:r>
              <a:rPr lang="tr-TR" sz="1514" dirty="0"/>
              <a:t>M. Altın, Ü. </a:t>
            </a:r>
            <a:r>
              <a:rPr lang="tr-TR" sz="1514" dirty="0" err="1"/>
              <a:t>Kılınçkaya</a:t>
            </a:r>
            <a:r>
              <a:rPr lang="tr-TR" sz="1514" dirty="0"/>
              <a:t>, E. Acar, M. A. Güler, </a:t>
            </a:r>
            <a:r>
              <a:rPr lang="en-US" sz="1514" dirty="0"/>
              <a:t>Investigation of combined effects of cross section, taper angle and cell structure on crashworthiness of multi-cell thin-walled tubes</a:t>
            </a:r>
            <a:r>
              <a:rPr lang="tr-TR" sz="1514" b="1" i="1" dirty="0"/>
              <a:t>, </a:t>
            </a:r>
            <a:r>
              <a:rPr lang="en-US" sz="1514" b="1" i="1" dirty="0"/>
              <a:t>International Journal of Crashworthiness</a:t>
            </a:r>
            <a:r>
              <a:rPr lang="en-US" sz="1514" dirty="0"/>
              <a:t>, DOI: 10.1080/13588265.2017.1410338</a:t>
            </a:r>
            <a:r>
              <a:rPr lang="tr-TR" sz="1514" dirty="0"/>
              <a:t>, 2017.</a:t>
            </a:r>
          </a:p>
          <a:p>
            <a:endParaRPr lang="tr-TR" sz="2018" dirty="0"/>
          </a:p>
        </p:txBody>
      </p:sp>
      <p:pic>
        <p:nvPicPr>
          <p:cNvPr id="225" name="Resim 224">
            <a:extLst>
              <a:ext uri="{FF2B5EF4-FFF2-40B4-BE49-F238E27FC236}">
                <a16:creationId xmlns:a16="http://schemas.microsoft.com/office/drawing/2014/main" id="{6B145F03-F803-45AA-B216-EE22BF8A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161" y="823593"/>
            <a:ext cx="4560812" cy="244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" name="Metin kutusu 101">
            <a:extLst>
              <a:ext uri="{FF2B5EF4-FFF2-40B4-BE49-F238E27FC236}">
                <a16:creationId xmlns:a16="http://schemas.microsoft.com/office/drawing/2014/main" id="{4BB1279F-9114-4489-AEB2-0F045361DE22}"/>
              </a:ext>
            </a:extLst>
          </p:cNvPr>
          <p:cNvSpPr txBox="1"/>
          <p:nvPr/>
        </p:nvSpPr>
        <p:spPr>
          <a:xfrm>
            <a:off x="12885735" y="6323167"/>
            <a:ext cx="5868426" cy="6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64" b="1" dirty="0"/>
              <a:t>SONUÇLAR </a:t>
            </a:r>
          </a:p>
        </p:txBody>
      </p:sp>
      <p:sp>
        <p:nvSpPr>
          <p:cNvPr id="103" name="Metin kutusu 102">
            <a:extLst>
              <a:ext uri="{FF2B5EF4-FFF2-40B4-BE49-F238E27FC236}">
                <a16:creationId xmlns:a16="http://schemas.microsoft.com/office/drawing/2014/main" id="{3DCF49D6-EBD8-46CA-9671-F82D08E9DE1C}"/>
              </a:ext>
            </a:extLst>
          </p:cNvPr>
          <p:cNvSpPr txBox="1"/>
          <p:nvPr/>
        </p:nvSpPr>
        <p:spPr>
          <a:xfrm>
            <a:off x="19403620" y="7527075"/>
            <a:ext cx="5690616" cy="133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18" dirty="0"/>
              <a:t>Bu kısımda çalışma sonuçlarınızı değerlendiriniz. Çalışmanızın literatüre sağladıklarından bahsediniz. İncelemelerinizin sonuçlarından nitelik olarak kısaca bahsediniz.</a:t>
            </a:r>
          </a:p>
        </p:txBody>
      </p:sp>
      <p:pic>
        <p:nvPicPr>
          <p:cNvPr id="228" name="Resim 227">
            <a:extLst>
              <a:ext uri="{FF2B5EF4-FFF2-40B4-BE49-F238E27FC236}">
                <a16:creationId xmlns:a16="http://schemas.microsoft.com/office/drawing/2014/main" id="{A1DCAB83-E985-4F21-A73F-9906581BD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02" y="829342"/>
            <a:ext cx="4560812" cy="242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3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2978</TotalTime>
  <Words>280</Words>
  <Application>Microsoft Office PowerPoint</Application>
  <PresentationFormat>Özel</PresentationFormat>
  <Paragraphs>23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 (PROJE KONUSU)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denizcann17@gmail.com</dc:creator>
  <cp:lastModifiedBy>user</cp:lastModifiedBy>
  <cp:revision>224</cp:revision>
  <dcterms:created xsi:type="dcterms:W3CDTF">2018-04-28T15:06:47Z</dcterms:created>
  <dcterms:modified xsi:type="dcterms:W3CDTF">2019-01-09T13:12:05Z</dcterms:modified>
</cp:coreProperties>
</file>