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106"/>
  </p:notesMasterIdLst>
  <p:sldIdLst>
    <p:sldId id="256" r:id="rId2"/>
    <p:sldId id="574" r:id="rId3"/>
    <p:sldId id="469" r:id="rId4"/>
    <p:sldId id="468" r:id="rId5"/>
    <p:sldId id="470"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90" r:id="rId19"/>
    <p:sldId id="483" r:id="rId20"/>
    <p:sldId id="581" r:id="rId21"/>
    <p:sldId id="579" r:id="rId22"/>
    <p:sldId id="578" r:id="rId23"/>
    <p:sldId id="582" r:id="rId24"/>
    <p:sldId id="580" r:id="rId25"/>
    <p:sldId id="600" r:id="rId26"/>
    <p:sldId id="601" r:id="rId27"/>
    <p:sldId id="603" r:id="rId28"/>
    <p:sldId id="491" r:id="rId29"/>
    <p:sldId id="484" r:id="rId30"/>
    <p:sldId id="492" r:id="rId31"/>
    <p:sldId id="493" r:id="rId32"/>
    <p:sldId id="494" r:id="rId33"/>
    <p:sldId id="495" r:id="rId34"/>
    <p:sldId id="485" r:id="rId35"/>
    <p:sldId id="489" r:id="rId36"/>
    <p:sldId id="594" r:id="rId37"/>
    <p:sldId id="591" r:id="rId38"/>
    <p:sldId id="595" r:id="rId39"/>
    <p:sldId id="596" r:id="rId40"/>
    <p:sldId id="597" r:id="rId41"/>
    <p:sldId id="598" r:id="rId42"/>
    <p:sldId id="599" r:id="rId43"/>
    <p:sldId id="506" r:id="rId44"/>
    <p:sldId id="508" r:id="rId45"/>
    <p:sldId id="512" r:id="rId46"/>
    <p:sldId id="513" r:id="rId47"/>
    <p:sldId id="514" r:id="rId48"/>
    <p:sldId id="515" r:id="rId49"/>
    <p:sldId id="518" r:id="rId50"/>
    <p:sldId id="528" r:id="rId51"/>
    <p:sldId id="529" r:id="rId52"/>
    <p:sldId id="531" r:id="rId53"/>
    <p:sldId id="532" r:id="rId54"/>
    <p:sldId id="535" r:id="rId55"/>
    <p:sldId id="537" r:id="rId56"/>
    <p:sldId id="538" r:id="rId57"/>
    <p:sldId id="539" r:id="rId58"/>
    <p:sldId id="540" r:id="rId59"/>
    <p:sldId id="543" r:id="rId60"/>
    <p:sldId id="551" r:id="rId61"/>
    <p:sldId id="552" r:id="rId62"/>
    <p:sldId id="553" r:id="rId63"/>
    <p:sldId id="554" r:id="rId64"/>
    <p:sldId id="555" r:id="rId65"/>
    <p:sldId id="556" r:id="rId66"/>
    <p:sldId id="557" r:id="rId67"/>
    <p:sldId id="559" r:id="rId68"/>
    <p:sldId id="560" r:id="rId69"/>
    <p:sldId id="561" r:id="rId70"/>
    <p:sldId id="257" r:id="rId71"/>
    <p:sldId id="393" r:id="rId72"/>
    <p:sldId id="394" r:id="rId73"/>
    <p:sldId id="404" r:id="rId74"/>
    <p:sldId id="412" r:id="rId75"/>
    <p:sldId id="407" r:id="rId76"/>
    <p:sldId id="409" r:id="rId77"/>
    <p:sldId id="296" r:id="rId78"/>
    <p:sldId id="452" r:id="rId79"/>
    <p:sldId id="454" r:id="rId80"/>
    <p:sldId id="453" r:id="rId81"/>
    <p:sldId id="304" r:id="rId82"/>
    <p:sldId id="305" r:id="rId83"/>
    <p:sldId id="562" r:id="rId84"/>
    <p:sldId id="546" r:id="rId85"/>
    <p:sldId id="563" r:id="rId86"/>
    <p:sldId id="548" r:id="rId87"/>
    <p:sldId id="549" r:id="rId88"/>
    <p:sldId id="550" r:id="rId89"/>
    <p:sldId id="564" r:id="rId90"/>
    <p:sldId id="565" r:id="rId91"/>
    <p:sldId id="566" r:id="rId92"/>
    <p:sldId id="567" r:id="rId93"/>
    <p:sldId id="568" r:id="rId94"/>
    <p:sldId id="569" r:id="rId95"/>
    <p:sldId id="571" r:id="rId96"/>
    <p:sldId id="570" r:id="rId97"/>
    <p:sldId id="588" r:id="rId98"/>
    <p:sldId id="583" r:id="rId99"/>
    <p:sldId id="584" r:id="rId100"/>
    <p:sldId id="585" r:id="rId101"/>
    <p:sldId id="586" r:id="rId102"/>
    <p:sldId id="589" r:id="rId103"/>
    <p:sldId id="590" r:id="rId104"/>
    <p:sldId id="587" r:id="rId10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00" autoAdjust="0"/>
    <p:restoredTop sz="94660"/>
  </p:normalViewPr>
  <p:slideViewPr>
    <p:cSldViewPr snapToGrid="0">
      <p:cViewPr>
        <p:scale>
          <a:sx n="50" d="100"/>
          <a:sy n="50" d="100"/>
        </p:scale>
        <p:origin x="-258"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304;SG%20Kurul%20e&#287;itimi%20(Uyumluluk%20Modu)%20i&#231;indeki%20&#199;al&#305;&#351;ma%20Sayfas&#305;"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hPercent val="53"/>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8.4306095979248263E-2"/>
          <c:y val="0.12820512820512819"/>
          <c:w val="0.9027237354085621"/>
          <c:h val="0.78418803418803462"/>
        </c:manualLayout>
      </c:layout>
      <c:bar3DChart>
        <c:barDir val="col"/>
        <c:grouping val="clustered"/>
        <c:ser>
          <c:idx val="0"/>
          <c:order val="0"/>
          <c:tx>
            <c:strRef>
              <c:f>'[İSG Kurul eğitimi (Uyumluluk Modu) içindeki Çalışma Sayfası]Sheet1'!$B$2</c:f>
              <c:strCache>
                <c:ptCount val="1"/>
                <c:pt idx="0">
                  <c:v>2002</c:v>
                </c:pt>
              </c:strCache>
            </c:strRef>
          </c:tx>
          <c:spPr>
            <a:solidFill>
              <a:srgbClr val="FFFF00"/>
            </a:solidFill>
            <a:ln w="12700">
              <a:solidFill>
                <a:srgbClr val="000000"/>
              </a:solidFill>
              <a:prstDash val="solid"/>
            </a:ln>
          </c:spPr>
          <c:dPt>
            <c:idx val="0"/>
            <c:spPr>
              <a:solidFill>
                <a:srgbClr val="FF0000"/>
              </a:solidFill>
              <a:ln w="12700">
                <a:solidFill>
                  <a:srgbClr val="000000"/>
                </a:solidFill>
                <a:prstDash val="solid"/>
              </a:ln>
            </c:spPr>
          </c:dPt>
          <c:dPt>
            <c:idx val="2"/>
            <c:spPr>
              <a:solidFill>
                <a:srgbClr val="00FF00"/>
              </a:solidFill>
              <a:ln w="12700">
                <a:solidFill>
                  <a:srgbClr val="000000"/>
                </a:solidFill>
                <a:prstDash val="solid"/>
              </a:ln>
            </c:spPr>
          </c:dPt>
          <c:dPt>
            <c:idx val="3"/>
            <c:spPr>
              <a:solidFill>
                <a:srgbClr val="FF00FF"/>
              </a:solidFill>
              <a:ln w="12700">
                <a:solidFill>
                  <a:srgbClr val="000000"/>
                </a:solidFill>
                <a:prstDash val="solid"/>
              </a:ln>
            </c:spPr>
          </c:dPt>
          <c:dPt>
            <c:idx val="4"/>
            <c:spPr>
              <a:solidFill>
                <a:srgbClr val="FF6600"/>
              </a:solidFill>
              <a:ln w="12700">
                <a:solidFill>
                  <a:srgbClr val="000000"/>
                </a:solidFill>
                <a:prstDash val="solid"/>
              </a:ln>
            </c:spPr>
          </c:dPt>
          <c:dPt>
            <c:idx val="5"/>
            <c:spPr>
              <a:solidFill>
                <a:srgbClr val="CC99FF"/>
              </a:solidFill>
              <a:ln w="12700">
                <a:solidFill>
                  <a:srgbClr val="000000"/>
                </a:solidFill>
                <a:prstDash val="solid"/>
              </a:ln>
            </c:spPr>
          </c:dPt>
          <c:dPt>
            <c:idx val="6"/>
            <c:spPr>
              <a:solidFill>
                <a:srgbClr val="3366FF"/>
              </a:solidFill>
              <a:ln w="12700">
                <a:solidFill>
                  <a:srgbClr val="000000"/>
                </a:solidFill>
                <a:prstDash val="solid"/>
              </a:ln>
            </c:spPr>
          </c:dPt>
          <c:dPt>
            <c:idx val="7"/>
            <c:spPr>
              <a:solidFill>
                <a:srgbClr val="00FFFF"/>
              </a:solidFill>
              <a:ln w="12700">
                <a:solidFill>
                  <a:srgbClr val="000000"/>
                </a:solidFill>
                <a:prstDash val="solid"/>
              </a:ln>
            </c:spPr>
          </c:dPt>
          <c:dPt>
            <c:idx val="8"/>
            <c:spPr>
              <a:solidFill>
                <a:srgbClr val="FF0000"/>
              </a:solidFill>
              <a:ln w="12700">
                <a:solidFill>
                  <a:srgbClr val="000000"/>
                </a:solidFill>
                <a:prstDash val="solid"/>
              </a:ln>
            </c:spPr>
          </c:dPt>
          <c:cat>
            <c:strRef>
              <c:f>'[İSG Kurul eğitimi (Uyumluluk Modu) içindeki Çalışma Sayfası]Sheet1'!$A$3:$A$11</c:f>
              <c:strCache>
                <c:ptCount val="9"/>
                <c:pt idx="0">
                  <c:v>1. saat</c:v>
                </c:pt>
                <c:pt idx="1">
                  <c:v>2. saat</c:v>
                </c:pt>
                <c:pt idx="2">
                  <c:v>3. saat</c:v>
                </c:pt>
                <c:pt idx="3">
                  <c:v>4. saat</c:v>
                </c:pt>
                <c:pt idx="4">
                  <c:v>5. saat</c:v>
                </c:pt>
                <c:pt idx="5">
                  <c:v>6. saat</c:v>
                </c:pt>
                <c:pt idx="6">
                  <c:v>7. saat</c:v>
                </c:pt>
                <c:pt idx="7">
                  <c:v>8. saat</c:v>
                </c:pt>
                <c:pt idx="8">
                  <c:v>9. saat</c:v>
                </c:pt>
              </c:strCache>
            </c:strRef>
          </c:cat>
          <c:val>
            <c:numRef>
              <c:f>'[İSG Kurul eğitimi (Uyumluluk Modu) içindeki Çalışma Sayfası]Sheet1'!$B$3:$B$11</c:f>
              <c:numCache>
                <c:formatCode>General</c:formatCode>
                <c:ptCount val="9"/>
                <c:pt idx="0">
                  <c:v>18676</c:v>
                </c:pt>
                <c:pt idx="1">
                  <c:v>11274</c:v>
                </c:pt>
                <c:pt idx="2">
                  <c:v>10064</c:v>
                </c:pt>
                <c:pt idx="3">
                  <c:v>6722</c:v>
                </c:pt>
                <c:pt idx="4">
                  <c:v>5128</c:v>
                </c:pt>
                <c:pt idx="5">
                  <c:v>5575</c:v>
                </c:pt>
                <c:pt idx="6">
                  <c:v>5938</c:v>
                </c:pt>
                <c:pt idx="7">
                  <c:v>7615</c:v>
                </c:pt>
                <c:pt idx="8">
                  <c:v>1352</c:v>
                </c:pt>
              </c:numCache>
            </c:numRef>
          </c:val>
        </c:ser>
        <c:shape val="box"/>
        <c:axId val="91855872"/>
        <c:axId val="91874048"/>
        <c:axId val="0"/>
      </c:bar3DChart>
      <c:catAx>
        <c:axId val="91855872"/>
        <c:scaling>
          <c:orientation val="minMax"/>
        </c:scaling>
        <c:axPos val="b"/>
        <c:numFmt formatCode="General" sourceLinked="1"/>
        <c:tickLblPos val="low"/>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tr-TR"/>
          </a:p>
        </c:txPr>
        <c:crossAx val="91874048"/>
        <c:crosses val="autoZero"/>
        <c:auto val="1"/>
        <c:lblAlgn val="ctr"/>
        <c:lblOffset val="100"/>
        <c:tickLblSkip val="1"/>
        <c:tickMarkSkip val="1"/>
      </c:catAx>
      <c:valAx>
        <c:axId val="91874048"/>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tr-TR"/>
          </a:p>
        </c:txPr>
        <c:crossAx val="91855872"/>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D3478-BF4B-4141-ACA8-4FF37C9BC293}" type="doc">
      <dgm:prSet loTypeId="urn:microsoft.com/office/officeart/2005/8/layout/chevron2" loCatId="list" qsTypeId="urn:microsoft.com/office/officeart/2005/8/quickstyle/simple3" qsCatId="simple" csTypeId="urn:microsoft.com/office/officeart/2005/8/colors/colorful2" csCatId="colorful" phldr="1"/>
      <dgm:spPr/>
      <dgm:t>
        <a:bodyPr/>
        <a:lstStyle/>
        <a:p>
          <a:endParaRPr lang="tr-TR"/>
        </a:p>
      </dgm:t>
    </dgm:pt>
    <dgm:pt modelId="{4250B0E6-287E-4FF8-8D50-81108D3AB404}">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Dünyada</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A92D3F1B-5D29-4080-AE87-42375DC67D7F}" type="parTrans" cxnId="{2A3FF579-050E-4282-A88C-FAFD55D7C771}">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8BAC8B83-003D-48FE-B1B4-0FB6EF479BC8}" type="sibTrans" cxnId="{2A3FF579-050E-4282-A88C-FAFD55D7C771}">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94B88527-5514-4BE4-852D-53A20B0B4E95}">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Ölümlü iş kazasında 3. sıradayız</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7E3DE343-17E7-4056-8FBE-34974BAD0603}" type="parTrans" cxnId="{CDD78D77-5E2E-4B2A-885E-856BAA3C7FC8}">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B91D3021-3289-4981-9689-DF4DE111640C}" type="sibTrans" cxnId="{CDD78D77-5E2E-4B2A-885E-856BAA3C7FC8}">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65EA5B29-26F7-4F5B-B5DF-2ECB760C44E3}">
      <dgm:prSet phldrT="[Metin]" custT="1"/>
      <dgm:spPr/>
      <dgm:t>
        <a:bodyPr/>
        <a:lstStyle/>
        <a:p>
          <a:r>
            <a:rPr lang="tr-TR" sz="2000" b="1" dirty="0" err="1" smtClean="0">
              <a:solidFill>
                <a:srgbClr val="0070C0"/>
              </a:solidFill>
              <a:latin typeface="Times New Roman" panose="02020603050405020304" pitchFamily="18" charset="0"/>
              <a:cs typeface="Times New Roman" panose="02020603050405020304" pitchFamily="18" charset="0"/>
            </a:rPr>
            <a:t>Avrupada</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A87F0987-1A70-4E72-9623-CFD774CC09FE}" type="parTrans" cxnId="{61E4AB1B-1B85-4FB1-972E-8DE4DC7DF3B0}">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42BCDC8C-2A37-4BCC-B0A0-A8DE0E6B8056}" type="sibTrans" cxnId="{61E4AB1B-1B85-4FB1-972E-8DE4DC7DF3B0}">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ED8B4661-30DA-47DB-8FAE-D2DBE6D150EB}">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Ölümlü iş kazalarında 1. sıradayız</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64B98CD3-2A6F-4682-8BBF-BE97BFD5725E}" type="parTrans" cxnId="{63C3DFB7-BA17-48C2-A00A-FE327A97DF2F}">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0CAEDF62-C4D9-4C7E-AB08-25A230AFEB75}" type="sibTrans" cxnId="{63C3DFB7-BA17-48C2-A00A-FE327A97DF2F}">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DC00AC66-694F-46D6-8088-78441251AB86}">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Ülkemizde</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F5D0E521-23A3-4AD8-9D01-9C84E76E6F06}" type="parTrans" cxnId="{40B8DC2F-21AF-44A8-9241-740E1AD554A9}">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77B47858-B56C-4103-805B-A4AE8F913FB9}" type="sibTrans" cxnId="{40B8DC2F-21AF-44A8-9241-740E1AD554A9}">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3FF12D9F-E911-4790-A3C2-569F8D2DF2FF}">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Her gün 172 iş kazası meydana gelmektedir</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DC007355-0007-4A23-BAF5-98E6867B4D83}" type="parTrans" cxnId="{139B4F43-726B-47AF-A9B6-6870DDD6AA59}">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98593676-450E-41DC-990A-0B2A8FBA398E}" type="sibTrans" cxnId="{139B4F43-726B-47AF-A9B6-6870DDD6AA59}">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F5310B00-60CF-4FB1-B489-C539BE7A7E70}">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Her gün 6 kişi sürekli iş göremez hale gelmektedir</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EC5A75EA-ABDE-4DE8-8703-0CCAF3FCC3FE}" type="parTrans" cxnId="{D2524194-FD94-4360-B0C0-40A7475E3B74}">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078FC35E-BE80-4F8C-91A9-3A248674E2B4}" type="sibTrans" cxnId="{D2524194-FD94-4360-B0C0-40A7475E3B74}">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4687994D-C0D2-4674-9C03-36660A8D8B6A}">
      <dgm:prSet phldrT="[Metin]" custT="1"/>
      <dgm:spPr/>
      <dgm:t>
        <a:bodyPr/>
        <a:lstStyle/>
        <a:p>
          <a:r>
            <a:rPr lang="tr-TR" sz="2000" b="1" dirty="0" smtClean="0">
              <a:solidFill>
                <a:srgbClr val="0070C0"/>
              </a:solidFill>
              <a:latin typeface="Times New Roman" panose="02020603050405020304" pitchFamily="18" charset="0"/>
              <a:cs typeface="Times New Roman" panose="02020603050405020304" pitchFamily="18" charset="0"/>
            </a:rPr>
            <a:t>İş kazası sonucu her gün 4 işçi hayatını kaybetmektedir</a:t>
          </a:r>
          <a:endParaRPr lang="tr-TR" sz="2000" b="1" dirty="0">
            <a:solidFill>
              <a:srgbClr val="0070C0"/>
            </a:solidFill>
            <a:latin typeface="Times New Roman" panose="02020603050405020304" pitchFamily="18" charset="0"/>
            <a:cs typeface="Times New Roman" panose="02020603050405020304" pitchFamily="18" charset="0"/>
          </a:endParaRPr>
        </a:p>
      </dgm:t>
    </dgm:pt>
    <dgm:pt modelId="{0A1CA73E-5255-4449-950B-31486BA93E84}" type="parTrans" cxnId="{4EDC870E-8919-4322-A9BB-9BA8466723F9}">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620A8422-6C1E-4C7D-8F74-DCE0D98AD6B9}" type="sibTrans" cxnId="{4EDC870E-8919-4322-A9BB-9BA8466723F9}">
      <dgm:prSet/>
      <dgm:spPr/>
      <dgm:t>
        <a:bodyPr/>
        <a:lstStyle/>
        <a:p>
          <a:endParaRPr lang="tr-TR" sz="2000" b="1">
            <a:solidFill>
              <a:srgbClr val="0070C0"/>
            </a:solidFill>
            <a:latin typeface="Times New Roman" panose="02020603050405020304" pitchFamily="18" charset="0"/>
            <a:cs typeface="Times New Roman" panose="02020603050405020304" pitchFamily="18" charset="0"/>
          </a:endParaRPr>
        </a:p>
      </dgm:t>
    </dgm:pt>
    <dgm:pt modelId="{D3B545A5-85E9-4EF2-B145-5D7DD52F766D}" type="pres">
      <dgm:prSet presAssocID="{F2AD3478-BF4B-4141-ACA8-4FF37C9BC293}" presName="linearFlow" presStyleCnt="0">
        <dgm:presLayoutVars>
          <dgm:dir/>
          <dgm:animLvl val="lvl"/>
          <dgm:resizeHandles val="exact"/>
        </dgm:presLayoutVars>
      </dgm:prSet>
      <dgm:spPr/>
      <dgm:t>
        <a:bodyPr/>
        <a:lstStyle/>
        <a:p>
          <a:endParaRPr lang="tr-TR"/>
        </a:p>
      </dgm:t>
    </dgm:pt>
    <dgm:pt modelId="{072A3433-6FB5-4EE8-813F-BE9173207ED4}" type="pres">
      <dgm:prSet presAssocID="{4250B0E6-287E-4FF8-8D50-81108D3AB404}" presName="composite" presStyleCnt="0"/>
      <dgm:spPr/>
    </dgm:pt>
    <dgm:pt modelId="{B5350781-664B-4D20-812B-25EE8A2D13CB}" type="pres">
      <dgm:prSet presAssocID="{4250B0E6-287E-4FF8-8D50-81108D3AB404}" presName="parentText" presStyleLbl="alignNode1" presStyleIdx="0" presStyleCnt="3">
        <dgm:presLayoutVars>
          <dgm:chMax val="1"/>
          <dgm:bulletEnabled val="1"/>
        </dgm:presLayoutVars>
      </dgm:prSet>
      <dgm:spPr/>
      <dgm:t>
        <a:bodyPr/>
        <a:lstStyle/>
        <a:p>
          <a:endParaRPr lang="tr-TR"/>
        </a:p>
      </dgm:t>
    </dgm:pt>
    <dgm:pt modelId="{78848314-13AB-43B9-AAA9-DE16945E5B62}" type="pres">
      <dgm:prSet presAssocID="{4250B0E6-287E-4FF8-8D50-81108D3AB404}" presName="descendantText" presStyleLbl="alignAcc1" presStyleIdx="0" presStyleCnt="3" custScaleX="84351" custLinFactNeighborX="-5400">
        <dgm:presLayoutVars>
          <dgm:bulletEnabled val="1"/>
        </dgm:presLayoutVars>
      </dgm:prSet>
      <dgm:spPr/>
      <dgm:t>
        <a:bodyPr/>
        <a:lstStyle/>
        <a:p>
          <a:endParaRPr lang="tr-TR"/>
        </a:p>
      </dgm:t>
    </dgm:pt>
    <dgm:pt modelId="{FDCCA41F-7824-4260-8C6E-3E3B996018DA}" type="pres">
      <dgm:prSet presAssocID="{8BAC8B83-003D-48FE-B1B4-0FB6EF479BC8}" presName="sp" presStyleCnt="0"/>
      <dgm:spPr/>
    </dgm:pt>
    <dgm:pt modelId="{E5D88D8D-471E-48BC-A925-78AAF78139C9}" type="pres">
      <dgm:prSet presAssocID="{65EA5B29-26F7-4F5B-B5DF-2ECB760C44E3}" presName="composite" presStyleCnt="0"/>
      <dgm:spPr/>
    </dgm:pt>
    <dgm:pt modelId="{A552D98E-21F3-42A1-9855-D53F8F1068A9}" type="pres">
      <dgm:prSet presAssocID="{65EA5B29-26F7-4F5B-B5DF-2ECB760C44E3}" presName="parentText" presStyleLbl="alignNode1" presStyleIdx="1" presStyleCnt="3">
        <dgm:presLayoutVars>
          <dgm:chMax val="1"/>
          <dgm:bulletEnabled val="1"/>
        </dgm:presLayoutVars>
      </dgm:prSet>
      <dgm:spPr/>
      <dgm:t>
        <a:bodyPr/>
        <a:lstStyle/>
        <a:p>
          <a:endParaRPr lang="tr-TR"/>
        </a:p>
      </dgm:t>
    </dgm:pt>
    <dgm:pt modelId="{03FDDA1F-04FF-40C9-88E9-E03532B400E7}" type="pres">
      <dgm:prSet presAssocID="{65EA5B29-26F7-4F5B-B5DF-2ECB760C44E3}" presName="descendantText" presStyleLbl="alignAcc1" presStyleIdx="1" presStyleCnt="3" custScaleX="91343" custLinFactNeighborX="-1897" custLinFactNeighborY="-14208">
        <dgm:presLayoutVars>
          <dgm:bulletEnabled val="1"/>
        </dgm:presLayoutVars>
      </dgm:prSet>
      <dgm:spPr/>
      <dgm:t>
        <a:bodyPr/>
        <a:lstStyle/>
        <a:p>
          <a:endParaRPr lang="tr-TR"/>
        </a:p>
      </dgm:t>
    </dgm:pt>
    <dgm:pt modelId="{695E7916-D0CE-45FD-ACF6-50F105484F3A}" type="pres">
      <dgm:prSet presAssocID="{42BCDC8C-2A37-4BCC-B0A0-A8DE0E6B8056}" presName="sp" presStyleCnt="0"/>
      <dgm:spPr/>
    </dgm:pt>
    <dgm:pt modelId="{5D8FE3EF-E24E-4C77-B562-833FC63DCCB0}" type="pres">
      <dgm:prSet presAssocID="{DC00AC66-694F-46D6-8088-78441251AB86}" presName="composite" presStyleCnt="0"/>
      <dgm:spPr/>
    </dgm:pt>
    <dgm:pt modelId="{72236BC2-3356-4E01-977B-8C32AFC164C3}" type="pres">
      <dgm:prSet presAssocID="{DC00AC66-694F-46D6-8088-78441251AB86}" presName="parentText" presStyleLbl="alignNode1" presStyleIdx="2" presStyleCnt="3" custScaleX="137452">
        <dgm:presLayoutVars>
          <dgm:chMax val="1"/>
          <dgm:bulletEnabled val="1"/>
        </dgm:presLayoutVars>
      </dgm:prSet>
      <dgm:spPr/>
      <dgm:t>
        <a:bodyPr/>
        <a:lstStyle/>
        <a:p>
          <a:endParaRPr lang="tr-TR"/>
        </a:p>
      </dgm:t>
    </dgm:pt>
    <dgm:pt modelId="{EEFD0B3B-3D77-42E8-860E-FBCB0F284F17}" type="pres">
      <dgm:prSet presAssocID="{DC00AC66-694F-46D6-8088-78441251AB86}" presName="descendantText" presStyleLbl="alignAcc1" presStyleIdx="2" presStyleCnt="3" custScaleX="92747" custLinFactNeighborX="316" custLinFactNeighborY="-34907">
        <dgm:presLayoutVars>
          <dgm:bulletEnabled val="1"/>
        </dgm:presLayoutVars>
      </dgm:prSet>
      <dgm:spPr/>
      <dgm:t>
        <a:bodyPr/>
        <a:lstStyle/>
        <a:p>
          <a:endParaRPr lang="tr-TR"/>
        </a:p>
      </dgm:t>
    </dgm:pt>
  </dgm:ptLst>
  <dgm:cxnLst>
    <dgm:cxn modelId="{63C3DFB7-BA17-48C2-A00A-FE327A97DF2F}" srcId="{65EA5B29-26F7-4F5B-B5DF-2ECB760C44E3}" destId="{ED8B4661-30DA-47DB-8FAE-D2DBE6D150EB}" srcOrd="0" destOrd="0" parTransId="{64B98CD3-2A6F-4682-8BBF-BE97BFD5725E}" sibTransId="{0CAEDF62-C4D9-4C7E-AB08-25A230AFEB75}"/>
    <dgm:cxn modelId="{AD04EB16-4971-45A8-B1C4-814B5E9913E3}" type="presOf" srcId="{F2AD3478-BF4B-4141-ACA8-4FF37C9BC293}" destId="{D3B545A5-85E9-4EF2-B145-5D7DD52F766D}" srcOrd="0" destOrd="0" presId="urn:microsoft.com/office/officeart/2005/8/layout/chevron2"/>
    <dgm:cxn modelId="{1A99BF8B-7622-426D-AF6C-3A75D2FF2E78}" type="presOf" srcId="{4250B0E6-287E-4FF8-8D50-81108D3AB404}" destId="{B5350781-664B-4D20-812B-25EE8A2D13CB}" srcOrd="0" destOrd="0" presId="urn:microsoft.com/office/officeart/2005/8/layout/chevron2"/>
    <dgm:cxn modelId="{4EDC870E-8919-4322-A9BB-9BA8466723F9}" srcId="{DC00AC66-694F-46D6-8088-78441251AB86}" destId="{4687994D-C0D2-4674-9C03-36660A8D8B6A}" srcOrd="1" destOrd="0" parTransId="{0A1CA73E-5255-4449-950B-31486BA93E84}" sibTransId="{620A8422-6C1E-4C7D-8F74-DCE0D98AD6B9}"/>
    <dgm:cxn modelId="{61E4AB1B-1B85-4FB1-972E-8DE4DC7DF3B0}" srcId="{F2AD3478-BF4B-4141-ACA8-4FF37C9BC293}" destId="{65EA5B29-26F7-4F5B-B5DF-2ECB760C44E3}" srcOrd="1" destOrd="0" parTransId="{A87F0987-1A70-4E72-9623-CFD774CC09FE}" sibTransId="{42BCDC8C-2A37-4BCC-B0A0-A8DE0E6B8056}"/>
    <dgm:cxn modelId="{139B4F43-726B-47AF-A9B6-6870DDD6AA59}" srcId="{DC00AC66-694F-46D6-8088-78441251AB86}" destId="{3FF12D9F-E911-4790-A3C2-569F8D2DF2FF}" srcOrd="0" destOrd="0" parTransId="{DC007355-0007-4A23-BAF5-98E6867B4D83}" sibTransId="{98593676-450E-41DC-990A-0B2A8FBA398E}"/>
    <dgm:cxn modelId="{8F4F226B-9CB0-4A6B-8E6D-65DB4C529DBB}" type="presOf" srcId="{4687994D-C0D2-4674-9C03-36660A8D8B6A}" destId="{EEFD0B3B-3D77-42E8-860E-FBCB0F284F17}" srcOrd="0" destOrd="1" presId="urn:microsoft.com/office/officeart/2005/8/layout/chevron2"/>
    <dgm:cxn modelId="{D2524194-FD94-4360-B0C0-40A7475E3B74}" srcId="{DC00AC66-694F-46D6-8088-78441251AB86}" destId="{F5310B00-60CF-4FB1-B489-C539BE7A7E70}" srcOrd="2" destOrd="0" parTransId="{EC5A75EA-ABDE-4DE8-8703-0CCAF3FCC3FE}" sibTransId="{078FC35E-BE80-4F8C-91A9-3A248674E2B4}"/>
    <dgm:cxn modelId="{021D951C-379E-4570-8398-1BA960B7DE09}" type="presOf" srcId="{3FF12D9F-E911-4790-A3C2-569F8D2DF2FF}" destId="{EEFD0B3B-3D77-42E8-860E-FBCB0F284F17}" srcOrd="0" destOrd="0" presId="urn:microsoft.com/office/officeart/2005/8/layout/chevron2"/>
    <dgm:cxn modelId="{CC1E330D-BFC9-4294-BEC6-74E89E87688D}" type="presOf" srcId="{DC00AC66-694F-46D6-8088-78441251AB86}" destId="{72236BC2-3356-4E01-977B-8C32AFC164C3}" srcOrd="0" destOrd="0" presId="urn:microsoft.com/office/officeart/2005/8/layout/chevron2"/>
    <dgm:cxn modelId="{40B8DC2F-21AF-44A8-9241-740E1AD554A9}" srcId="{F2AD3478-BF4B-4141-ACA8-4FF37C9BC293}" destId="{DC00AC66-694F-46D6-8088-78441251AB86}" srcOrd="2" destOrd="0" parTransId="{F5D0E521-23A3-4AD8-9D01-9C84E76E6F06}" sibTransId="{77B47858-B56C-4103-805B-A4AE8F913FB9}"/>
    <dgm:cxn modelId="{20B1C3C7-B986-48F3-96CC-226CA27B10E7}" type="presOf" srcId="{65EA5B29-26F7-4F5B-B5DF-2ECB760C44E3}" destId="{A552D98E-21F3-42A1-9855-D53F8F1068A9}" srcOrd="0" destOrd="0" presId="urn:microsoft.com/office/officeart/2005/8/layout/chevron2"/>
    <dgm:cxn modelId="{7554FAD4-4A96-490D-B684-9AAD37D28E1F}" type="presOf" srcId="{94B88527-5514-4BE4-852D-53A20B0B4E95}" destId="{78848314-13AB-43B9-AAA9-DE16945E5B62}" srcOrd="0" destOrd="0" presId="urn:microsoft.com/office/officeart/2005/8/layout/chevron2"/>
    <dgm:cxn modelId="{CDD78D77-5E2E-4B2A-885E-856BAA3C7FC8}" srcId="{4250B0E6-287E-4FF8-8D50-81108D3AB404}" destId="{94B88527-5514-4BE4-852D-53A20B0B4E95}" srcOrd="0" destOrd="0" parTransId="{7E3DE343-17E7-4056-8FBE-34974BAD0603}" sibTransId="{B91D3021-3289-4981-9689-DF4DE111640C}"/>
    <dgm:cxn modelId="{2A3FF579-050E-4282-A88C-FAFD55D7C771}" srcId="{F2AD3478-BF4B-4141-ACA8-4FF37C9BC293}" destId="{4250B0E6-287E-4FF8-8D50-81108D3AB404}" srcOrd="0" destOrd="0" parTransId="{A92D3F1B-5D29-4080-AE87-42375DC67D7F}" sibTransId="{8BAC8B83-003D-48FE-B1B4-0FB6EF479BC8}"/>
    <dgm:cxn modelId="{BA65849B-545D-4BEE-98EF-5D76675BC092}" type="presOf" srcId="{F5310B00-60CF-4FB1-B489-C539BE7A7E70}" destId="{EEFD0B3B-3D77-42E8-860E-FBCB0F284F17}" srcOrd="0" destOrd="2" presId="urn:microsoft.com/office/officeart/2005/8/layout/chevron2"/>
    <dgm:cxn modelId="{49EA3617-D952-4038-8320-EEDB1A3A0118}" type="presOf" srcId="{ED8B4661-30DA-47DB-8FAE-D2DBE6D150EB}" destId="{03FDDA1F-04FF-40C9-88E9-E03532B400E7}" srcOrd="0" destOrd="0" presId="urn:microsoft.com/office/officeart/2005/8/layout/chevron2"/>
    <dgm:cxn modelId="{747600A8-7BD1-4CD0-825A-E51024F9B6A6}" type="presParOf" srcId="{D3B545A5-85E9-4EF2-B145-5D7DD52F766D}" destId="{072A3433-6FB5-4EE8-813F-BE9173207ED4}" srcOrd="0" destOrd="0" presId="urn:microsoft.com/office/officeart/2005/8/layout/chevron2"/>
    <dgm:cxn modelId="{EFDCB8BD-56C1-45F9-AE7E-2740A2CE5D35}" type="presParOf" srcId="{072A3433-6FB5-4EE8-813F-BE9173207ED4}" destId="{B5350781-664B-4D20-812B-25EE8A2D13CB}" srcOrd="0" destOrd="0" presId="urn:microsoft.com/office/officeart/2005/8/layout/chevron2"/>
    <dgm:cxn modelId="{4158A72E-F845-46FC-BE6B-ED1831C2D079}" type="presParOf" srcId="{072A3433-6FB5-4EE8-813F-BE9173207ED4}" destId="{78848314-13AB-43B9-AAA9-DE16945E5B62}" srcOrd="1" destOrd="0" presId="urn:microsoft.com/office/officeart/2005/8/layout/chevron2"/>
    <dgm:cxn modelId="{9ADB6DD7-C60C-4170-B104-59A9709D3DB1}" type="presParOf" srcId="{D3B545A5-85E9-4EF2-B145-5D7DD52F766D}" destId="{FDCCA41F-7824-4260-8C6E-3E3B996018DA}" srcOrd="1" destOrd="0" presId="urn:microsoft.com/office/officeart/2005/8/layout/chevron2"/>
    <dgm:cxn modelId="{CC288EE1-D0BE-4BFA-AE2A-04E7A1E0C09B}" type="presParOf" srcId="{D3B545A5-85E9-4EF2-B145-5D7DD52F766D}" destId="{E5D88D8D-471E-48BC-A925-78AAF78139C9}" srcOrd="2" destOrd="0" presId="urn:microsoft.com/office/officeart/2005/8/layout/chevron2"/>
    <dgm:cxn modelId="{9A04CE40-4FC0-4C84-BABC-EDACD33DF4BA}" type="presParOf" srcId="{E5D88D8D-471E-48BC-A925-78AAF78139C9}" destId="{A552D98E-21F3-42A1-9855-D53F8F1068A9}" srcOrd="0" destOrd="0" presId="urn:microsoft.com/office/officeart/2005/8/layout/chevron2"/>
    <dgm:cxn modelId="{DD92D48D-72FB-4A58-9F76-E508B9BEDD7F}" type="presParOf" srcId="{E5D88D8D-471E-48BC-A925-78AAF78139C9}" destId="{03FDDA1F-04FF-40C9-88E9-E03532B400E7}" srcOrd="1" destOrd="0" presId="urn:microsoft.com/office/officeart/2005/8/layout/chevron2"/>
    <dgm:cxn modelId="{6EDB7750-9968-446F-A40A-7C30D21633EE}" type="presParOf" srcId="{D3B545A5-85E9-4EF2-B145-5D7DD52F766D}" destId="{695E7916-D0CE-45FD-ACF6-50F105484F3A}" srcOrd="3" destOrd="0" presId="urn:microsoft.com/office/officeart/2005/8/layout/chevron2"/>
    <dgm:cxn modelId="{75695E11-711B-44E8-AF0E-9A51229B1C30}" type="presParOf" srcId="{D3B545A5-85E9-4EF2-B145-5D7DD52F766D}" destId="{5D8FE3EF-E24E-4C77-B562-833FC63DCCB0}" srcOrd="4" destOrd="0" presId="urn:microsoft.com/office/officeart/2005/8/layout/chevron2"/>
    <dgm:cxn modelId="{D90DF709-46A3-4A87-A835-2B17D81959F2}" type="presParOf" srcId="{5D8FE3EF-E24E-4C77-B562-833FC63DCCB0}" destId="{72236BC2-3356-4E01-977B-8C32AFC164C3}" srcOrd="0" destOrd="0" presId="urn:microsoft.com/office/officeart/2005/8/layout/chevron2"/>
    <dgm:cxn modelId="{45ECC683-A2B0-4A73-B07C-3AA8D4354309}" type="presParOf" srcId="{5D8FE3EF-E24E-4C77-B562-833FC63DCCB0}" destId="{EEFD0B3B-3D77-42E8-860E-FBCB0F284F1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FD1E0-C6C9-45DF-A60D-97144A952A8C}" type="doc">
      <dgm:prSet loTypeId="urn:microsoft.com/office/officeart/2005/8/layout/hierarchy3" loCatId="hierarchy" qsTypeId="urn:microsoft.com/office/officeart/2005/8/quickstyle/simple1" qsCatId="simple" csTypeId="urn:microsoft.com/office/officeart/2005/8/colors/colorful1#7" csCatId="colorful" phldr="1"/>
      <dgm:spPr/>
      <dgm:t>
        <a:bodyPr/>
        <a:lstStyle/>
        <a:p>
          <a:endParaRPr lang="tr-TR"/>
        </a:p>
      </dgm:t>
    </dgm:pt>
    <dgm:pt modelId="{9EACF697-A276-4A5C-A496-433B7AAC7294}">
      <dgm:prSet phldrT="[Metin]" custT="1"/>
      <dgm:spPr/>
      <dgm:t>
        <a:bodyPr/>
        <a:lstStyle/>
        <a:p>
          <a:r>
            <a:rPr lang="tr-TR" sz="2000" b="0" dirty="0" smtClean="0">
              <a:latin typeface="+mj-lt"/>
              <a:cs typeface="Arial" pitchFamily="34" charset="0"/>
            </a:rPr>
            <a:t>Anlaşılır bir dil</a:t>
          </a:r>
          <a:endParaRPr lang="tr-TR" sz="2000" b="0" dirty="0">
            <a:latin typeface="+mj-lt"/>
            <a:cs typeface="Arial" pitchFamily="34" charset="0"/>
          </a:endParaRPr>
        </a:p>
      </dgm:t>
    </dgm:pt>
    <dgm:pt modelId="{8701F0AD-AD74-4EDD-A06C-219366F5E5DC}" type="parTrans" cxnId="{985942C7-54E1-4E21-A840-491065E4BB53}">
      <dgm:prSet/>
      <dgm:spPr/>
      <dgm:t>
        <a:bodyPr/>
        <a:lstStyle/>
        <a:p>
          <a:endParaRPr lang="tr-TR" sz="2000" b="1">
            <a:latin typeface="+mj-lt"/>
          </a:endParaRPr>
        </a:p>
      </dgm:t>
    </dgm:pt>
    <dgm:pt modelId="{434871F3-6F18-4DC1-8420-A261C73E1D53}" type="sibTrans" cxnId="{985942C7-54E1-4E21-A840-491065E4BB53}">
      <dgm:prSet/>
      <dgm:spPr/>
      <dgm:t>
        <a:bodyPr/>
        <a:lstStyle/>
        <a:p>
          <a:endParaRPr lang="tr-TR" sz="2000" b="1">
            <a:latin typeface="+mj-lt"/>
          </a:endParaRPr>
        </a:p>
      </dgm:t>
    </dgm:pt>
    <dgm:pt modelId="{9F7EB5DF-D686-4104-933E-0F9F0E3DD9C2}">
      <dgm:prSet phldrT="[Metin]" custT="1"/>
      <dgm:spPr/>
      <dgm:t>
        <a:bodyPr/>
        <a:lstStyle/>
        <a:p>
          <a:r>
            <a:rPr lang="tr-TR" sz="2000" b="1" u="sng" dirty="0" smtClean="0">
              <a:solidFill>
                <a:srgbClr val="FFFF00"/>
              </a:solidFill>
              <a:latin typeface="+mj-lt"/>
              <a:cs typeface="Arial" pitchFamily="34" charset="0"/>
            </a:rPr>
            <a:t>Sözsüz İletişim</a:t>
          </a:r>
          <a:endParaRPr lang="tr-TR" sz="2000" b="1" u="sng" dirty="0">
            <a:solidFill>
              <a:srgbClr val="FFFF00"/>
            </a:solidFill>
            <a:latin typeface="+mj-lt"/>
            <a:cs typeface="Arial" pitchFamily="34" charset="0"/>
          </a:endParaRPr>
        </a:p>
      </dgm:t>
    </dgm:pt>
    <dgm:pt modelId="{6C5326B0-8F9A-42F2-9987-6F99D333F960}" type="parTrans" cxnId="{4DF2828A-39B8-4731-A006-4913DE13474E}">
      <dgm:prSet/>
      <dgm:spPr/>
      <dgm:t>
        <a:bodyPr/>
        <a:lstStyle/>
        <a:p>
          <a:endParaRPr lang="tr-TR" sz="2000" b="1">
            <a:latin typeface="+mj-lt"/>
          </a:endParaRPr>
        </a:p>
      </dgm:t>
    </dgm:pt>
    <dgm:pt modelId="{C4920329-CB5F-4933-8812-C41A69A3CDA9}" type="sibTrans" cxnId="{4DF2828A-39B8-4731-A006-4913DE13474E}">
      <dgm:prSet/>
      <dgm:spPr/>
      <dgm:t>
        <a:bodyPr/>
        <a:lstStyle/>
        <a:p>
          <a:endParaRPr lang="tr-TR" sz="2000" b="1">
            <a:latin typeface="+mj-lt"/>
          </a:endParaRPr>
        </a:p>
      </dgm:t>
    </dgm:pt>
    <dgm:pt modelId="{543F2B82-0A23-40EC-A6CE-7AC1A7B7C88D}">
      <dgm:prSet phldrT="[Metin]" custT="1"/>
      <dgm:spPr/>
      <dgm:t>
        <a:bodyPr/>
        <a:lstStyle/>
        <a:p>
          <a:r>
            <a:rPr lang="tr-TR" sz="2000" b="0" dirty="0" smtClean="0">
              <a:latin typeface="+mj-lt"/>
              <a:cs typeface="Arial" pitchFamily="34" charset="0"/>
            </a:rPr>
            <a:t>İlk izlenim</a:t>
          </a:r>
          <a:endParaRPr lang="tr-TR" sz="2000" b="0" dirty="0">
            <a:latin typeface="+mj-lt"/>
            <a:cs typeface="Arial" pitchFamily="34" charset="0"/>
          </a:endParaRPr>
        </a:p>
      </dgm:t>
    </dgm:pt>
    <dgm:pt modelId="{1D37F79F-A13D-411F-8671-96D7841DEC5E}" type="parTrans" cxnId="{7D457B07-E1DC-47DF-BE04-FFAA1F18D581}">
      <dgm:prSet/>
      <dgm:spPr/>
      <dgm:t>
        <a:bodyPr/>
        <a:lstStyle/>
        <a:p>
          <a:endParaRPr lang="tr-TR" sz="2000" b="1">
            <a:latin typeface="+mj-lt"/>
          </a:endParaRPr>
        </a:p>
      </dgm:t>
    </dgm:pt>
    <dgm:pt modelId="{4888E496-E086-4B25-A050-D8E689E21DF3}" type="sibTrans" cxnId="{7D457B07-E1DC-47DF-BE04-FFAA1F18D581}">
      <dgm:prSet/>
      <dgm:spPr/>
      <dgm:t>
        <a:bodyPr/>
        <a:lstStyle/>
        <a:p>
          <a:endParaRPr lang="tr-TR" sz="2000" b="1">
            <a:latin typeface="+mj-lt"/>
          </a:endParaRPr>
        </a:p>
      </dgm:t>
    </dgm:pt>
    <dgm:pt modelId="{9712D84E-1083-4A40-A286-F6A4FEEF8CC4}">
      <dgm:prSet custT="1"/>
      <dgm:spPr/>
      <dgm:t>
        <a:bodyPr/>
        <a:lstStyle/>
        <a:p>
          <a:r>
            <a:rPr lang="tr-TR" sz="2000" b="0" dirty="0" smtClean="0">
              <a:latin typeface="+mj-lt"/>
              <a:cs typeface="Arial" pitchFamily="34" charset="0"/>
            </a:rPr>
            <a:t>Ses tonu, vurgusu, yüksekliği</a:t>
          </a:r>
          <a:endParaRPr lang="tr-TR" sz="2000" b="0" dirty="0">
            <a:latin typeface="+mj-lt"/>
            <a:cs typeface="Arial" pitchFamily="34" charset="0"/>
          </a:endParaRPr>
        </a:p>
      </dgm:t>
    </dgm:pt>
    <dgm:pt modelId="{CE7E39E7-43A1-4C18-80EA-00D6209ABA01}" type="parTrans" cxnId="{5C4E15AD-9790-4D7E-AEC3-E9E921925C8D}">
      <dgm:prSet/>
      <dgm:spPr/>
      <dgm:t>
        <a:bodyPr/>
        <a:lstStyle/>
        <a:p>
          <a:endParaRPr lang="tr-TR" sz="2000" b="1">
            <a:latin typeface="+mj-lt"/>
          </a:endParaRPr>
        </a:p>
      </dgm:t>
    </dgm:pt>
    <dgm:pt modelId="{2B3AD479-12E4-4DA8-8FB9-8B4A863BAAD8}" type="sibTrans" cxnId="{5C4E15AD-9790-4D7E-AEC3-E9E921925C8D}">
      <dgm:prSet/>
      <dgm:spPr/>
      <dgm:t>
        <a:bodyPr/>
        <a:lstStyle/>
        <a:p>
          <a:endParaRPr lang="tr-TR" sz="2000" b="1">
            <a:latin typeface="+mj-lt"/>
          </a:endParaRPr>
        </a:p>
      </dgm:t>
    </dgm:pt>
    <dgm:pt modelId="{DD5D1501-27DF-4215-A4A4-B156002D1BC4}">
      <dgm:prSet custT="1"/>
      <dgm:spPr/>
      <dgm:t>
        <a:bodyPr/>
        <a:lstStyle/>
        <a:p>
          <a:r>
            <a:rPr lang="tr-TR" sz="2000" b="0" dirty="0" smtClean="0">
              <a:latin typeface="+mj-lt"/>
              <a:cs typeface="Arial" pitchFamily="34" charset="0"/>
            </a:rPr>
            <a:t>Hitap şekli</a:t>
          </a:r>
          <a:endParaRPr lang="tr-TR" sz="2000" b="0" dirty="0">
            <a:latin typeface="+mj-lt"/>
            <a:cs typeface="Arial" pitchFamily="34" charset="0"/>
          </a:endParaRPr>
        </a:p>
      </dgm:t>
    </dgm:pt>
    <dgm:pt modelId="{440524F3-9D0B-4DFC-9DD0-6A5FCD1AFA43}" type="parTrans" cxnId="{DDE9CFFF-93E2-4BE8-A693-D0F80DD0B626}">
      <dgm:prSet/>
      <dgm:spPr/>
      <dgm:t>
        <a:bodyPr/>
        <a:lstStyle/>
        <a:p>
          <a:endParaRPr lang="tr-TR" sz="2000" b="1">
            <a:latin typeface="+mj-lt"/>
          </a:endParaRPr>
        </a:p>
      </dgm:t>
    </dgm:pt>
    <dgm:pt modelId="{DE173618-FB5D-465B-A158-257CE2A91DE8}" type="sibTrans" cxnId="{DDE9CFFF-93E2-4BE8-A693-D0F80DD0B626}">
      <dgm:prSet/>
      <dgm:spPr/>
      <dgm:t>
        <a:bodyPr/>
        <a:lstStyle/>
        <a:p>
          <a:endParaRPr lang="tr-TR" sz="2000" b="1">
            <a:latin typeface="+mj-lt"/>
          </a:endParaRPr>
        </a:p>
      </dgm:t>
    </dgm:pt>
    <dgm:pt modelId="{01E7F3A4-8DFE-4607-ABC7-6323822CE141}">
      <dgm:prSet custT="1"/>
      <dgm:spPr/>
      <dgm:t>
        <a:bodyPr/>
        <a:lstStyle/>
        <a:p>
          <a:r>
            <a:rPr lang="tr-TR" sz="2000" b="0" dirty="0" smtClean="0">
              <a:latin typeface="+mj-lt"/>
              <a:cs typeface="Arial" pitchFamily="34" charset="0"/>
            </a:rPr>
            <a:t>Açıklık, netlik, sadelik</a:t>
          </a:r>
          <a:endParaRPr lang="tr-TR" sz="2000" b="0" dirty="0">
            <a:latin typeface="+mj-lt"/>
            <a:cs typeface="Arial" pitchFamily="34" charset="0"/>
          </a:endParaRPr>
        </a:p>
      </dgm:t>
    </dgm:pt>
    <dgm:pt modelId="{6F8BB878-E129-4EC0-84C8-88DEA7DA5917}" type="parTrans" cxnId="{73D47631-7956-4EE6-BC6A-8B30C3085212}">
      <dgm:prSet/>
      <dgm:spPr/>
      <dgm:t>
        <a:bodyPr/>
        <a:lstStyle/>
        <a:p>
          <a:endParaRPr lang="tr-TR" sz="2000" b="1">
            <a:latin typeface="+mj-lt"/>
          </a:endParaRPr>
        </a:p>
      </dgm:t>
    </dgm:pt>
    <dgm:pt modelId="{7EAE7243-D924-400D-AD1E-3860083777FC}" type="sibTrans" cxnId="{73D47631-7956-4EE6-BC6A-8B30C3085212}">
      <dgm:prSet/>
      <dgm:spPr/>
      <dgm:t>
        <a:bodyPr/>
        <a:lstStyle/>
        <a:p>
          <a:endParaRPr lang="tr-TR" sz="2000" b="1">
            <a:latin typeface="+mj-lt"/>
          </a:endParaRPr>
        </a:p>
      </dgm:t>
    </dgm:pt>
    <dgm:pt modelId="{73601916-CC62-4540-99AF-6991B800C5D4}">
      <dgm:prSet custT="1"/>
      <dgm:spPr/>
      <dgm:t>
        <a:bodyPr/>
        <a:lstStyle/>
        <a:p>
          <a:r>
            <a:rPr lang="tr-TR" sz="2000" b="0" dirty="0" smtClean="0">
              <a:latin typeface="+mj-lt"/>
              <a:cs typeface="Arial" pitchFamily="34" charset="0"/>
            </a:rPr>
            <a:t>Soru sormak, cevaplar için cesaretlendirmek</a:t>
          </a:r>
          <a:endParaRPr lang="tr-TR" sz="2000" b="0" dirty="0">
            <a:latin typeface="+mj-lt"/>
            <a:cs typeface="Arial" pitchFamily="34" charset="0"/>
          </a:endParaRPr>
        </a:p>
      </dgm:t>
    </dgm:pt>
    <dgm:pt modelId="{6704816E-2F2D-45AC-9A40-993B38690847}" type="parTrans" cxnId="{D4FC0FD5-D206-4666-97CF-1434D2B6AB37}">
      <dgm:prSet/>
      <dgm:spPr/>
      <dgm:t>
        <a:bodyPr/>
        <a:lstStyle/>
        <a:p>
          <a:endParaRPr lang="tr-TR" sz="2000" b="1">
            <a:latin typeface="+mj-lt"/>
          </a:endParaRPr>
        </a:p>
      </dgm:t>
    </dgm:pt>
    <dgm:pt modelId="{B58DFD46-0475-4669-96A3-107A62305587}" type="sibTrans" cxnId="{D4FC0FD5-D206-4666-97CF-1434D2B6AB37}">
      <dgm:prSet/>
      <dgm:spPr/>
      <dgm:t>
        <a:bodyPr/>
        <a:lstStyle/>
        <a:p>
          <a:endParaRPr lang="tr-TR" sz="2000" b="1">
            <a:latin typeface="+mj-lt"/>
          </a:endParaRPr>
        </a:p>
      </dgm:t>
    </dgm:pt>
    <dgm:pt modelId="{E3F175A6-161F-4B4D-849A-3931BE6A744E}">
      <dgm:prSet custT="1"/>
      <dgm:spPr/>
      <dgm:t>
        <a:bodyPr/>
        <a:lstStyle/>
        <a:p>
          <a:r>
            <a:rPr lang="tr-TR" sz="2000" b="0" dirty="0" smtClean="0">
              <a:latin typeface="+mj-lt"/>
              <a:cs typeface="Arial" pitchFamily="34" charset="0"/>
            </a:rPr>
            <a:t>Özetlemek</a:t>
          </a:r>
          <a:r>
            <a:rPr lang="tr-TR" sz="2000" b="0" dirty="0" smtClean="0">
              <a:latin typeface="+mj-lt"/>
            </a:rPr>
            <a:t> </a:t>
          </a:r>
          <a:endParaRPr lang="tr-TR" sz="2000" b="0" dirty="0">
            <a:latin typeface="+mj-lt"/>
          </a:endParaRPr>
        </a:p>
      </dgm:t>
    </dgm:pt>
    <dgm:pt modelId="{B97F3767-ABFC-401A-8020-E4023B64086A}" type="parTrans" cxnId="{4441D354-80DB-4D8B-ACE8-49F7814D4B4E}">
      <dgm:prSet/>
      <dgm:spPr/>
      <dgm:t>
        <a:bodyPr/>
        <a:lstStyle/>
        <a:p>
          <a:endParaRPr lang="tr-TR" sz="2000" b="1">
            <a:latin typeface="+mj-lt"/>
          </a:endParaRPr>
        </a:p>
      </dgm:t>
    </dgm:pt>
    <dgm:pt modelId="{02DDA545-5893-4161-86E4-978E52A0BC04}" type="sibTrans" cxnId="{4441D354-80DB-4D8B-ACE8-49F7814D4B4E}">
      <dgm:prSet/>
      <dgm:spPr/>
      <dgm:t>
        <a:bodyPr/>
        <a:lstStyle/>
        <a:p>
          <a:endParaRPr lang="tr-TR" sz="2000" b="1">
            <a:latin typeface="+mj-lt"/>
          </a:endParaRPr>
        </a:p>
      </dgm:t>
    </dgm:pt>
    <dgm:pt modelId="{1637865F-44F9-4710-A3AA-C95DAFFA5478}">
      <dgm:prSet custT="1"/>
      <dgm:spPr/>
      <dgm:t>
        <a:bodyPr/>
        <a:lstStyle/>
        <a:p>
          <a:r>
            <a:rPr lang="tr-TR" sz="2000" b="0" dirty="0" smtClean="0">
              <a:latin typeface="+mj-lt"/>
              <a:cs typeface="Arial" pitchFamily="34" charset="0"/>
            </a:rPr>
            <a:t>Göz teması</a:t>
          </a:r>
        </a:p>
      </dgm:t>
    </dgm:pt>
    <dgm:pt modelId="{6ED53C75-3714-4552-9023-0A99AE8EB392}" type="parTrans" cxnId="{B09CF119-2924-48AF-83EE-1885A452E43C}">
      <dgm:prSet/>
      <dgm:spPr/>
      <dgm:t>
        <a:bodyPr/>
        <a:lstStyle/>
        <a:p>
          <a:endParaRPr lang="tr-TR" sz="2000" b="1">
            <a:latin typeface="+mj-lt"/>
          </a:endParaRPr>
        </a:p>
      </dgm:t>
    </dgm:pt>
    <dgm:pt modelId="{C2AF499E-1986-47D7-BC8A-B1068DC86EF1}" type="sibTrans" cxnId="{B09CF119-2924-48AF-83EE-1885A452E43C}">
      <dgm:prSet/>
      <dgm:spPr/>
      <dgm:t>
        <a:bodyPr/>
        <a:lstStyle/>
        <a:p>
          <a:endParaRPr lang="tr-TR" sz="2000" b="1">
            <a:latin typeface="+mj-lt"/>
          </a:endParaRPr>
        </a:p>
      </dgm:t>
    </dgm:pt>
    <dgm:pt modelId="{DA12E011-D2AB-4EED-99BF-A50350022F8F}">
      <dgm:prSet custT="1"/>
      <dgm:spPr/>
      <dgm:t>
        <a:bodyPr/>
        <a:lstStyle/>
        <a:p>
          <a:r>
            <a:rPr lang="tr-TR" sz="2000" b="0" dirty="0" smtClean="0">
              <a:latin typeface="+mj-lt"/>
              <a:cs typeface="Arial" pitchFamily="34" charset="0"/>
            </a:rPr>
            <a:t>Mesafe</a:t>
          </a:r>
        </a:p>
      </dgm:t>
    </dgm:pt>
    <dgm:pt modelId="{F92104E6-9D93-48FC-83E5-2CBC42BF795C}" type="parTrans" cxnId="{7A1839B0-8CE5-44AE-86D6-C48EB2C0D6BA}">
      <dgm:prSet/>
      <dgm:spPr/>
      <dgm:t>
        <a:bodyPr/>
        <a:lstStyle/>
        <a:p>
          <a:endParaRPr lang="tr-TR" sz="2000" b="1">
            <a:latin typeface="+mj-lt"/>
          </a:endParaRPr>
        </a:p>
      </dgm:t>
    </dgm:pt>
    <dgm:pt modelId="{01CBF817-93A3-4130-914E-54A5875E15FD}" type="sibTrans" cxnId="{7A1839B0-8CE5-44AE-86D6-C48EB2C0D6BA}">
      <dgm:prSet/>
      <dgm:spPr/>
      <dgm:t>
        <a:bodyPr/>
        <a:lstStyle/>
        <a:p>
          <a:endParaRPr lang="tr-TR" sz="2000" b="1">
            <a:latin typeface="+mj-lt"/>
          </a:endParaRPr>
        </a:p>
      </dgm:t>
    </dgm:pt>
    <dgm:pt modelId="{5CF6D7F7-A44C-41C5-9162-B9099D20B898}">
      <dgm:prSet custT="1"/>
      <dgm:spPr/>
      <dgm:t>
        <a:bodyPr/>
        <a:lstStyle/>
        <a:p>
          <a:r>
            <a:rPr lang="tr-TR" sz="2000" b="0" dirty="0" smtClean="0">
              <a:latin typeface="+mj-lt"/>
              <a:cs typeface="Arial" pitchFamily="34" charset="0"/>
            </a:rPr>
            <a:t>Dokunmak</a:t>
          </a:r>
          <a:r>
            <a:rPr lang="tr-TR" sz="2000" b="0" dirty="0" smtClean="0">
              <a:latin typeface="+mj-lt"/>
            </a:rPr>
            <a:t> </a:t>
          </a:r>
        </a:p>
      </dgm:t>
    </dgm:pt>
    <dgm:pt modelId="{65854507-E7FC-4EAA-9882-CE2C8E200DB5}" type="parTrans" cxnId="{38A7855A-14AD-4119-8302-F6DA1B484593}">
      <dgm:prSet/>
      <dgm:spPr/>
      <dgm:t>
        <a:bodyPr/>
        <a:lstStyle/>
        <a:p>
          <a:endParaRPr lang="tr-TR" sz="2000" b="1">
            <a:latin typeface="+mj-lt"/>
          </a:endParaRPr>
        </a:p>
      </dgm:t>
    </dgm:pt>
    <dgm:pt modelId="{BFD8D17A-52BE-4153-8A0F-CB281E966A9E}" type="sibTrans" cxnId="{38A7855A-14AD-4119-8302-F6DA1B484593}">
      <dgm:prSet/>
      <dgm:spPr/>
      <dgm:t>
        <a:bodyPr/>
        <a:lstStyle/>
        <a:p>
          <a:endParaRPr lang="tr-TR" sz="2000" b="1">
            <a:latin typeface="+mj-lt"/>
          </a:endParaRPr>
        </a:p>
      </dgm:t>
    </dgm:pt>
    <dgm:pt modelId="{A279D8A8-1FDE-4C58-9FEE-0E449859A102}">
      <dgm:prSet custT="1"/>
      <dgm:spPr/>
      <dgm:t>
        <a:bodyPr/>
        <a:lstStyle/>
        <a:p>
          <a:r>
            <a:rPr lang="tr-TR" sz="2000" b="0" dirty="0" smtClean="0">
              <a:latin typeface="+mj-lt"/>
              <a:cs typeface="Arial" pitchFamily="34" charset="0"/>
            </a:rPr>
            <a:t>Olumlu yüz ifadesi</a:t>
          </a:r>
        </a:p>
      </dgm:t>
    </dgm:pt>
    <dgm:pt modelId="{2B42D276-2226-4485-A5CB-138945610A59}" type="parTrans" cxnId="{891FCCF5-2DBA-4A14-8530-7C0A2936A83D}">
      <dgm:prSet/>
      <dgm:spPr/>
      <dgm:t>
        <a:bodyPr/>
        <a:lstStyle/>
        <a:p>
          <a:endParaRPr lang="tr-TR" sz="2000" b="1">
            <a:latin typeface="+mj-lt"/>
          </a:endParaRPr>
        </a:p>
      </dgm:t>
    </dgm:pt>
    <dgm:pt modelId="{20ACD9EC-6C62-4FDE-9B09-3AF6451C7F2E}" type="sibTrans" cxnId="{891FCCF5-2DBA-4A14-8530-7C0A2936A83D}">
      <dgm:prSet/>
      <dgm:spPr/>
      <dgm:t>
        <a:bodyPr/>
        <a:lstStyle/>
        <a:p>
          <a:endParaRPr lang="tr-TR" sz="2000" b="1">
            <a:latin typeface="+mj-lt"/>
          </a:endParaRPr>
        </a:p>
      </dgm:t>
    </dgm:pt>
    <dgm:pt modelId="{33BCD4C0-1873-4FAB-A7D0-528CB0D5F9B3}">
      <dgm:prSet custT="1"/>
      <dgm:spPr/>
      <dgm:t>
        <a:bodyPr/>
        <a:lstStyle/>
        <a:p>
          <a:r>
            <a:rPr lang="tr-TR" sz="2000" b="0" dirty="0" smtClean="0">
              <a:latin typeface="+mj-lt"/>
            </a:rPr>
            <a:t>Beden duruşu</a:t>
          </a:r>
        </a:p>
      </dgm:t>
    </dgm:pt>
    <dgm:pt modelId="{0816DC72-EBC6-4554-A1EE-04C61604F365}" type="parTrans" cxnId="{F0DBB628-3AF8-4C7E-982B-D55F5534FB74}">
      <dgm:prSet/>
      <dgm:spPr/>
      <dgm:t>
        <a:bodyPr/>
        <a:lstStyle/>
        <a:p>
          <a:endParaRPr lang="tr-TR" sz="2000" b="1">
            <a:latin typeface="+mj-lt"/>
          </a:endParaRPr>
        </a:p>
      </dgm:t>
    </dgm:pt>
    <dgm:pt modelId="{06445965-5931-462D-B5DA-27B45198BDE9}" type="sibTrans" cxnId="{F0DBB628-3AF8-4C7E-982B-D55F5534FB74}">
      <dgm:prSet/>
      <dgm:spPr/>
      <dgm:t>
        <a:bodyPr/>
        <a:lstStyle/>
        <a:p>
          <a:endParaRPr lang="tr-TR" sz="2000" b="1">
            <a:latin typeface="+mj-lt"/>
          </a:endParaRPr>
        </a:p>
      </dgm:t>
    </dgm:pt>
    <dgm:pt modelId="{D27FDB54-55C3-4008-B03D-1EF548214FDD}">
      <dgm:prSet custT="1"/>
      <dgm:spPr/>
      <dgm:t>
        <a:bodyPr/>
        <a:lstStyle/>
        <a:p>
          <a:r>
            <a:rPr lang="tr-TR" sz="2000" b="0" dirty="0" smtClean="0">
              <a:latin typeface="+mj-lt"/>
              <a:cs typeface="Arial" pitchFamily="34" charset="0"/>
            </a:rPr>
            <a:t>Söylenenleri dinlediğini belli etmek</a:t>
          </a:r>
        </a:p>
      </dgm:t>
    </dgm:pt>
    <dgm:pt modelId="{C79C0E54-08F5-4698-A19D-40FE4A5AAD86}" type="parTrans" cxnId="{8771DD17-621A-4122-87F4-67D9F3681C80}">
      <dgm:prSet/>
      <dgm:spPr/>
      <dgm:t>
        <a:bodyPr/>
        <a:lstStyle/>
        <a:p>
          <a:endParaRPr lang="tr-TR" sz="2000" b="1">
            <a:latin typeface="+mj-lt"/>
          </a:endParaRPr>
        </a:p>
      </dgm:t>
    </dgm:pt>
    <dgm:pt modelId="{007C1A9F-4F5C-4B19-B39C-E74E270EF552}" type="sibTrans" cxnId="{8771DD17-621A-4122-87F4-67D9F3681C80}">
      <dgm:prSet/>
      <dgm:spPr/>
      <dgm:t>
        <a:bodyPr/>
        <a:lstStyle/>
        <a:p>
          <a:endParaRPr lang="tr-TR" sz="2000" b="1">
            <a:latin typeface="+mj-lt"/>
          </a:endParaRPr>
        </a:p>
      </dgm:t>
    </dgm:pt>
    <dgm:pt modelId="{E4F44195-F3F3-4325-8A7C-CCAA5D534B09}">
      <dgm:prSet phldrT="[Metin]" custT="1"/>
      <dgm:spPr/>
      <dgm:t>
        <a:bodyPr/>
        <a:lstStyle/>
        <a:p>
          <a:r>
            <a:rPr lang="tr-TR" sz="2000" b="1" u="sng" dirty="0" smtClean="0">
              <a:solidFill>
                <a:schemeClr val="bg2"/>
              </a:solidFill>
              <a:latin typeface="+mj-lt"/>
              <a:cs typeface="Arial" pitchFamily="34" charset="0"/>
            </a:rPr>
            <a:t>Sözlü İletişim </a:t>
          </a:r>
          <a:endParaRPr lang="tr-TR" sz="2000" b="1" u="sng" dirty="0">
            <a:solidFill>
              <a:schemeClr val="bg2"/>
            </a:solidFill>
            <a:latin typeface="+mj-lt"/>
            <a:cs typeface="Arial" pitchFamily="34" charset="0"/>
          </a:endParaRPr>
        </a:p>
      </dgm:t>
    </dgm:pt>
    <dgm:pt modelId="{37BA7C90-689C-4A0D-BA9E-C4AFF51FFC35}" type="sibTrans" cxnId="{383546B7-ED6E-48FF-8679-484FEA0D9C66}">
      <dgm:prSet/>
      <dgm:spPr/>
      <dgm:t>
        <a:bodyPr/>
        <a:lstStyle/>
        <a:p>
          <a:endParaRPr lang="tr-TR" sz="2000" b="1">
            <a:latin typeface="+mj-lt"/>
          </a:endParaRPr>
        </a:p>
      </dgm:t>
    </dgm:pt>
    <dgm:pt modelId="{8104BE85-F021-42EA-A304-76AAC2A23E92}" type="parTrans" cxnId="{383546B7-ED6E-48FF-8679-484FEA0D9C66}">
      <dgm:prSet/>
      <dgm:spPr/>
      <dgm:t>
        <a:bodyPr/>
        <a:lstStyle/>
        <a:p>
          <a:endParaRPr lang="tr-TR" sz="2000" b="1">
            <a:latin typeface="+mj-lt"/>
          </a:endParaRPr>
        </a:p>
      </dgm:t>
    </dgm:pt>
    <dgm:pt modelId="{3DB33BA5-AA16-405C-9683-40C29B4333F0}" type="pres">
      <dgm:prSet presAssocID="{B7CFD1E0-C6C9-45DF-A60D-97144A952A8C}" presName="diagram" presStyleCnt="0">
        <dgm:presLayoutVars>
          <dgm:chPref val="1"/>
          <dgm:dir/>
          <dgm:animOne val="branch"/>
          <dgm:animLvl val="lvl"/>
          <dgm:resizeHandles/>
        </dgm:presLayoutVars>
      </dgm:prSet>
      <dgm:spPr/>
      <dgm:t>
        <a:bodyPr/>
        <a:lstStyle/>
        <a:p>
          <a:endParaRPr lang="tr-TR"/>
        </a:p>
      </dgm:t>
    </dgm:pt>
    <dgm:pt modelId="{3DAE885C-42F8-489B-AF43-A18A18A6079E}" type="pres">
      <dgm:prSet presAssocID="{E4F44195-F3F3-4325-8A7C-CCAA5D534B09}" presName="root" presStyleCnt="0"/>
      <dgm:spPr/>
      <dgm:t>
        <a:bodyPr/>
        <a:lstStyle/>
        <a:p>
          <a:endParaRPr lang="tr-TR"/>
        </a:p>
      </dgm:t>
    </dgm:pt>
    <dgm:pt modelId="{8EBA2676-A542-451E-96A4-097FC73C94A0}" type="pres">
      <dgm:prSet presAssocID="{E4F44195-F3F3-4325-8A7C-CCAA5D534B09}" presName="rootComposite" presStyleCnt="0"/>
      <dgm:spPr/>
      <dgm:t>
        <a:bodyPr/>
        <a:lstStyle/>
        <a:p>
          <a:endParaRPr lang="tr-TR"/>
        </a:p>
      </dgm:t>
    </dgm:pt>
    <dgm:pt modelId="{4E49052D-AED0-4BC7-82E1-58C4A45C911A}" type="pres">
      <dgm:prSet presAssocID="{E4F44195-F3F3-4325-8A7C-CCAA5D534B09}" presName="rootText" presStyleLbl="node1" presStyleIdx="0" presStyleCnt="2" custScaleX="325878"/>
      <dgm:spPr/>
      <dgm:t>
        <a:bodyPr/>
        <a:lstStyle/>
        <a:p>
          <a:endParaRPr lang="tr-TR"/>
        </a:p>
      </dgm:t>
    </dgm:pt>
    <dgm:pt modelId="{CD4BB7D7-D9A0-4DD5-9C8B-5DA8BDD95D90}" type="pres">
      <dgm:prSet presAssocID="{E4F44195-F3F3-4325-8A7C-CCAA5D534B09}" presName="rootConnector" presStyleLbl="node1" presStyleIdx="0" presStyleCnt="2"/>
      <dgm:spPr/>
      <dgm:t>
        <a:bodyPr/>
        <a:lstStyle/>
        <a:p>
          <a:endParaRPr lang="tr-TR"/>
        </a:p>
      </dgm:t>
    </dgm:pt>
    <dgm:pt modelId="{EDC1255A-51D2-4D09-A877-3EB04787A75E}" type="pres">
      <dgm:prSet presAssocID="{E4F44195-F3F3-4325-8A7C-CCAA5D534B09}" presName="childShape" presStyleCnt="0"/>
      <dgm:spPr/>
      <dgm:t>
        <a:bodyPr/>
        <a:lstStyle/>
        <a:p>
          <a:endParaRPr lang="tr-TR"/>
        </a:p>
      </dgm:t>
    </dgm:pt>
    <dgm:pt modelId="{EF0C646A-B1CC-4965-809F-61CFFDBC3DC4}" type="pres">
      <dgm:prSet presAssocID="{8701F0AD-AD74-4EDD-A06C-219366F5E5DC}" presName="Name13" presStyleLbl="parChTrans1D2" presStyleIdx="0" presStyleCnt="13"/>
      <dgm:spPr/>
      <dgm:t>
        <a:bodyPr/>
        <a:lstStyle/>
        <a:p>
          <a:endParaRPr lang="tr-TR"/>
        </a:p>
      </dgm:t>
    </dgm:pt>
    <dgm:pt modelId="{92EEE8A0-587B-4581-8A36-CB0C6B10B116}" type="pres">
      <dgm:prSet presAssocID="{9EACF697-A276-4A5C-A496-433B7AAC7294}" presName="childText" presStyleLbl="bgAcc1" presStyleIdx="0" presStyleCnt="13" custScaleX="371338">
        <dgm:presLayoutVars>
          <dgm:bulletEnabled val="1"/>
        </dgm:presLayoutVars>
      </dgm:prSet>
      <dgm:spPr/>
      <dgm:t>
        <a:bodyPr/>
        <a:lstStyle/>
        <a:p>
          <a:endParaRPr lang="tr-TR"/>
        </a:p>
      </dgm:t>
    </dgm:pt>
    <dgm:pt modelId="{689A6FAF-1F2F-430A-9E0C-64DA9506BE12}" type="pres">
      <dgm:prSet presAssocID="{CE7E39E7-43A1-4C18-80EA-00D6209ABA01}" presName="Name13" presStyleLbl="parChTrans1D2" presStyleIdx="1" presStyleCnt="13"/>
      <dgm:spPr/>
      <dgm:t>
        <a:bodyPr/>
        <a:lstStyle/>
        <a:p>
          <a:endParaRPr lang="tr-TR"/>
        </a:p>
      </dgm:t>
    </dgm:pt>
    <dgm:pt modelId="{978457A5-54A7-4685-AA7B-7977D8994EFC}" type="pres">
      <dgm:prSet presAssocID="{9712D84E-1083-4A40-A286-F6A4FEEF8CC4}" presName="childText" presStyleLbl="bgAcc1" presStyleIdx="1" presStyleCnt="13" custScaleX="371338">
        <dgm:presLayoutVars>
          <dgm:bulletEnabled val="1"/>
        </dgm:presLayoutVars>
      </dgm:prSet>
      <dgm:spPr/>
      <dgm:t>
        <a:bodyPr/>
        <a:lstStyle/>
        <a:p>
          <a:endParaRPr lang="tr-TR"/>
        </a:p>
      </dgm:t>
    </dgm:pt>
    <dgm:pt modelId="{92DFBA5E-5468-4B8D-9DB4-CF712F92C880}" type="pres">
      <dgm:prSet presAssocID="{440524F3-9D0B-4DFC-9DD0-6A5FCD1AFA43}" presName="Name13" presStyleLbl="parChTrans1D2" presStyleIdx="2" presStyleCnt="13"/>
      <dgm:spPr/>
      <dgm:t>
        <a:bodyPr/>
        <a:lstStyle/>
        <a:p>
          <a:endParaRPr lang="tr-TR"/>
        </a:p>
      </dgm:t>
    </dgm:pt>
    <dgm:pt modelId="{B94C041D-3AB3-4F56-AD55-352FED08C95A}" type="pres">
      <dgm:prSet presAssocID="{DD5D1501-27DF-4215-A4A4-B156002D1BC4}" presName="childText" presStyleLbl="bgAcc1" presStyleIdx="2" presStyleCnt="13" custScaleX="371338">
        <dgm:presLayoutVars>
          <dgm:bulletEnabled val="1"/>
        </dgm:presLayoutVars>
      </dgm:prSet>
      <dgm:spPr/>
      <dgm:t>
        <a:bodyPr/>
        <a:lstStyle/>
        <a:p>
          <a:endParaRPr lang="tr-TR"/>
        </a:p>
      </dgm:t>
    </dgm:pt>
    <dgm:pt modelId="{072D2B6A-8D91-479C-AF18-F47806F890EA}" type="pres">
      <dgm:prSet presAssocID="{6F8BB878-E129-4EC0-84C8-88DEA7DA5917}" presName="Name13" presStyleLbl="parChTrans1D2" presStyleIdx="3" presStyleCnt="13"/>
      <dgm:spPr/>
      <dgm:t>
        <a:bodyPr/>
        <a:lstStyle/>
        <a:p>
          <a:endParaRPr lang="tr-TR"/>
        </a:p>
      </dgm:t>
    </dgm:pt>
    <dgm:pt modelId="{F1952BF9-839F-4F97-B871-D2DBC5DDEF5C}" type="pres">
      <dgm:prSet presAssocID="{01E7F3A4-8DFE-4607-ABC7-6323822CE141}" presName="childText" presStyleLbl="bgAcc1" presStyleIdx="3" presStyleCnt="13" custScaleX="371338">
        <dgm:presLayoutVars>
          <dgm:bulletEnabled val="1"/>
        </dgm:presLayoutVars>
      </dgm:prSet>
      <dgm:spPr/>
      <dgm:t>
        <a:bodyPr/>
        <a:lstStyle/>
        <a:p>
          <a:endParaRPr lang="tr-TR"/>
        </a:p>
      </dgm:t>
    </dgm:pt>
    <dgm:pt modelId="{CAE23E01-FBBA-4924-B322-54A630EF519F}" type="pres">
      <dgm:prSet presAssocID="{6704816E-2F2D-45AC-9A40-993B38690847}" presName="Name13" presStyleLbl="parChTrans1D2" presStyleIdx="4" presStyleCnt="13"/>
      <dgm:spPr/>
      <dgm:t>
        <a:bodyPr/>
        <a:lstStyle/>
        <a:p>
          <a:endParaRPr lang="tr-TR"/>
        </a:p>
      </dgm:t>
    </dgm:pt>
    <dgm:pt modelId="{56E5EB69-8186-48B6-A7B8-CAD92DF2BC0E}" type="pres">
      <dgm:prSet presAssocID="{73601916-CC62-4540-99AF-6991B800C5D4}" presName="childText" presStyleLbl="bgAcc1" presStyleIdx="4" presStyleCnt="13" custScaleX="371338">
        <dgm:presLayoutVars>
          <dgm:bulletEnabled val="1"/>
        </dgm:presLayoutVars>
      </dgm:prSet>
      <dgm:spPr/>
      <dgm:t>
        <a:bodyPr/>
        <a:lstStyle/>
        <a:p>
          <a:endParaRPr lang="tr-TR"/>
        </a:p>
      </dgm:t>
    </dgm:pt>
    <dgm:pt modelId="{18382A0B-AB82-4295-8E03-5BADDBC64F0E}" type="pres">
      <dgm:prSet presAssocID="{B97F3767-ABFC-401A-8020-E4023B64086A}" presName="Name13" presStyleLbl="parChTrans1D2" presStyleIdx="5" presStyleCnt="13"/>
      <dgm:spPr/>
      <dgm:t>
        <a:bodyPr/>
        <a:lstStyle/>
        <a:p>
          <a:endParaRPr lang="tr-TR"/>
        </a:p>
      </dgm:t>
    </dgm:pt>
    <dgm:pt modelId="{69FC3DDB-FE5C-47D7-A154-25C445597A20}" type="pres">
      <dgm:prSet presAssocID="{E3F175A6-161F-4B4D-849A-3931BE6A744E}" presName="childText" presStyleLbl="bgAcc1" presStyleIdx="5" presStyleCnt="13" custScaleX="371338">
        <dgm:presLayoutVars>
          <dgm:bulletEnabled val="1"/>
        </dgm:presLayoutVars>
      </dgm:prSet>
      <dgm:spPr/>
      <dgm:t>
        <a:bodyPr/>
        <a:lstStyle/>
        <a:p>
          <a:endParaRPr lang="tr-TR"/>
        </a:p>
      </dgm:t>
    </dgm:pt>
    <dgm:pt modelId="{B0CFD781-4E10-4234-B4AD-B4A3E774AB3A}" type="pres">
      <dgm:prSet presAssocID="{9F7EB5DF-D686-4104-933E-0F9F0E3DD9C2}" presName="root" presStyleCnt="0"/>
      <dgm:spPr/>
      <dgm:t>
        <a:bodyPr/>
        <a:lstStyle/>
        <a:p>
          <a:endParaRPr lang="tr-TR"/>
        </a:p>
      </dgm:t>
    </dgm:pt>
    <dgm:pt modelId="{E53661C8-5A59-41A9-A2A0-4BAD16915CFA}" type="pres">
      <dgm:prSet presAssocID="{9F7EB5DF-D686-4104-933E-0F9F0E3DD9C2}" presName="rootComposite" presStyleCnt="0"/>
      <dgm:spPr/>
      <dgm:t>
        <a:bodyPr/>
        <a:lstStyle/>
        <a:p>
          <a:endParaRPr lang="tr-TR"/>
        </a:p>
      </dgm:t>
    </dgm:pt>
    <dgm:pt modelId="{D48EEDD8-CD15-4C42-9C1D-949DEBAEF581}" type="pres">
      <dgm:prSet presAssocID="{9F7EB5DF-D686-4104-933E-0F9F0E3DD9C2}" presName="rootText" presStyleLbl="node1" presStyleIdx="1" presStyleCnt="2" custScaleX="320264"/>
      <dgm:spPr/>
      <dgm:t>
        <a:bodyPr/>
        <a:lstStyle/>
        <a:p>
          <a:endParaRPr lang="tr-TR"/>
        </a:p>
      </dgm:t>
    </dgm:pt>
    <dgm:pt modelId="{A52A6846-5E5F-41A6-9D28-04584E6701ED}" type="pres">
      <dgm:prSet presAssocID="{9F7EB5DF-D686-4104-933E-0F9F0E3DD9C2}" presName="rootConnector" presStyleLbl="node1" presStyleIdx="1" presStyleCnt="2"/>
      <dgm:spPr/>
      <dgm:t>
        <a:bodyPr/>
        <a:lstStyle/>
        <a:p>
          <a:endParaRPr lang="tr-TR"/>
        </a:p>
      </dgm:t>
    </dgm:pt>
    <dgm:pt modelId="{735BEC97-9BBA-4436-9D3B-21CBCA330309}" type="pres">
      <dgm:prSet presAssocID="{9F7EB5DF-D686-4104-933E-0F9F0E3DD9C2}" presName="childShape" presStyleCnt="0"/>
      <dgm:spPr/>
      <dgm:t>
        <a:bodyPr/>
        <a:lstStyle/>
        <a:p>
          <a:endParaRPr lang="tr-TR"/>
        </a:p>
      </dgm:t>
    </dgm:pt>
    <dgm:pt modelId="{06F23657-0424-45D4-99B4-F0DA0461ADD5}" type="pres">
      <dgm:prSet presAssocID="{1D37F79F-A13D-411F-8671-96D7841DEC5E}" presName="Name13" presStyleLbl="parChTrans1D2" presStyleIdx="6" presStyleCnt="13"/>
      <dgm:spPr/>
      <dgm:t>
        <a:bodyPr/>
        <a:lstStyle/>
        <a:p>
          <a:endParaRPr lang="tr-TR"/>
        </a:p>
      </dgm:t>
    </dgm:pt>
    <dgm:pt modelId="{D7B4F24F-111C-4B2D-A8A4-F78A2E588A25}" type="pres">
      <dgm:prSet presAssocID="{543F2B82-0A23-40EC-A6CE-7AC1A7B7C88D}" presName="childText" presStyleLbl="bgAcc1" presStyleIdx="6" presStyleCnt="13" custScaleX="370192">
        <dgm:presLayoutVars>
          <dgm:bulletEnabled val="1"/>
        </dgm:presLayoutVars>
      </dgm:prSet>
      <dgm:spPr/>
      <dgm:t>
        <a:bodyPr/>
        <a:lstStyle/>
        <a:p>
          <a:endParaRPr lang="tr-TR"/>
        </a:p>
      </dgm:t>
    </dgm:pt>
    <dgm:pt modelId="{A4106352-A6DC-4D30-88E2-90D0713581D6}" type="pres">
      <dgm:prSet presAssocID="{6ED53C75-3714-4552-9023-0A99AE8EB392}" presName="Name13" presStyleLbl="parChTrans1D2" presStyleIdx="7" presStyleCnt="13"/>
      <dgm:spPr/>
      <dgm:t>
        <a:bodyPr/>
        <a:lstStyle/>
        <a:p>
          <a:endParaRPr lang="tr-TR"/>
        </a:p>
      </dgm:t>
    </dgm:pt>
    <dgm:pt modelId="{1DF77F92-DE9C-4CEE-86DA-6E68AC4F40D1}" type="pres">
      <dgm:prSet presAssocID="{1637865F-44F9-4710-A3AA-C95DAFFA5478}" presName="childText" presStyleLbl="bgAcc1" presStyleIdx="7" presStyleCnt="13" custScaleX="370192" custLinFactNeighborY="-4921">
        <dgm:presLayoutVars>
          <dgm:bulletEnabled val="1"/>
        </dgm:presLayoutVars>
      </dgm:prSet>
      <dgm:spPr/>
      <dgm:t>
        <a:bodyPr/>
        <a:lstStyle/>
        <a:p>
          <a:endParaRPr lang="tr-TR"/>
        </a:p>
      </dgm:t>
    </dgm:pt>
    <dgm:pt modelId="{D4DE52B2-EFCC-4E83-997B-2EFB94EE20D6}" type="pres">
      <dgm:prSet presAssocID="{F92104E6-9D93-48FC-83E5-2CBC42BF795C}" presName="Name13" presStyleLbl="parChTrans1D2" presStyleIdx="8" presStyleCnt="13"/>
      <dgm:spPr/>
      <dgm:t>
        <a:bodyPr/>
        <a:lstStyle/>
        <a:p>
          <a:endParaRPr lang="tr-TR"/>
        </a:p>
      </dgm:t>
    </dgm:pt>
    <dgm:pt modelId="{22683006-5B6D-43BE-BB05-BE0919EDE7C0}" type="pres">
      <dgm:prSet presAssocID="{DA12E011-D2AB-4EED-99BF-A50350022F8F}" presName="childText" presStyleLbl="bgAcc1" presStyleIdx="8" presStyleCnt="13" custScaleX="370192" custLinFactNeighborY="-4921">
        <dgm:presLayoutVars>
          <dgm:bulletEnabled val="1"/>
        </dgm:presLayoutVars>
      </dgm:prSet>
      <dgm:spPr/>
      <dgm:t>
        <a:bodyPr/>
        <a:lstStyle/>
        <a:p>
          <a:endParaRPr lang="tr-TR"/>
        </a:p>
      </dgm:t>
    </dgm:pt>
    <dgm:pt modelId="{93DAFF9C-F99F-4297-9243-7B9C8298CD24}" type="pres">
      <dgm:prSet presAssocID="{65854507-E7FC-4EAA-9882-CE2C8E200DB5}" presName="Name13" presStyleLbl="parChTrans1D2" presStyleIdx="9" presStyleCnt="13"/>
      <dgm:spPr/>
      <dgm:t>
        <a:bodyPr/>
        <a:lstStyle/>
        <a:p>
          <a:endParaRPr lang="tr-TR"/>
        </a:p>
      </dgm:t>
    </dgm:pt>
    <dgm:pt modelId="{2DA8C1A3-1ADD-4ACD-B1E9-BA58B14C0D6C}" type="pres">
      <dgm:prSet presAssocID="{5CF6D7F7-A44C-41C5-9162-B9099D20B898}" presName="childText" presStyleLbl="bgAcc1" presStyleIdx="9" presStyleCnt="13" custScaleX="370192" custLinFactNeighborY="-4921">
        <dgm:presLayoutVars>
          <dgm:bulletEnabled val="1"/>
        </dgm:presLayoutVars>
      </dgm:prSet>
      <dgm:spPr/>
      <dgm:t>
        <a:bodyPr/>
        <a:lstStyle/>
        <a:p>
          <a:endParaRPr lang="tr-TR"/>
        </a:p>
      </dgm:t>
    </dgm:pt>
    <dgm:pt modelId="{846A71D4-E969-4E70-8D41-2ECA7638205B}" type="pres">
      <dgm:prSet presAssocID="{2B42D276-2226-4485-A5CB-138945610A59}" presName="Name13" presStyleLbl="parChTrans1D2" presStyleIdx="10" presStyleCnt="13"/>
      <dgm:spPr/>
      <dgm:t>
        <a:bodyPr/>
        <a:lstStyle/>
        <a:p>
          <a:endParaRPr lang="tr-TR"/>
        </a:p>
      </dgm:t>
    </dgm:pt>
    <dgm:pt modelId="{46F1C429-2367-4FE7-8465-F534D1EF02A7}" type="pres">
      <dgm:prSet presAssocID="{A279D8A8-1FDE-4C58-9FEE-0E449859A102}" presName="childText" presStyleLbl="bgAcc1" presStyleIdx="10" presStyleCnt="13" custScaleX="370192" custLinFactNeighborY="-4921">
        <dgm:presLayoutVars>
          <dgm:bulletEnabled val="1"/>
        </dgm:presLayoutVars>
      </dgm:prSet>
      <dgm:spPr/>
      <dgm:t>
        <a:bodyPr/>
        <a:lstStyle/>
        <a:p>
          <a:endParaRPr lang="tr-TR"/>
        </a:p>
      </dgm:t>
    </dgm:pt>
    <dgm:pt modelId="{03680BD3-C5DC-436E-8EA3-B5441F931FB8}" type="pres">
      <dgm:prSet presAssocID="{0816DC72-EBC6-4554-A1EE-04C61604F365}" presName="Name13" presStyleLbl="parChTrans1D2" presStyleIdx="11" presStyleCnt="13"/>
      <dgm:spPr/>
      <dgm:t>
        <a:bodyPr/>
        <a:lstStyle/>
        <a:p>
          <a:endParaRPr lang="tr-TR"/>
        </a:p>
      </dgm:t>
    </dgm:pt>
    <dgm:pt modelId="{743239D6-7240-4D0F-A2E9-9C01A0DCB577}" type="pres">
      <dgm:prSet presAssocID="{33BCD4C0-1873-4FAB-A7D0-528CB0D5F9B3}" presName="childText" presStyleLbl="bgAcc1" presStyleIdx="11" presStyleCnt="13" custScaleX="370192" custLinFactNeighborY="-4921">
        <dgm:presLayoutVars>
          <dgm:bulletEnabled val="1"/>
        </dgm:presLayoutVars>
      </dgm:prSet>
      <dgm:spPr/>
      <dgm:t>
        <a:bodyPr/>
        <a:lstStyle/>
        <a:p>
          <a:endParaRPr lang="tr-TR"/>
        </a:p>
      </dgm:t>
    </dgm:pt>
    <dgm:pt modelId="{AC1D1921-8425-4D89-AA72-BF9187824711}" type="pres">
      <dgm:prSet presAssocID="{C79C0E54-08F5-4698-A19D-40FE4A5AAD86}" presName="Name13" presStyleLbl="parChTrans1D2" presStyleIdx="12" presStyleCnt="13"/>
      <dgm:spPr/>
      <dgm:t>
        <a:bodyPr/>
        <a:lstStyle/>
        <a:p>
          <a:endParaRPr lang="tr-TR"/>
        </a:p>
      </dgm:t>
    </dgm:pt>
    <dgm:pt modelId="{CCD9A519-AE9C-4AEC-825C-7D31EA6AE564}" type="pres">
      <dgm:prSet presAssocID="{D27FDB54-55C3-4008-B03D-1EF548214FDD}" presName="childText" presStyleLbl="bgAcc1" presStyleIdx="12" presStyleCnt="13" custScaleX="370192" custLinFactNeighborY="-4921">
        <dgm:presLayoutVars>
          <dgm:bulletEnabled val="1"/>
        </dgm:presLayoutVars>
      </dgm:prSet>
      <dgm:spPr/>
      <dgm:t>
        <a:bodyPr/>
        <a:lstStyle/>
        <a:p>
          <a:endParaRPr lang="tr-TR"/>
        </a:p>
      </dgm:t>
    </dgm:pt>
  </dgm:ptLst>
  <dgm:cxnLst>
    <dgm:cxn modelId="{629FCD27-9D85-4137-BA55-62B3D1BB4A73}" type="presOf" srcId="{6F8BB878-E129-4EC0-84C8-88DEA7DA5917}" destId="{072D2B6A-8D91-479C-AF18-F47806F890EA}" srcOrd="0" destOrd="0" presId="urn:microsoft.com/office/officeart/2005/8/layout/hierarchy3"/>
    <dgm:cxn modelId="{A3F7A125-E307-4B68-B08F-8B499867EC48}" type="presOf" srcId="{E3F175A6-161F-4B4D-849A-3931BE6A744E}" destId="{69FC3DDB-FE5C-47D7-A154-25C445597A20}" srcOrd="0" destOrd="0" presId="urn:microsoft.com/office/officeart/2005/8/layout/hierarchy3"/>
    <dgm:cxn modelId="{5A33A965-B8CB-40B6-B966-3D104532D52C}" type="presOf" srcId="{1637865F-44F9-4710-A3AA-C95DAFFA5478}" destId="{1DF77F92-DE9C-4CEE-86DA-6E68AC4F40D1}" srcOrd="0" destOrd="0" presId="urn:microsoft.com/office/officeart/2005/8/layout/hierarchy3"/>
    <dgm:cxn modelId="{3DFA4630-16CC-4BA3-9B91-0708733E938C}" type="presOf" srcId="{A279D8A8-1FDE-4C58-9FEE-0E449859A102}" destId="{46F1C429-2367-4FE7-8465-F534D1EF02A7}" srcOrd="0" destOrd="0" presId="urn:microsoft.com/office/officeart/2005/8/layout/hierarchy3"/>
    <dgm:cxn modelId="{4BC24072-D85F-4888-BEA7-960DBF43C49B}" type="presOf" srcId="{B97F3767-ABFC-401A-8020-E4023B64086A}" destId="{18382A0B-AB82-4295-8E03-5BADDBC64F0E}" srcOrd="0" destOrd="0" presId="urn:microsoft.com/office/officeart/2005/8/layout/hierarchy3"/>
    <dgm:cxn modelId="{C339FF8F-957C-4C99-8E83-1ADECADB4029}" type="presOf" srcId="{C79C0E54-08F5-4698-A19D-40FE4A5AAD86}" destId="{AC1D1921-8425-4D89-AA72-BF9187824711}" srcOrd="0" destOrd="0" presId="urn:microsoft.com/office/officeart/2005/8/layout/hierarchy3"/>
    <dgm:cxn modelId="{18D5F958-345D-4C41-8AB7-0CFD2B1C4A1B}" type="presOf" srcId="{B7CFD1E0-C6C9-45DF-A60D-97144A952A8C}" destId="{3DB33BA5-AA16-405C-9683-40C29B4333F0}" srcOrd="0" destOrd="0" presId="urn:microsoft.com/office/officeart/2005/8/layout/hierarchy3"/>
    <dgm:cxn modelId="{AB51E50D-E367-4F4B-A5EE-1D38C67F23B7}" type="presOf" srcId="{D27FDB54-55C3-4008-B03D-1EF548214FDD}" destId="{CCD9A519-AE9C-4AEC-825C-7D31EA6AE564}" srcOrd="0" destOrd="0" presId="urn:microsoft.com/office/officeart/2005/8/layout/hierarchy3"/>
    <dgm:cxn modelId="{F87CCE44-05F2-4DC6-803A-6A8476A42C97}" type="presOf" srcId="{9F7EB5DF-D686-4104-933E-0F9F0E3DD9C2}" destId="{A52A6846-5E5F-41A6-9D28-04584E6701ED}" srcOrd="1" destOrd="0" presId="urn:microsoft.com/office/officeart/2005/8/layout/hierarchy3"/>
    <dgm:cxn modelId="{EBAF080B-0E0B-4FA8-9C30-50B825F39853}" type="presOf" srcId="{E4F44195-F3F3-4325-8A7C-CCAA5D534B09}" destId="{CD4BB7D7-D9A0-4DD5-9C8B-5DA8BDD95D90}" srcOrd="1" destOrd="0" presId="urn:microsoft.com/office/officeart/2005/8/layout/hierarchy3"/>
    <dgm:cxn modelId="{8FA87043-C090-4C29-B178-A9F7DF62054C}" type="presOf" srcId="{6704816E-2F2D-45AC-9A40-993B38690847}" destId="{CAE23E01-FBBA-4924-B322-54A630EF519F}" srcOrd="0" destOrd="0" presId="urn:microsoft.com/office/officeart/2005/8/layout/hierarchy3"/>
    <dgm:cxn modelId="{985942C7-54E1-4E21-A840-491065E4BB53}" srcId="{E4F44195-F3F3-4325-8A7C-CCAA5D534B09}" destId="{9EACF697-A276-4A5C-A496-433B7AAC7294}" srcOrd="0" destOrd="0" parTransId="{8701F0AD-AD74-4EDD-A06C-219366F5E5DC}" sibTransId="{434871F3-6F18-4DC1-8420-A261C73E1D53}"/>
    <dgm:cxn modelId="{4DF2828A-39B8-4731-A006-4913DE13474E}" srcId="{B7CFD1E0-C6C9-45DF-A60D-97144A952A8C}" destId="{9F7EB5DF-D686-4104-933E-0F9F0E3DD9C2}" srcOrd="1" destOrd="0" parTransId="{6C5326B0-8F9A-42F2-9987-6F99D333F960}" sibTransId="{C4920329-CB5F-4933-8812-C41A69A3CDA9}"/>
    <dgm:cxn modelId="{2E8E8A19-359F-4D04-8816-5FAE2F587C37}" type="presOf" srcId="{CE7E39E7-43A1-4C18-80EA-00D6209ABA01}" destId="{689A6FAF-1F2F-430A-9E0C-64DA9506BE12}" srcOrd="0" destOrd="0" presId="urn:microsoft.com/office/officeart/2005/8/layout/hierarchy3"/>
    <dgm:cxn modelId="{D4FC0FD5-D206-4666-97CF-1434D2B6AB37}" srcId="{E4F44195-F3F3-4325-8A7C-CCAA5D534B09}" destId="{73601916-CC62-4540-99AF-6991B800C5D4}" srcOrd="4" destOrd="0" parTransId="{6704816E-2F2D-45AC-9A40-993B38690847}" sibTransId="{B58DFD46-0475-4669-96A3-107A62305587}"/>
    <dgm:cxn modelId="{BC0444EB-9025-47F5-91E5-2349DC4A6CED}" type="presOf" srcId="{9712D84E-1083-4A40-A286-F6A4FEEF8CC4}" destId="{978457A5-54A7-4685-AA7B-7977D8994EFC}" srcOrd="0" destOrd="0" presId="urn:microsoft.com/office/officeart/2005/8/layout/hierarchy3"/>
    <dgm:cxn modelId="{38A7855A-14AD-4119-8302-F6DA1B484593}" srcId="{9F7EB5DF-D686-4104-933E-0F9F0E3DD9C2}" destId="{5CF6D7F7-A44C-41C5-9162-B9099D20B898}" srcOrd="3" destOrd="0" parTransId="{65854507-E7FC-4EAA-9882-CE2C8E200DB5}" sibTransId="{BFD8D17A-52BE-4153-8A0F-CB281E966A9E}"/>
    <dgm:cxn modelId="{173AD3D1-10E2-41C5-BEA9-8C4399BC36C1}" type="presOf" srcId="{9F7EB5DF-D686-4104-933E-0F9F0E3DD9C2}" destId="{D48EEDD8-CD15-4C42-9C1D-949DEBAEF581}" srcOrd="0" destOrd="0" presId="urn:microsoft.com/office/officeart/2005/8/layout/hierarchy3"/>
    <dgm:cxn modelId="{5C4E15AD-9790-4D7E-AEC3-E9E921925C8D}" srcId="{E4F44195-F3F3-4325-8A7C-CCAA5D534B09}" destId="{9712D84E-1083-4A40-A286-F6A4FEEF8CC4}" srcOrd="1" destOrd="0" parTransId="{CE7E39E7-43A1-4C18-80EA-00D6209ABA01}" sibTransId="{2B3AD479-12E4-4DA8-8FB9-8B4A863BAAD8}"/>
    <dgm:cxn modelId="{73D47631-7956-4EE6-BC6A-8B30C3085212}" srcId="{E4F44195-F3F3-4325-8A7C-CCAA5D534B09}" destId="{01E7F3A4-8DFE-4607-ABC7-6323822CE141}" srcOrd="3" destOrd="0" parTransId="{6F8BB878-E129-4EC0-84C8-88DEA7DA5917}" sibTransId="{7EAE7243-D924-400D-AD1E-3860083777FC}"/>
    <dgm:cxn modelId="{9DE730A5-BEDB-4662-8387-5706D522D2C0}" type="presOf" srcId="{5CF6D7F7-A44C-41C5-9162-B9099D20B898}" destId="{2DA8C1A3-1ADD-4ACD-B1E9-BA58B14C0D6C}" srcOrd="0" destOrd="0" presId="urn:microsoft.com/office/officeart/2005/8/layout/hierarchy3"/>
    <dgm:cxn modelId="{383546B7-ED6E-48FF-8679-484FEA0D9C66}" srcId="{B7CFD1E0-C6C9-45DF-A60D-97144A952A8C}" destId="{E4F44195-F3F3-4325-8A7C-CCAA5D534B09}" srcOrd="0" destOrd="0" parTransId="{8104BE85-F021-42EA-A304-76AAC2A23E92}" sibTransId="{37BA7C90-689C-4A0D-BA9E-C4AFF51FFC35}"/>
    <dgm:cxn modelId="{93EC5709-CB33-478B-8616-18354F94A40D}" type="presOf" srcId="{9EACF697-A276-4A5C-A496-433B7AAC7294}" destId="{92EEE8A0-587B-4581-8A36-CB0C6B10B116}" srcOrd="0" destOrd="0" presId="urn:microsoft.com/office/officeart/2005/8/layout/hierarchy3"/>
    <dgm:cxn modelId="{3F450B32-C0DB-4601-8975-C0994D471F42}" type="presOf" srcId="{0816DC72-EBC6-4554-A1EE-04C61604F365}" destId="{03680BD3-C5DC-436E-8EA3-B5441F931FB8}" srcOrd="0" destOrd="0" presId="urn:microsoft.com/office/officeart/2005/8/layout/hierarchy3"/>
    <dgm:cxn modelId="{95F02BDE-51EA-49F5-8D47-8B053C4727E7}" type="presOf" srcId="{2B42D276-2226-4485-A5CB-138945610A59}" destId="{846A71D4-E969-4E70-8D41-2ECA7638205B}" srcOrd="0" destOrd="0" presId="urn:microsoft.com/office/officeart/2005/8/layout/hierarchy3"/>
    <dgm:cxn modelId="{354F60DB-3F29-402E-95EC-FA93A660385F}" type="presOf" srcId="{440524F3-9D0B-4DFC-9DD0-6A5FCD1AFA43}" destId="{92DFBA5E-5468-4B8D-9DB4-CF712F92C880}" srcOrd="0" destOrd="0" presId="urn:microsoft.com/office/officeart/2005/8/layout/hierarchy3"/>
    <dgm:cxn modelId="{F0DBB628-3AF8-4C7E-982B-D55F5534FB74}" srcId="{9F7EB5DF-D686-4104-933E-0F9F0E3DD9C2}" destId="{33BCD4C0-1873-4FAB-A7D0-528CB0D5F9B3}" srcOrd="5" destOrd="0" parTransId="{0816DC72-EBC6-4554-A1EE-04C61604F365}" sibTransId="{06445965-5931-462D-B5DA-27B45198BDE9}"/>
    <dgm:cxn modelId="{73667449-A161-4831-A71A-E8285C7CB48F}" type="presOf" srcId="{DA12E011-D2AB-4EED-99BF-A50350022F8F}" destId="{22683006-5B6D-43BE-BB05-BE0919EDE7C0}" srcOrd="0" destOrd="0" presId="urn:microsoft.com/office/officeart/2005/8/layout/hierarchy3"/>
    <dgm:cxn modelId="{891FCCF5-2DBA-4A14-8530-7C0A2936A83D}" srcId="{9F7EB5DF-D686-4104-933E-0F9F0E3DD9C2}" destId="{A279D8A8-1FDE-4C58-9FEE-0E449859A102}" srcOrd="4" destOrd="0" parTransId="{2B42D276-2226-4485-A5CB-138945610A59}" sibTransId="{20ACD9EC-6C62-4FDE-9B09-3AF6451C7F2E}"/>
    <dgm:cxn modelId="{E3B84B9A-8D06-4B24-A195-CCBC539F59D9}" type="presOf" srcId="{E4F44195-F3F3-4325-8A7C-CCAA5D534B09}" destId="{4E49052D-AED0-4BC7-82E1-58C4A45C911A}" srcOrd="0" destOrd="0" presId="urn:microsoft.com/office/officeart/2005/8/layout/hierarchy3"/>
    <dgm:cxn modelId="{DDE9CFFF-93E2-4BE8-A693-D0F80DD0B626}" srcId="{E4F44195-F3F3-4325-8A7C-CCAA5D534B09}" destId="{DD5D1501-27DF-4215-A4A4-B156002D1BC4}" srcOrd="2" destOrd="0" parTransId="{440524F3-9D0B-4DFC-9DD0-6A5FCD1AFA43}" sibTransId="{DE173618-FB5D-465B-A158-257CE2A91DE8}"/>
    <dgm:cxn modelId="{7BD8BCA9-D3D9-496E-BAF7-1F8B4C255B92}" type="presOf" srcId="{F92104E6-9D93-48FC-83E5-2CBC42BF795C}" destId="{D4DE52B2-EFCC-4E83-997B-2EFB94EE20D6}" srcOrd="0" destOrd="0" presId="urn:microsoft.com/office/officeart/2005/8/layout/hierarchy3"/>
    <dgm:cxn modelId="{CC6C3038-2864-4B30-9FA8-BE13B5F29628}" type="presOf" srcId="{DD5D1501-27DF-4215-A4A4-B156002D1BC4}" destId="{B94C041D-3AB3-4F56-AD55-352FED08C95A}" srcOrd="0" destOrd="0" presId="urn:microsoft.com/office/officeart/2005/8/layout/hierarchy3"/>
    <dgm:cxn modelId="{1F5D6D99-5132-4285-A412-A3C1C23325F7}" type="presOf" srcId="{1D37F79F-A13D-411F-8671-96D7841DEC5E}" destId="{06F23657-0424-45D4-99B4-F0DA0461ADD5}" srcOrd="0" destOrd="0" presId="urn:microsoft.com/office/officeart/2005/8/layout/hierarchy3"/>
    <dgm:cxn modelId="{C483BB40-61AD-4A5E-9862-91802475D5C1}" type="presOf" srcId="{73601916-CC62-4540-99AF-6991B800C5D4}" destId="{56E5EB69-8186-48B6-A7B8-CAD92DF2BC0E}" srcOrd="0" destOrd="0" presId="urn:microsoft.com/office/officeart/2005/8/layout/hierarchy3"/>
    <dgm:cxn modelId="{D510308C-CDA0-4244-8D21-CA77F036D3F1}" type="presOf" srcId="{65854507-E7FC-4EAA-9882-CE2C8E200DB5}" destId="{93DAFF9C-F99F-4297-9243-7B9C8298CD24}" srcOrd="0" destOrd="0" presId="urn:microsoft.com/office/officeart/2005/8/layout/hierarchy3"/>
    <dgm:cxn modelId="{707804B5-0480-4A4E-8683-F85FEC849D10}" type="presOf" srcId="{543F2B82-0A23-40EC-A6CE-7AC1A7B7C88D}" destId="{D7B4F24F-111C-4B2D-A8A4-F78A2E588A25}" srcOrd="0" destOrd="0" presId="urn:microsoft.com/office/officeart/2005/8/layout/hierarchy3"/>
    <dgm:cxn modelId="{4441D354-80DB-4D8B-ACE8-49F7814D4B4E}" srcId="{E4F44195-F3F3-4325-8A7C-CCAA5D534B09}" destId="{E3F175A6-161F-4B4D-849A-3931BE6A744E}" srcOrd="5" destOrd="0" parTransId="{B97F3767-ABFC-401A-8020-E4023B64086A}" sibTransId="{02DDA545-5893-4161-86E4-978E52A0BC04}"/>
    <dgm:cxn modelId="{7D457B07-E1DC-47DF-BE04-FFAA1F18D581}" srcId="{9F7EB5DF-D686-4104-933E-0F9F0E3DD9C2}" destId="{543F2B82-0A23-40EC-A6CE-7AC1A7B7C88D}" srcOrd="0" destOrd="0" parTransId="{1D37F79F-A13D-411F-8671-96D7841DEC5E}" sibTransId="{4888E496-E086-4B25-A050-D8E689E21DF3}"/>
    <dgm:cxn modelId="{1ED78712-A105-4E30-99D7-834DCA80FED1}" type="presOf" srcId="{8701F0AD-AD74-4EDD-A06C-219366F5E5DC}" destId="{EF0C646A-B1CC-4965-809F-61CFFDBC3DC4}" srcOrd="0" destOrd="0" presId="urn:microsoft.com/office/officeart/2005/8/layout/hierarchy3"/>
    <dgm:cxn modelId="{E603F7C6-FFDD-4B49-A3DE-D96DAE6C9299}" type="presOf" srcId="{6ED53C75-3714-4552-9023-0A99AE8EB392}" destId="{A4106352-A6DC-4D30-88E2-90D0713581D6}" srcOrd="0" destOrd="0" presId="urn:microsoft.com/office/officeart/2005/8/layout/hierarchy3"/>
    <dgm:cxn modelId="{8771DD17-621A-4122-87F4-67D9F3681C80}" srcId="{9F7EB5DF-D686-4104-933E-0F9F0E3DD9C2}" destId="{D27FDB54-55C3-4008-B03D-1EF548214FDD}" srcOrd="6" destOrd="0" parTransId="{C79C0E54-08F5-4698-A19D-40FE4A5AAD86}" sibTransId="{007C1A9F-4F5C-4B19-B39C-E74E270EF552}"/>
    <dgm:cxn modelId="{3DA274C8-E6D9-4F51-AF75-1BDFC918D78F}" type="presOf" srcId="{01E7F3A4-8DFE-4607-ABC7-6323822CE141}" destId="{F1952BF9-839F-4F97-B871-D2DBC5DDEF5C}" srcOrd="0" destOrd="0" presId="urn:microsoft.com/office/officeart/2005/8/layout/hierarchy3"/>
    <dgm:cxn modelId="{41A8FE82-763D-4AA1-B6FE-A847FCE58089}" type="presOf" srcId="{33BCD4C0-1873-4FAB-A7D0-528CB0D5F9B3}" destId="{743239D6-7240-4D0F-A2E9-9C01A0DCB577}" srcOrd="0" destOrd="0" presId="urn:microsoft.com/office/officeart/2005/8/layout/hierarchy3"/>
    <dgm:cxn modelId="{B09CF119-2924-48AF-83EE-1885A452E43C}" srcId="{9F7EB5DF-D686-4104-933E-0F9F0E3DD9C2}" destId="{1637865F-44F9-4710-A3AA-C95DAFFA5478}" srcOrd="1" destOrd="0" parTransId="{6ED53C75-3714-4552-9023-0A99AE8EB392}" sibTransId="{C2AF499E-1986-47D7-BC8A-B1068DC86EF1}"/>
    <dgm:cxn modelId="{7A1839B0-8CE5-44AE-86D6-C48EB2C0D6BA}" srcId="{9F7EB5DF-D686-4104-933E-0F9F0E3DD9C2}" destId="{DA12E011-D2AB-4EED-99BF-A50350022F8F}" srcOrd="2" destOrd="0" parTransId="{F92104E6-9D93-48FC-83E5-2CBC42BF795C}" sibTransId="{01CBF817-93A3-4130-914E-54A5875E15FD}"/>
    <dgm:cxn modelId="{DC169FBE-6CD8-41F8-B57E-0037A400CB77}" type="presParOf" srcId="{3DB33BA5-AA16-405C-9683-40C29B4333F0}" destId="{3DAE885C-42F8-489B-AF43-A18A18A6079E}" srcOrd="0" destOrd="0" presId="urn:microsoft.com/office/officeart/2005/8/layout/hierarchy3"/>
    <dgm:cxn modelId="{0455C1E7-1C7F-4EA2-8A62-C01518C2E83F}" type="presParOf" srcId="{3DAE885C-42F8-489B-AF43-A18A18A6079E}" destId="{8EBA2676-A542-451E-96A4-097FC73C94A0}" srcOrd="0" destOrd="0" presId="urn:microsoft.com/office/officeart/2005/8/layout/hierarchy3"/>
    <dgm:cxn modelId="{3CFE4968-7235-4CC6-B55E-FB948BC26301}" type="presParOf" srcId="{8EBA2676-A542-451E-96A4-097FC73C94A0}" destId="{4E49052D-AED0-4BC7-82E1-58C4A45C911A}" srcOrd="0" destOrd="0" presId="urn:microsoft.com/office/officeart/2005/8/layout/hierarchy3"/>
    <dgm:cxn modelId="{F1C9B0FA-9417-4C9C-B18E-9B0851C22FA7}" type="presParOf" srcId="{8EBA2676-A542-451E-96A4-097FC73C94A0}" destId="{CD4BB7D7-D9A0-4DD5-9C8B-5DA8BDD95D90}" srcOrd="1" destOrd="0" presId="urn:microsoft.com/office/officeart/2005/8/layout/hierarchy3"/>
    <dgm:cxn modelId="{10DE9DE2-9944-400B-B2CE-1464BF32F07B}" type="presParOf" srcId="{3DAE885C-42F8-489B-AF43-A18A18A6079E}" destId="{EDC1255A-51D2-4D09-A877-3EB04787A75E}" srcOrd="1" destOrd="0" presId="urn:microsoft.com/office/officeart/2005/8/layout/hierarchy3"/>
    <dgm:cxn modelId="{5E5EF983-6206-4FA0-A7F2-0FEF15BAC297}" type="presParOf" srcId="{EDC1255A-51D2-4D09-A877-3EB04787A75E}" destId="{EF0C646A-B1CC-4965-809F-61CFFDBC3DC4}" srcOrd="0" destOrd="0" presId="urn:microsoft.com/office/officeart/2005/8/layout/hierarchy3"/>
    <dgm:cxn modelId="{6A7DB580-83DA-4CBF-A88B-FC4C90D44072}" type="presParOf" srcId="{EDC1255A-51D2-4D09-A877-3EB04787A75E}" destId="{92EEE8A0-587B-4581-8A36-CB0C6B10B116}" srcOrd="1" destOrd="0" presId="urn:microsoft.com/office/officeart/2005/8/layout/hierarchy3"/>
    <dgm:cxn modelId="{C03DE75C-31DB-43FA-8D14-3B8BBFBEF410}" type="presParOf" srcId="{EDC1255A-51D2-4D09-A877-3EB04787A75E}" destId="{689A6FAF-1F2F-430A-9E0C-64DA9506BE12}" srcOrd="2" destOrd="0" presId="urn:microsoft.com/office/officeart/2005/8/layout/hierarchy3"/>
    <dgm:cxn modelId="{40107149-9AAA-4227-9297-2B8F4B7F9B70}" type="presParOf" srcId="{EDC1255A-51D2-4D09-A877-3EB04787A75E}" destId="{978457A5-54A7-4685-AA7B-7977D8994EFC}" srcOrd="3" destOrd="0" presId="urn:microsoft.com/office/officeart/2005/8/layout/hierarchy3"/>
    <dgm:cxn modelId="{A991DF97-EB40-4D97-9BA7-5F2955A3774F}" type="presParOf" srcId="{EDC1255A-51D2-4D09-A877-3EB04787A75E}" destId="{92DFBA5E-5468-4B8D-9DB4-CF712F92C880}" srcOrd="4" destOrd="0" presId="urn:microsoft.com/office/officeart/2005/8/layout/hierarchy3"/>
    <dgm:cxn modelId="{0CC9109A-FE5B-4F7A-9979-AE0E4AA618A2}" type="presParOf" srcId="{EDC1255A-51D2-4D09-A877-3EB04787A75E}" destId="{B94C041D-3AB3-4F56-AD55-352FED08C95A}" srcOrd="5" destOrd="0" presId="urn:microsoft.com/office/officeart/2005/8/layout/hierarchy3"/>
    <dgm:cxn modelId="{615E4BF1-89F4-450B-9405-D9A03072D9AB}" type="presParOf" srcId="{EDC1255A-51D2-4D09-A877-3EB04787A75E}" destId="{072D2B6A-8D91-479C-AF18-F47806F890EA}" srcOrd="6" destOrd="0" presId="urn:microsoft.com/office/officeart/2005/8/layout/hierarchy3"/>
    <dgm:cxn modelId="{A1C9B182-833A-4F11-85B6-0F1E76A0D53A}" type="presParOf" srcId="{EDC1255A-51D2-4D09-A877-3EB04787A75E}" destId="{F1952BF9-839F-4F97-B871-D2DBC5DDEF5C}" srcOrd="7" destOrd="0" presId="urn:microsoft.com/office/officeart/2005/8/layout/hierarchy3"/>
    <dgm:cxn modelId="{8796123C-6103-43AB-AFCF-9F3A88E5CD23}" type="presParOf" srcId="{EDC1255A-51D2-4D09-A877-3EB04787A75E}" destId="{CAE23E01-FBBA-4924-B322-54A630EF519F}" srcOrd="8" destOrd="0" presId="urn:microsoft.com/office/officeart/2005/8/layout/hierarchy3"/>
    <dgm:cxn modelId="{2069C4A3-C027-46EF-9712-0C0CFC9FF484}" type="presParOf" srcId="{EDC1255A-51D2-4D09-A877-3EB04787A75E}" destId="{56E5EB69-8186-48B6-A7B8-CAD92DF2BC0E}" srcOrd="9" destOrd="0" presId="urn:microsoft.com/office/officeart/2005/8/layout/hierarchy3"/>
    <dgm:cxn modelId="{25C83660-41D3-4B7F-BA5E-EF8F66B28062}" type="presParOf" srcId="{EDC1255A-51D2-4D09-A877-3EB04787A75E}" destId="{18382A0B-AB82-4295-8E03-5BADDBC64F0E}" srcOrd="10" destOrd="0" presId="urn:microsoft.com/office/officeart/2005/8/layout/hierarchy3"/>
    <dgm:cxn modelId="{4F8A949F-64A3-42A2-9762-C2929B157354}" type="presParOf" srcId="{EDC1255A-51D2-4D09-A877-3EB04787A75E}" destId="{69FC3DDB-FE5C-47D7-A154-25C445597A20}" srcOrd="11" destOrd="0" presId="urn:microsoft.com/office/officeart/2005/8/layout/hierarchy3"/>
    <dgm:cxn modelId="{4B2EACEC-F238-420F-8459-56AE252D5426}" type="presParOf" srcId="{3DB33BA5-AA16-405C-9683-40C29B4333F0}" destId="{B0CFD781-4E10-4234-B4AD-B4A3E774AB3A}" srcOrd="1" destOrd="0" presId="urn:microsoft.com/office/officeart/2005/8/layout/hierarchy3"/>
    <dgm:cxn modelId="{EC243B5A-DE8F-41BE-B85B-1DF0609D2DA2}" type="presParOf" srcId="{B0CFD781-4E10-4234-B4AD-B4A3E774AB3A}" destId="{E53661C8-5A59-41A9-A2A0-4BAD16915CFA}" srcOrd="0" destOrd="0" presId="urn:microsoft.com/office/officeart/2005/8/layout/hierarchy3"/>
    <dgm:cxn modelId="{A933DB2B-7DFA-4CAD-A0B4-2F40153A5970}" type="presParOf" srcId="{E53661C8-5A59-41A9-A2A0-4BAD16915CFA}" destId="{D48EEDD8-CD15-4C42-9C1D-949DEBAEF581}" srcOrd="0" destOrd="0" presId="urn:microsoft.com/office/officeart/2005/8/layout/hierarchy3"/>
    <dgm:cxn modelId="{EC5DD2F8-7E56-4650-8B6C-6F56A33D18D2}" type="presParOf" srcId="{E53661C8-5A59-41A9-A2A0-4BAD16915CFA}" destId="{A52A6846-5E5F-41A6-9D28-04584E6701ED}" srcOrd="1" destOrd="0" presId="urn:microsoft.com/office/officeart/2005/8/layout/hierarchy3"/>
    <dgm:cxn modelId="{52A33556-508D-44D6-94C3-E1B11E3DBB84}" type="presParOf" srcId="{B0CFD781-4E10-4234-B4AD-B4A3E774AB3A}" destId="{735BEC97-9BBA-4436-9D3B-21CBCA330309}" srcOrd="1" destOrd="0" presId="urn:microsoft.com/office/officeart/2005/8/layout/hierarchy3"/>
    <dgm:cxn modelId="{A4C72BCB-2B85-43C9-9667-D07F9E9AFED0}" type="presParOf" srcId="{735BEC97-9BBA-4436-9D3B-21CBCA330309}" destId="{06F23657-0424-45D4-99B4-F0DA0461ADD5}" srcOrd="0" destOrd="0" presId="urn:microsoft.com/office/officeart/2005/8/layout/hierarchy3"/>
    <dgm:cxn modelId="{BC18BEC4-E5DA-44CE-8347-4615BD86AD1A}" type="presParOf" srcId="{735BEC97-9BBA-4436-9D3B-21CBCA330309}" destId="{D7B4F24F-111C-4B2D-A8A4-F78A2E588A25}" srcOrd="1" destOrd="0" presId="urn:microsoft.com/office/officeart/2005/8/layout/hierarchy3"/>
    <dgm:cxn modelId="{011C24E8-394A-48D2-9B52-BA01F5415CE1}" type="presParOf" srcId="{735BEC97-9BBA-4436-9D3B-21CBCA330309}" destId="{A4106352-A6DC-4D30-88E2-90D0713581D6}" srcOrd="2" destOrd="0" presId="urn:microsoft.com/office/officeart/2005/8/layout/hierarchy3"/>
    <dgm:cxn modelId="{36D739B3-D5D2-4EE1-B141-B6732EC9AD72}" type="presParOf" srcId="{735BEC97-9BBA-4436-9D3B-21CBCA330309}" destId="{1DF77F92-DE9C-4CEE-86DA-6E68AC4F40D1}" srcOrd="3" destOrd="0" presId="urn:microsoft.com/office/officeart/2005/8/layout/hierarchy3"/>
    <dgm:cxn modelId="{330D019F-9B41-4549-86F0-E983B994AE64}" type="presParOf" srcId="{735BEC97-9BBA-4436-9D3B-21CBCA330309}" destId="{D4DE52B2-EFCC-4E83-997B-2EFB94EE20D6}" srcOrd="4" destOrd="0" presId="urn:microsoft.com/office/officeart/2005/8/layout/hierarchy3"/>
    <dgm:cxn modelId="{47E9C58D-D96D-47F5-8393-6EEA5C228CE1}" type="presParOf" srcId="{735BEC97-9BBA-4436-9D3B-21CBCA330309}" destId="{22683006-5B6D-43BE-BB05-BE0919EDE7C0}" srcOrd="5" destOrd="0" presId="urn:microsoft.com/office/officeart/2005/8/layout/hierarchy3"/>
    <dgm:cxn modelId="{0ABCAEFE-07BA-4D5F-9785-3048FDB7F086}" type="presParOf" srcId="{735BEC97-9BBA-4436-9D3B-21CBCA330309}" destId="{93DAFF9C-F99F-4297-9243-7B9C8298CD24}" srcOrd="6" destOrd="0" presId="urn:microsoft.com/office/officeart/2005/8/layout/hierarchy3"/>
    <dgm:cxn modelId="{520BC229-A750-4DFB-8D4E-54E2544D4D56}" type="presParOf" srcId="{735BEC97-9BBA-4436-9D3B-21CBCA330309}" destId="{2DA8C1A3-1ADD-4ACD-B1E9-BA58B14C0D6C}" srcOrd="7" destOrd="0" presId="urn:microsoft.com/office/officeart/2005/8/layout/hierarchy3"/>
    <dgm:cxn modelId="{CA02E594-DF48-44C6-869C-C085F82965C4}" type="presParOf" srcId="{735BEC97-9BBA-4436-9D3B-21CBCA330309}" destId="{846A71D4-E969-4E70-8D41-2ECA7638205B}" srcOrd="8" destOrd="0" presId="urn:microsoft.com/office/officeart/2005/8/layout/hierarchy3"/>
    <dgm:cxn modelId="{5541012C-8B0B-4E18-90DB-EB54025DD5A4}" type="presParOf" srcId="{735BEC97-9BBA-4436-9D3B-21CBCA330309}" destId="{46F1C429-2367-4FE7-8465-F534D1EF02A7}" srcOrd="9" destOrd="0" presId="urn:microsoft.com/office/officeart/2005/8/layout/hierarchy3"/>
    <dgm:cxn modelId="{D761F201-C957-451A-99A9-253B4D782C06}" type="presParOf" srcId="{735BEC97-9BBA-4436-9D3B-21CBCA330309}" destId="{03680BD3-C5DC-436E-8EA3-B5441F931FB8}" srcOrd="10" destOrd="0" presId="urn:microsoft.com/office/officeart/2005/8/layout/hierarchy3"/>
    <dgm:cxn modelId="{E4874BA3-9E0A-4EBF-A4F0-E1D30027D333}" type="presParOf" srcId="{735BEC97-9BBA-4436-9D3B-21CBCA330309}" destId="{743239D6-7240-4D0F-A2E9-9C01A0DCB577}" srcOrd="11" destOrd="0" presId="urn:microsoft.com/office/officeart/2005/8/layout/hierarchy3"/>
    <dgm:cxn modelId="{FEB8580C-7F6C-4DAA-A42C-2F62F453F657}" type="presParOf" srcId="{735BEC97-9BBA-4436-9D3B-21CBCA330309}" destId="{AC1D1921-8425-4D89-AA72-BF9187824711}" srcOrd="12" destOrd="0" presId="urn:microsoft.com/office/officeart/2005/8/layout/hierarchy3"/>
    <dgm:cxn modelId="{98D0FAD7-FA00-4B04-9EF9-A2511319BC36}" type="presParOf" srcId="{735BEC97-9BBA-4436-9D3B-21CBCA330309}" destId="{CCD9A519-AE9C-4AEC-825C-7D31EA6AE564}" srcOrd="1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14BFC-3E5D-4081-8EDE-2F7921889823}" type="doc">
      <dgm:prSet loTypeId="urn:microsoft.com/office/officeart/2005/8/layout/process2" loCatId="process" qsTypeId="urn:microsoft.com/office/officeart/2005/8/quickstyle/simple3" qsCatId="simple" csTypeId="urn:microsoft.com/office/officeart/2005/8/colors/colorful3" csCatId="colorful" phldr="1"/>
      <dgm:spPr/>
      <dgm:t>
        <a:bodyPr/>
        <a:lstStyle/>
        <a:p>
          <a:endParaRPr lang="tr-TR"/>
        </a:p>
      </dgm:t>
    </dgm:pt>
    <dgm:pt modelId="{8CA7495F-B8FF-4506-999F-921797721E06}">
      <dgm:prSet phldrT="[Metin]" custT="1"/>
      <dgm:spPr/>
      <dgm:t>
        <a:bodyPr/>
        <a:lstStyle/>
        <a:p>
          <a:pPr algn="ctr"/>
          <a:r>
            <a:rPr lang="tr-TR" sz="2000" b="1" u="sng" dirty="0" smtClean="0">
              <a:solidFill>
                <a:schemeClr val="bg2"/>
              </a:solidFill>
              <a:latin typeface="+mj-lt"/>
            </a:rPr>
            <a:t>DÜNYA SAĞLIK ÖRGÜTÜ :</a:t>
          </a:r>
          <a:r>
            <a:rPr lang="tr-TR" sz="2000" b="1" u="none" dirty="0" smtClean="0">
              <a:solidFill>
                <a:schemeClr val="bg2"/>
              </a:solidFill>
              <a:latin typeface="+mj-lt"/>
            </a:rPr>
            <a:t> </a:t>
          </a:r>
        </a:p>
        <a:p>
          <a:pPr algn="l"/>
          <a:r>
            <a:rPr lang="tr-TR" sz="2000" b="1" dirty="0" smtClean="0">
              <a:solidFill>
                <a:schemeClr val="bg2"/>
              </a:solidFill>
              <a:latin typeface="+mj-lt"/>
            </a:rPr>
            <a:t>Zararlı bir etkenle bundan etkilenen insan vücudu arasında, çalışılan işe özgü bir neden-sonuç, etki-tepki ilişkisinin ortaya konabildiği hastalıklar grubu olarak tanımlanmaktadır. </a:t>
          </a:r>
          <a:endParaRPr lang="tr-TR" sz="2000" b="1" dirty="0">
            <a:solidFill>
              <a:schemeClr val="bg2"/>
            </a:solidFill>
            <a:latin typeface="+mj-lt"/>
            <a:cs typeface="Times New Roman" panose="02020603050405020304" pitchFamily="18" charset="0"/>
          </a:endParaRPr>
        </a:p>
      </dgm:t>
    </dgm:pt>
    <dgm:pt modelId="{1201990D-696A-4F0E-9D56-92F723F70165}" type="parTrans" cxnId="{62F47440-8160-4FE1-B487-81B71112A8C7}">
      <dgm:prSet/>
      <dgm:spPr/>
      <dgm:t>
        <a:bodyPr/>
        <a:lstStyle/>
        <a:p>
          <a:endParaRPr lang="tr-TR" sz="2000">
            <a:latin typeface="+mj-lt"/>
            <a:cs typeface="Times New Roman" panose="02020603050405020304" pitchFamily="18" charset="0"/>
          </a:endParaRPr>
        </a:p>
      </dgm:t>
    </dgm:pt>
    <dgm:pt modelId="{EFE4259F-4687-428D-975D-69E51B2AFFE5}" type="sibTrans" cxnId="{62F47440-8160-4FE1-B487-81B71112A8C7}">
      <dgm:prSet custT="1"/>
      <dgm:spPr>
        <a:noFill/>
      </dgm:spPr>
      <dgm:t>
        <a:bodyPr/>
        <a:lstStyle/>
        <a:p>
          <a:endParaRPr lang="tr-TR" sz="2000">
            <a:latin typeface="+mj-lt"/>
            <a:cs typeface="Times New Roman" panose="02020603050405020304" pitchFamily="18" charset="0"/>
          </a:endParaRPr>
        </a:p>
      </dgm:t>
    </dgm:pt>
    <dgm:pt modelId="{EA1CA92D-8ACE-4DCA-96EC-B9F54083858B}">
      <dgm:prSet phldrT="[Metin]" custT="1"/>
      <dgm:spPr/>
      <dgm:t>
        <a:bodyPr/>
        <a:lstStyle/>
        <a:p>
          <a:pPr algn="ctr"/>
          <a:r>
            <a:rPr lang="tr-TR" sz="2000" b="1" u="sng" dirty="0" smtClean="0">
              <a:solidFill>
                <a:schemeClr val="accent4">
                  <a:lumMod val="50000"/>
                </a:schemeClr>
              </a:solidFill>
              <a:latin typeface="+mj-lt"/>
            </a:rPr>
            <a:t>5510 SAYILI SOSYAL SİGORTALAR VE GENEL SAĞLIK SİGORTASI KANUNU’NUN 14ÜNCÜ MADDESİNDE :</a:t>
          </a:r>
        </a:p>
        <a:p>
          <a:pPr algn="l"/>
          <a:r>
            <a:rPr lang="tr-TR" sz="2000" b="1" dirty="0" smtClean="0">
              <a:solidFill>
                <a:schemeClr val="accent4">
                  <a:lumMod val="50000"/>
                </a:schemeClr>
              </a:solidFill>
              <a:latin typeface="+mj-lt"/>
            </a:rPr>
            <a:t>“Meslek hastalığı, sigortalının çalıştığı veya yaptığı işin niteliğinden dolayı tekrarlanan bir sebeple veya işin yürütüm şartları yüzünden uğradığı geçici veya sürekli hastalık, bedensel veya ruhsal özürlülük halleridir” şeklinde tanımlanmaktadır.</a:t>
          </a:r>
          <a:endParaRPr lang="tr-TR" sz="2000" b="1" dirty="0">
            <a:solidFill>
              <a:schemeClr val="accent4">
                <a:lumMod val="50000"/>
              </a:schemeClr>
            </a:solidFill>
            <a:latin typeface="+mj-lt"/>
            <a:cs typeface="Times New Roman" panose="02020603050405020304" pitchFamily="18" charset="0"/>
          </a:endParaRPr>
        </a:p>
      </dgm:t>
    </dgm:pt>
    <dgm:pt modelId="{AAD76D80-0AD0-41A8-907E-208CECB0BAB4}" type="parTrans" cxnId="{55B684FF-F6EF-4202-ACAF-40E843EEF776}">
      <dgm:prSet/>
      <dgm:spPr/>
      <dgm:t>
        <a:bodyPr/>
        <a:lstStyle/>
        <a:p>
          <a:endParaRPr lang="tr-TR" sz="2000">
            <a:latin typeface="+mj-lt"/>
            <a:cs typeface="Times New Roman" panose="02020603050405020304" pitchFamily="18" charset="0"/>
          </a:endParaRPr>
        </a:p>
      </dgm:t>
    </dgm:pt>
    <dgm:pt modelId="{8B2566CB-2AEE-480F-8501-7CE254A05389}" type="sibTrans" cxnId="{55B684FF-F6EF-4202-ACAF-40E843EEF776}">
      <dgm:prSet custT="1"/>
      <dgm:spPr/>
      <dgm:t>
        <a:bodyPr/>
        <a:lstStyle/>
        <a:p>
          <a:endParaRPr lang="tr-TR" sz="2000">
            <a:latin typeface="+mj-lt"/>
            <a:cs typeface="Times New Roman" panose="02020603050405020304" pitchFamily="18" charset="0"/>
          </a:endParaRPr>
        </a:p>
      </dgm:t>
    </dgm:pt>
    <dgm:pt modelId="{482B7AF0-449F-4B64-9D59-C2D054FF2A13}" type="pres">
      <dgm:prSet presAssocID="{9FD14BFC-3E5D-4081-8EDE-2F7921889823}" presName="linearFlow" presStyleCnt="0">
        <dgm:presLayoutVars>
          <dgm:resizeHandles val="exact"/>
        </dgm:presLayoutVars>
      </dgm:prSet>
      <dgm:spPr/>
      <dgm:t>
        <a:bodyPr/>
        <a:lstStyle/>
        <a:p>
          <a:endParaRPr lang="tr-TR"/>
        </a:p>
      </dgm:t>
    </dgm:pt>
    <dgm:pt modelId="{AF563B1E-6CAB-4AEA-ABD7-625A5077A1F1}" type="pres">
      <dgm:prSet presAssocID="{8CA7495F-B8FF-4506-999F-921797721E06}" presName="node" presStyleLbl="node1" presStyleIdx="0" presStyleCnt="2" custScaleX="511049" custScaleY="181409" custLinFactNeighborX="1572" custLinFactNeighborY="-1041">
        <dgm:presLayoutVars>
          <dgm:bulletEnabled val="1"/>
        </dgm:presLayoutVars>
      </dgm:prSet>
      <dgm:spPr/>
      <dgm:t>
        <a:bodyPr/>
        <a:lstStyle/>
        <a:p>
          <a:endParaRPr lang="tr-TR"/>
        </a:p>
      </dgm:t>
    </dgm:pt>
    <dgm:pt modelId="{A78FFFD7-A1EB-448B-B363-684EAACB70F3}" type="pres">
      <dgm:prSet presAssocID="{EFE4259F-4687-428D-975D-69E51B2AFFE5}" presName="sibTrans" presStyleLbl="sibTrans2D1" presStyleIdx="0" presStyleCnt="1"/>
      <dgm:spPr/>
      <dgm:t>
        <a:bodyPr/>
        <a:lstStyle/>
        <a:p>
          <a:endParaRPr lang="tr-TR"/>
        </a:p>
      </dgm:t>
    </dgm:pt>
    <dgm:pt modelId="{9382E57F-7707-4198-9C0F-9A6FBED4F840}" type="pres">
      <dgm:prSet presAssocID="{EFE4259F-4687-428D-975D-69E51B2AFFE5}" presName="connectorText" presStyleLbl="sibTrans2D1" presStyleIdx="0" presStyleCnt="1"/>
      <dgm:spPr/>
      <dgm:t>
        <a:bodyPr/>
        <a:lstStyle/>
        <a:p>
          <a:endParaRPr lang="tr-TR"/>
        </a:p>
      </dgm:t>
    </dgm:pt>
    <dgm:pt modelId="{89DEE787-FF5B-4AA3-9A3E-49B8DCA8ACDA}" type="pres">
      <dgm:prSet presAssocID="{EA1CA92D-8ACE-4DCA-96EC-B9F54083858B}" presName="node" presStyleLbl="node1" presStyleIdx="1" presStyleCnt="2" custScaleX="511049" custScaleY="225952">
        <dgm:presLayoutVars>
          <dgm:bulletEnabled val="1"/>
        </dgm:presLayoutVars>
      </dgm:prSet>
      <dgm:spPr/>
      <dgm:t>
        <a:bodyPr/>
        <a:lstStyle/>
        <a:p>
          <a:endParaRPr lang="tr-TR"/>
        </a:p>
      </dgm:t>
    </dgm:pt>
  </dgm:ptLst>
  <dgm:cxnLst>
    <dgm:cxn modelId="{55B684FF-F6EF-4202-ACAF-40E843EEF776}" srcId="{9FD14BFC-3E5D-4081-8EDE-2F7921889823}" destId="{EA1CA92D-8ACE-4DCA-96EC-B9F54083858B}" srcOrd="1" destOrd="0" parTransId="{AAD76D80-0AD0-41A8-907E-208CECB0BAB4}" sibTransId="{8B2566CB-2AEE-480F-8501-7CE254A05389}"/>
    <dgm:cxn modelId="{62F47440-8160-4FE1-B487-81B71112A8C7}" srcId="{9FD14BFC-3E5D-4081-8EDE-2F7921889823}" destId="{8CA7495F-B8FF-4506-999F-921797721E06}" srcOrd="0" destOrd="0" parTransId="{1201990D-696A-4F0E-9D56-92F723F70165}" sibTransId="{EFE4259F-4687-428D-975D-69E51B2AFFE5}"/>
    <dgm:cxn modelId="{E74E5FAA-5112-42F0-A5F7-7637EABBA510}" type="presOf" srcId="{9FD14BFC-3E5D-4081-8EDE-2F7921889823}" destId="{482B7AF0-449F-4B64-9D59-C2D054FF2A13}" srcOrd="0" destOrd="0" presId="urn:microsoft.com/office/officeart/2005/8/layout/process2"/>
    <dgm:cxn modelId="{1EC3EF14-C9DE-472A-A516-F505FEC34C3E}" type="presOf" srcId="{8CA7495F-B8FF-4506-999F-921797721E06}" destId="{AF563B1E-6CAB-4AEA-ABD7-625A5077A1F1}" srcOrd="0" destOrd="0" presId="urn:microsoft.com/office/officeart/2005/8/layout/process2"/>
    <dgm:cxn modelId="{DD1C3606-F5A7-4BB5-A143-D90A4F36AE57}" type="presOf" srcId="{EA1CA92D-8ACE-4DCA-96EC-B9F54083858B}" destId="{89DEE787-FF5B-4AA3-9A3E-49B8DCA8ACDA}" srcOrd="0" destOrd="0" presId="urn:microsoft.com/office/officeart/2005/8/layout/process2"/>
    <dgm:cxn modelId="{CE0F3012-6D10-4119-998E-9C659BFE4DAD}" type="presOf" srcId="{EFE4259F-4687-428D-975D-69E51B2AFFE5}" destId="{9382E57F-7707-4198-9C0F-9A6FBED4F840}" srcOrd="1" destOrd="0" presId="urn:microsoft.com/office/officeart/2005/8/layout/process2"/>
    <dgm:cxn modelId="{5B148195-C6B8-4DCD-AE63-A7029941A2C9}" type="presOf" srcId="{EFE4259F-4687-428D-975D-69E51B2AFFE5}" destId="{A78FFFD7-A1EB-448B-B363-684EAACB70F3}" srcOrd="0" destOrd="0" presId="urn:microsoft.com/office/officeart/2005/8/layout/process2"/>
    <dgm:cxn modelId="{32C19D54-6E0C-48B8-9F0F-FADC96DFFE05}" type="presParOf" srcId="{482B7AF0-449F-4B64-9D59-C2D054FF2A13}" destId="{AF563B1E-6CAB-4AEA-ABD7-625A5077A1F1}" srcOrd="0" destOrd="0" presId="urn:microsoft.com/office/officeart/2005/8/layout/process2"/>
    <dgm:cxn modelId="{D3A57A28-0719-49A0-93DD-073C88F074D0}" type="presParOf" srcId="{482B7AF0-449F-4B64-9D59-C2D054FF2A13}" destId="{A78FFFD7-A1EB-448B-B363-684EAACB70F3}" srcOrd="1" destOrd="0" presId="urn:microsoft.com/office/officeart/2005/8/layout/process2"/>
    <dgm:cxn modelId="{BC4F4FE7-C8BC-4931-B468-7A2B2AF702D7}" type="presParOf" srcId="{A78FFFD7-A1EB-448B-B363-684EAACB70F3}" destId="{9382E57F-7707-4198-9C0F-9A6FBED4F840}" srcOrd="0" destOrd="0" presId="urn:microsoft.com/office/officeart/2005/8/layout/process2"/>
    <dgm:cxn modelId="{76AE3795-C9E8-4AAC-9A95-7F3B33E3D84B}" type="presParOf" srcId="{482B7AF0-449F-4B64-9D59-C2D054FF2A13}" destId="{89DEE787-FF5B-4AA3-9A3E-49B8DCA8ACDA}"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D14BFC-3E5D-4081-8EDE-2F7921889823}" type="doc">
      <dgm:prSet loTypeId="urn:microsoft.com/office/officeart/2005/8/layout/process2" loCatId="process" qsTypeId="urn:microsoft.com/office/officeart/2005/8/quickstyle/simple3" qsCatId="simple" csTypeId="urn:microsoft.com/office/officeart/2005/8/colors/colorful3" csCatId="colorful" phldr="1"/>
      <dgm:spPr/>
      <dgm:t>
        <a:bodyPr/>
        <a:lstStyle/>
        <a:p>
          <a:endParaRPr lang="tr-TR"/>
        </a:p>
      </dgm:t>
    </dgm:pt>
    <dgm:pt modelId="{D72197B4-312E-47D9-BD40-EB0CBE55FEDE}">
      <dgm:prSet phldrT="[Metin]" custT="1"/>
      <dgm:spPr/>
      <dgm:t>
        <a:bodyPr/>
        <a:lstStyle/>
        <a:p>
          <a:r>
            <a:rPr lang="tr-TR" sz="2400" b="1" u="sng" dirty="0" smtClean="0">
              <a:solidFill>
                <a:schemeClr val="accent6">
                  <a:lumMod val="50000"/>
                </a:schemeClr>
              </a:solidFill>
              <a:latin typeface="Times New Roman" panose="02020603050405020304" pitchFamily="18" charset="0"/>
              <a:cs typeface="Times New Roman" panose="02020603050405020304" pitchFamily="18" charset="0"/>
            </a:rPr>
            <a:t>6331SAYILI İŞ SAĞLIĞI VE GÜVENLİĞİ KANUNU:</a:t>
          </a:r>
          <a:r>
            <a:rPr lang="tr-TR" sz="2400" b="1" u="none" dirty="0" smtClean="0">
              <a:solidFill>
                <a:schemeClr val="accent6">
                  <a:lumMod val="50000"/>
                </a:schemeClr>
              </a:solidFill>
              <a:latin typeface="Times New Roman" panose="02020603050405020304" pitchFamily="18" charset="0"/>
              <a:cs typeface="Times New Roman" panose="02020603050405020304" pitchFamily="18" charset="0"/>
            </a:rPr>
            <a:t> </a:t>
          </a:r>
        </a:p>
        <a:p>
          <a:r>
            <a:rPr lang="tr-TR" sz="2400" b="1" dirty="0" smtClean="0">
              <a:solidFill>
                <a:schemeClr val="accent6">
                  <a:lumMod val="50000"/>
                </a:schemeClr>
              </a:solidFill>
              <a:latin typeface="Times New Roman" panose="02020603050405020304" pitchFamily="18" charset="0"/>
              <a:cs typeface="Times New Roman" panose="02020603050405020304" pitchFamily="18" charset="0"/>
            </a:rPr>
            <a:t>Mesleki risklere </a:t>
          </a:r>
          <a:r>
            <a:rPr lang="tr-TR" sz="2400" b="1" dirty="0" err="1" smtClean="0">
              <a:solidFill>
                <a:schemeClr val="accent6">
                  <a:lumMod val="50000"/>
                </a:schemeClr>
              </a:solidFill>
              <a:latin typeface="Times New Roman" panose="02020603050405020304" pitchFamily="18" charset="0"/>
              <a:cs typeface="Times New Roman" panose="02020603050405020304" pitchFamily="18" charset="0"/>
            </a:rPr>
            <a:t>maruziyet</a:t>
          </a:r>
          <a:r>
            <a:rPr lang="tr-TR" sz="2400" b="1" dirty="0" smtClean="0">
              <a:solidFill>
                <a:schemeClr val="accent6">
                  <a:lumMod val="50000"/>
                </a:schemeClr>
              </a:solidFill>
              <a:latin typeface="Times New Roman" panose="02020603050405020304" pitchFamily="18" charset="0"/>
              <a:cs typeface="Times New Roman" panose="02020603050405020304" pitchFamily="18" charset="0"/>
            </a:rPr>
            <a:t> sonucu ortaya çıkan hastalıktır.</a:t>
          </a:r>
          <a:endParaRPr lang="tr-TR" sz="2400" b="1" u="sng" dirty="0">
            <a:solidFill>
              <a:schemeClr val="accent6">
                <a:lumMod val="50000"/>
              </a:schemeClr>
            </a:solidFill>
            <a:latin typeface="Times New Roman" panose="02020603050405020304" pitchFamily="18" charset="0"/>
            <a:cs typeface="Times New Roman" panose="02020603050405020304" pitchFamily="18" charset="0"/>
          </a:endParaRPr>
        </a:p>
      </dgm:t>
    </dgm:pt>
    <dgm:pt modelId="{2F31D384-B99A-4509-9F64-42D67180B66E}" type="parTrans" cxnId="{8C6084EA-8AF9-48EB-8A20-BD23BCC8CAE6}">
      <dgm:prSet/>
      <dgm:spPr/>
      <dgm:t>
        <a:bodyPr/>
        <a:lstStyle/>
        <a:p>
          <a:endParaRPr lang="tr-TR" sz="2400" b="1">
            <a:solidFill>
              <a:schemeClr val="accent6">
                <a:lumMod val="50000"/>
              </a:schemeClr>
            </a:solidFill>
            <a:latin typeface="Times New Roman" panose="02020603050405020304" pitchFamily="18" charset="0"/>
            <a:cs typeface="Times New Roman" panose="02020603050405020304" pitchFamily="18" charset="0"/>
          </a:endParaRPr>
        </a:p>
      </dgm:t>
    </dgm:pt>
    <dgm:pt modelId="{549D78BE-A0A2-4B6F-9800-3414E53685B9}" type="sibTrans" cxnId="{8C6084EA-8AF9-48EB-8A20-BD23BCC8CAE6}">
      <dgm:prSet/>
      <dgm:spPr/>
      <dgm:t>
        <a:bodyPr/>
        <a:lstStyle/>
        <a:p>
          <a:endParaRPr lang="tr-TR" sz="2400" b="1">
            <a:solidFill>
              <a:schemeClr val="accent6">
                <a:lumMod val="50000"/>
              </a:schemeClr>
            </a:solidFill>
            <a:latin typeface="Times New Roman" panose="02020603050405020304" pitchFamily="18" charset="0"/>
            <a:cs typeface="Times New Roman" panose="02020603050405020304" pitchFamily="18" charset="0"/>
          </a:endParaRPr>
        </a:p>
      </dgm:t>
    </dgm:pt>
    <dgm:pt modelId="{482B7AF0-449F-4B64-9D59-C2D054FF2A13}" type="pres">
      <dgm:prSet presAssocID="{9FD14BFC-3E5D-4081-8EDE-2F7921889823}" presName="linearFlow" presStyleCnt="0">
        <dgm:presLayoutVars>
          <dgm:resizeHandles val="exact"/>
        </dgm:presLayoutVars>
      </dgm:prSet>
      <dgm:spPr/>
      <dgm:t>
        <a:bodyPr/>
        <a:lstStyle/>
        <a:p>
          <a:endParaRPr lang="tr-TR"/>
        </a:p>
      </dgm:t>
    </dgm:pt>
    <dgm:pt modelId="{49FF3F80-3409-40F7-AD42-D25A74B04CC2}" type="pres">
      <dgm:prSet presAssocID="{D72197B4-312E-47D9-BD40-EB0CBE55FEDE}" presName="node" presStyleLbl="node1" presStyleIdx="0" presStyleCnt="1" custScaleX="516328" custLinFactY="20903" custLinFactNeighborX="-15758" custLinFactNeighborY="100000">
        <dgm:presLayoutVars>
          <dgm:bulletEnabled val="1"/>
        </dgm:presLayoutVars>
      </dgm:prSet>
      <dgm:spPr/>
      <dgm:t>
        <a:bodyPr/>
        <a:lstStyle/>
        <a:p>
          <a:endParaRPr lang="tr-TR"/>
        </a:p>
      </dgm:t>
    </dgm:pt>
  </dgm:ptLst>
  <dgm:cxnLst>
    <dgm:cxn modelId="{8C6084EA-8AF9-48EB-8A20-BD23BCC8CAE6}" srcId="{9FD14BFC-3E5D-4081-8EDE-2F7921889823}" destId="{D72197B4-312E-47D9-BD40-EB0CBE55FEDE}" srcOrd="0" destOrd="0" parTransId="{2F31D384-B99A-4509-9F64-42D67180B66E}" sibTransId="{549D78BE-A0A2-4B6F-9800-3414E53685B9}"/>
    <dgm:cxn modelId="{57A23CB1-FF34-4E14-965C-98FAF6A595C6}" type="presOf" srcId="{9FD14BFC-3E5D-4081-8EDE-2F7921889823}" destId="{482B7AF0-449F-4B64-9D59-C2D054FF2A13}" srcOrd="0" destOrd="0" presId="urn:microsoft.com/office/officeart/2005/8/layout/process2"/>
    <dgm:cxn modelId="{D90D1649-FC36-460C-8846-146A9F471162}" type="presOf" srcId="{D72197B4-312E-47D9-BD40-EB0CBE55FEDE}" destId="{49FF3F80-3409-40F7-AD42-D25A74B04CC2}" srcOrd="0" destOrd="0" presId="urn:microsoft.com/office/officeart/2005/8/layout/process2"/>
    <dgm:cxn modelId="{205E9FA4-0D45-4B63-8FE9-A77BC02F950D}" type="presParOf" srcId="{482B7AF0-449F-4B64-9D59-C2D054FF2A13}" destId="{49FF3F80-3409-40F7-AD42-D25A74B04CC2}" srcOrd="0"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5585C-FE5A-461D-9687-5A459F02E497}" type="doc">
      <dgm:prSet loTypeId="urn:microsoft.com/office/officeart/2005/8/layout/hierarchy1" loCatId="hierarchy" qsTypeId="urn:microsoft.com/office/officeart/2005/8/quickstyle/simple1" qsCatId="simple" csTypeId="urn:microsoft.com/office/officeart/2005/8/colors/colorful1#9" csCatId="colorful" phldr="1"/>
      <dgm:spPr/>
      <dgm:t>
        <a:bodyPr/>
        <a:lstStyle/>
        <a:p>
          <a:endParaRPr lang="tr-TR"/>
        </a:p>
      </dgm:t>
    </dgm:pt>
    <dgm:pt modelId="{58327E8B-4D02-4C09-A6A6-882314C678BA}">
      <dgm:prSet phldrT="[Metin]" custT="1"/>
      <dgm:spPr/>
      <dgm:t>
        <a:bodyPr/>
        <a:lstStyle/>
        <a:p>
          <a:r>
            <a:rPr lang="tr-TR" sz="2400" dirty="0" smtClean="0">
              <a:latin typeface="+mj-lt"/>
            </a:rPr>
            <a:t>Meslek Hastalığı Türlerinin İncelenmesi</a:t>
          </a:r>
          <a:endParaRPr lang="tr-TR" sz="2400" dirty="0">
            <a:latin typeface="+mj-lt"/>
          </a:endParaRPr>
        </a:p>
      </dgm:t>
    </dgm:pt>
    <dgm:pt modelId="{54EB9645-44AA-4E61-B35A-637857EE485F}" type="parTrans" cxnId="{28C9298F-181F-47BB-AF38-F7B590E91EFF}">
      <dgm:prSet/>
      <dgm:spPr/>
      <dgm:t>
        <a:bodyPr/>
        <a:lstStyle/>
        <a:p>
          <a:endParaRPr lang="tr-TR" sz="2400">
            <a:latin typeface="+mj-lt"/>
          </a:endParaRPr>
        </a:p>
      </dgm:t>
    </dgm:pt>
    <dgm:pt modelId="{31CE00A2-9432-4F3E-94B4-DE71261A872D}" type="sibTrans" cxnId="{28C9298F-181F-47BB-AF38-F7B590E91EFF}">
      <dgm:prSet/>
      <dgm:spPr/>
      <dgm:t>
        <a:bodyPr/>
        <a:lstStyle/>
        <a:p>
          <a:endParaRPr lang="tr-TR" sz="2400">
            <a:latin typeface="+mj-lt"/>
          </a:endParaRPr>
        </a:p>
      </dgm:t>
    </dgm:pt>
    <dgm:pt modelId="{1F7186E9-17BA-4970-B9C5-D8CD382F4C29}">
      <dgm:prSet phldrT="[Metin]" custT="1"/>
      <dgm:spPr/>
      <dgm:t>
        <a:bodyPr/>
        <a:lstStyle/>
        <a:p>
          <a:r>
            <a:rPr lang="tr-TR" sz="2400" dirty="0" smtClean="0">
              <a:latin typeface="+mj-lt"/>
            </a:rPr>
            <a:t>Meslek Hastalıklarının Etkilediği Organlara Göre</a:t>
          </a:r>
          <a:endParaRPr lang="tr-TR" sz="2400" dirty="0">
            <a:latin typeface="+mj-lt"/>
          </a:endParaRPr>
        </a:p>
      </dgm:t>
    </dgm:pt>
    <dgm:pt modelId="{BD8B0B56-DF96-4901-8B58-49C68DC12F2E}" type="parTrans" cxnId="{BFE0B063-EAAE-442E-AEBF-4D6328C8A3FE}">
      <dgm:prSet/>
      <dgm:spPr/>
      <dgm:t>
        <a:bodyPr/>
        <a:lstStyle/>
        <a:p>
          <a:endParaRPr lang="tr-TR" sz="2400">
            <a:latin typeface="+mj-lt"/>
          </a:endParaRPr>
        </a:p>
      </dgm:t>
    </dgm:pt>
    <dgm:pt modelId="{F0C78173-44EC-48A2-9D03-1C662742D41B}" type="sibTrans" cxnId="{BFE0B063-EAAE-442E-AEBF-4D6328C8A3FE}">
      <dgm:prSet/>
      <dgm:spPr/>
      <dgm:t>
        <a:bodyPr/>
        <a:lstStyle/>
        <a:p>
          <a:endParaRPr lang="tr-TR" sz="2400">
            <a:latin typeface="+mj-lt"/>
          </a:endParaRPr>
        </a:p>
      </dgm:t>
    </dgm:pt>
    <dgm:pt modelId="{3E9E1EDC-634F-49E1-A161-A3100244729E}">
      <dgm:prSet phldrT="[Metin]" custT="1"/>
      <dgm:spPr/>
      <dgm:t>
        <a:bodyPr/>
        <a:lstStyle/>
        <a:p>
          <a:r>
            <a:rPr lang="tr-TR" sz="2400" dirty="0" smtClean="0">
              <a:latin typeface="+mj-lt"/>
            </a:rPr>
            <a:t>Meslek Hastalığına Sebep Olan Etkene Göre</a:t>
          </a:r>
          <a:endParaRPr lang="tr-TR" sz="2400" dirty="0">
            <a:latin typeface="+mj-lt"/>
          </a:endParaRPr>
        </a:p>
      </dgm:t>
    </dgm:pt>
    <dgm:pt modelId="{B064E558-588B-40E1-B323-DC974C878C36}" type="parTrans" cxnId="{EE54B08D-06A6-40B4-A9DA-A1A2F885B659}">
      <dgm:prSet/>
      <dgm:spPr/>
      <dgm:t>
        <a:bodyPr/>
        <a:lstStyle/>
        <a:p>
          <a:endParaRPr lang="tr-TR" sz="2400">
            <a:latin typeface="+mj-lt"/>
          </a:endParaRPr>
        </a:p>
      </dgm:t>
    </dgm:pt>
    <dgm:pt modelId="{3E7A7AD6-88A0-4B93-9134-E11C0668A254}" type="sibTrans" cxnId="{EE54B08D-06A6-40B4-A9DA-A1A2F885B659}">
      <dgm:prSet/>
      <dgm:spPr/>
      <dgm:t>
        <a:bodyPr/>
        <a:lstStyle/>
        <a:p>
          <a:endParaRPr lang="tr-TR" sz="2400">
            <a:latin typeface="+mj-lt"/>
          </a:endParaRPr>
        </a:p>
      </dgm:t>
    </dgm:pt>
    <dgm:pt modelId="{634B79A9-B3CC-47B7-9E74-F86AE117D8D9}">
      <dgm:prSet phldrT="[Metin]" custT="1"/>
      <dgm:spPr/>
      <dgm:t>
        <a:bodyPr/>
        <a:lstStyle/>
        <a:p>
          <a:r>
            <a:rPr lang="tr-TR" sz="2400" dirty="0" smtClean="0">
              <a:latin typeface="+mj-lt"/>
            </a:rPr>
            <a:t>Mesleklere Göre</a:t>
          </a:r>
          <a:endParaRPr lang="tr-TR" sz="2400" dirty="0">
            <a:latin typeface="+mj-lt"/>
          </a:endParaRPr>
        </a:p>
      </dgm:t>
    </dgm:pt>
    <dgm:pt modelId="{2D54B1E0-7AA2-4701-9125-FA4A0838C085}" type="parTrans" cxnId="{DE53F593-0CE9-4C43-BFDA-E4E3A371048D}">
      <dgm:prSet/>
      <dgm:spPr/>
      <dgm:t>
        <a:bodyPr/>
        <a:lstStyle/>
        <a:p>
          <a:endParaRPr lang="tr-TR"/>
        </a:p>
      </dgm:t>
    </dgm:pt>
    <dgm:pt modelId="{9B86F1ED-035E-478E-88AD-9C92EB6595BC}" type="sibTrans" cxnId="{DE53F593-0CE9-4C43-BFDA-E4E3A371048D}">
      <dgm:prSet/>
      <dgm:spPr/>
      <dgm:t>
        <a:bodyPr/>
        <a:lstStyle/>
        <a:p>
          <a:endParaRPr lang="tr-TR"/>
        </a:p>
      </dgm:t>
    </dgm:pt>
    <dgm:pt modelId="{C225737E-1067-461C-AB6A-EE3EC60633B6}" type="pres">
      <dgm:prSet presAssocID="{0DE5585C-FE5A-461D-9687-5A459F02E497}" presName="hierChild1" presStyleCnt="0">
        <dgm:presLayoutVars>
          <dgm:chPref val="1"/>
          <dgm:dir/>
          <dgm:animOne val="branch"/>
          <dgm:animLvl val="lvl"/>
          <dgm:resizeHandles/>
        </dgm:presLayoutVars>
      </dgm:prSet>
      <dgm:spPr/>
      <dgm:t>
        <a:bodyPr/>
        <a:lstStyle/>
        <a:p>
          <a:endParaRPr lang="tr-TR"/>
        </a:p>
      </dgm:t>
    </dgm:pt>
    <dgm:pt modelId="{47BD5A89-0878-4B3A-83E1-7117E42DAB23}" type="pres">
      <dgm:prSet presAssocID="{58327E8B-4D02-4C09-A6A6-882314C678BA}" presName="hierRoot1" presStyleCnt="0"/>
      <dgm:spPr/>
    </dgm:pt>
    <dgm:pt modelId="{4C8E022E-2854-4A6E-928E-5A9F98CA4AE7}" type="pres">
      <dgm:prSet presAssocID="{58327E8B-4D02-4C09-A6A6-882314C678BA}" presName="composite" presStyleCnt="0"/>
      <dgm:spPr/>
    </dgm:pt>
    <dgm:pt modelId="{5443BB6B-8C45-4B00-8731-9A1083F2643B}" type="pres">
      <dgm:prSet presAssocID="{58327E8B-4D02-4C09-A6A6-882314C678BA}" presName="background" presStyleLbl="node0" presStyleIdx="0" presStyleCnt="1"/>
      <dgm:spPr/>
    </dgm:pt>
    <dgm:pt modelId="{BAE84D00-52DF-4872-9880-CBCD3FAE22C8}" type="pres">
      <dgm:prSet presAssocID="{58327E8B-4D02-4C09-A6A6-882314C678BA}" presName="text" presStyleLbl="fgAcc0" presStyleIdx="0" presStyleCnt="1" custScaleX="400439">
        <dgm:presLayoutVars>
          <dgm:chPref val="3"/>
        </dgm:presLayoutVars>
      </dgm:prSet>
      <dgm:spPr/>
      <dgm:t>
        <a:bodyPr/>
        <a:lstStyle/>
        <a:p>
          <a:endParaRPr lang="tr-TR"/>
        </a:p>
      </dgm:t>
    </dgm:pt>
    <dgm:pt modelId="{530EDF6F-46E0-4F5A-932E-3139834051B7}" type="pres">
      <dgm:prSet presAssocID="{58327E8B-4D02-4C09-A6A6-882314C678BA}" presName="hierChild2" presStyleCnt="0"/>
      <dgm:spPr/>
    </dgm:pt>
    <dgm:pt modelId="{461A5842-7CA2-46DA-8582-D74D43282BD4}" type="pres">
      <dgm:prSet presAssocID="{BD8B0B56-DF96-4901-8B58-49C68DC12F2E}" presName="Name10" presStyleLbl="parChTrans1D2" presStyleIdx="0" presStyleCnt="3"/>
      <dgm:spPr/>
      <dgm:t>
        <a:bodyPr/>
        <a:lstStyle/>
        <a:p>
          <a:endParaRPr lang="tr-TR"/>
        </a:p>
      </dgm:t>
    </dgm:pt>
    <dgm:pt modelId="{D752134A-ECE3-4239-857B-637EB1FF68DD}" type="pres">
      <dgm:prSet presAssocID="{1F7186E9-17BA-4970-B9C5-D8CD382F4C29}" presName="hierRoot2" presStyleCnt="0"/>
      <dgm:spPr/>
    </dgm:pt>
    <dgm:pt modelId="{BC3141EA-5F74-4C97-8172-1D2CC8C09EDA}" type="pres">
      <dgm:prSet presAssocID="{1F7186E9-17BA-4970-B9C5-D8CD382F4C29}" presName="composite2" presStyleCnt="0"/>
      <dgm:spPr/>
    </dgm:pt>
    <dgm:pt modelId="{685FC89C-FBCA-4550-923D-7ED8D497862F}" type="pres">
      <dgm:prSet presAssocID="{1F7186E9-17BA-4970-B9C5-D8CD382F4C29}" presName="background2" presStyleLbl="node2" presStyleIdx="0" presStyleCnt="3"/>
      <dgm:spPr/>
    </dgm:pt>
    <dgm:pt modelId="{A5D70D2E-8774-4730-AB20-42856054755F}" type="pres">
      <dgm:prSet presAssocID="{1F7186E9-17BA-4970-B9C5-D8CD382F4C29}" presName="text2" presStyleLbl="fgAcc2" presStyleIdx="0" presStyleCnt="3" custScaleX="152317">
        <dgm:presLayoutVars>
          <dgm:chPref val="3"/>
        </dgm:presLayoutVars>
      </dgm:prSet>
      <dgm:spPr/>
      <dgm:t>
        <a:bodyPr/>
        <a:lstStyle/>
        <a:p>
          <a:endParaRPr lang="tr-TR"/>
        </a:p>
      </dgm:t>
    </dgm:pt>
    <dgm:pt modelId="{86B0389D-395F-47BE-92E5-6B9834CF1B86}" type="pres">
      <dgm:prSet presAssocID="{1F7186E9-17BA-4970-B9C5-D8CD382F4C29}" presName="hierChild3" presStyleCnt="0"/>
      <dgm:spPr/>
    </dgm:pt>
    <dgm:pt modelId="{A7F40B14-0790-4546-8810-DBE58EB54991}" type="pres">
      <dgm:prSet presAssocID="{B064E558-588B-40E1-B323-DC974C878C36}" presName="Name10" presStyleLbl="parChTrans1D2" presStyleIdx="1" presStyleCnt="3"/>
      <dgm:spPr/>
      <dgm:t>
        <a:bodyPr/>
        <a:lstStyle/>
        <a:p>
          <a:endParaRPr lang="tr-TR"/>
        </a:p>
      </dgm:t>
    </dgm:pt>
    <dgm:pt modelId="{891A46EA-F0FE-4E4C-814E-9D2746700095}" type="pres">
      <dgm:prSet presAssocID="{3E9E1EDC-634F-49E1-A161-A3100244729E}" presName="hierRoot2" presStyleCnt="0"/>
      <dgm:spPr/>
    </dgm:pt>
    <dgm:pt modelId="{C5C099EC-5FFF-47E7-8768-37AD9F6575CE}" type="pres">
      <dgm:prSet presAssocID="{3E9E1EDC-634F-49E1-A161-A3100244729E}" presName="composite2" presStyleCnt="0"/>
      <dgm:spPr/>
    </dgm:pt>
    <dgm:pt modelId="{875900B7-7331-4EF3-9E2E-9EA47DF51375}" type="pres">
      <dgm:prSet presAssocID="{3E9E1EDC-634F-49E1-A161-A3100244729E}" presName="background2" presStyleLbl="node2" presStyleIdx="1" presStyleCnt="3"/>
      <dgm:spPr/>
    </dgm:pt>
    <dgm:pt modelId="{1D481E5B-E415-400B-B2DB-3FC502DF6052}" type="pres">
      <dgm:prSet presAssocID="{3E9E1EDC-634F-49E1-A161-A3100244729E}" presName="text2" presStyleLbl="fgAcc2" presStyleIdx="1" presStyleCnt="3" custScaleX="157695">
        <dgm:presLayoutVars>
          <dgm:chPref val="3"/>
        </dgm:presLayoutVars>
      </dgm:prSet>
      <dgm:spPr/>
      <dgm:t>
        <a:bodyPr/>
        <a:lstStyle/>
        <a:p>
          <a:endParaRPr lang="tr-TR"/>
        </a:p>
      </dgm:t>
    </dgm:pt>
    <dgm:pt modelId="{4832C1A5-BE44-483B-AF78-6EF3A479A488}" type="pres">
      <dgm:prSet presAssocID="{3E9E1EDC-634F-49E1-A161-A3100244729E}" presName="hierChild3" presStyleCnt="0"/>
      <dgm:spPr/>
    </dgm:pt>
    <dgm:pt modelId="{E5DE6828-977C-4F18-8C28-706367C8001C}" type="pres">
      <dgm:prSet presAssocID="{2D54B1E0-7AA2-4701-9125-FA4A0838C085}" presName="Name10" presStyleLbl="parChTrans1D2" presStyleIdx="2" presStyleCnt="3"/>
      <dgm:spPr/>
      <dgm:t>
        <a:bodyPr/>
        <a:lstStyle/>
        <a:p>
          <a:endParaRPr lang="tr-TR"/>
        </a:p>
      </dgm:t>
    </dgm:pt>
    <dgm:pt modelId="{7B4BEEB9-5370-4F97-99E3-3A16B6075F8D}" type="pres">
      <dgm:prSet presAssocID="{634B79A9-B3CC-47B7-9E74-F86AE117D8D9}" presName="hierRoot2" presStyleCnt="0"/>
      <dgm:spPr/>
    </dgm:pt>
    <dgm:pt modelId="{A47F38C2-26FA-4775-A5B2-145DE6E5CDA7}" type="pres">
      <dgm:prSet presAssocID="{634B79A9-B3CC-47B7-9E74-F86AE117D8D9}" presName="composite2" presStyleCnt="0"/>
      <dgm:spPr/>
    </dgm:pt>
    <dgm:pt modelId="{47B2F2CB-AF96-4D0F-B5E5-CF439A34B0B5}" type="pres">
      <dgm:prSet presAssocID="{634B79A9-B3CC-47B7-9E74-F86AE117D8D9}" presName="background2" presStyleLbl="node2" presStyleIdx="2" presStyleCnt="3"/>
      <dgm:spPr/>
    </dgm:pt>
    <dgm:pt modelId="{100CE809-40F1-46D2-B920-9FD6D7ED50A7}" type="pres">
      <dgm:prSet presAssocID="{634B79A9-B3CC-47B7-9E74-F86AE117D8D9}" presName="text2" presStyleLbl="fgAcc2" presStyleIdx="2" presStyleCnt="3" custScaleX="125447">
        <dgm:presLayoutVars>
          <dgm:chPref val="3"/>
        </dgm:presLayoutVars>
      </dgm:prSet>
      <dgm:spPr/>
      <dgm:t>
        <a:bodyPr/>
        <a:lstStyle/>
        <a:p>
          <a:endParaRPr lang="tr-TR"/>
        </a:p>
      </dgm:t>
    </dgm:pt>
    <dgm:pt modelId="{EB39A94A-D1F3-43DA-ACDB-A4DB8A99D0C1}" type="pres">
      <dgm:prSet presAssocID="{634B79A9-B3CC-47B7-9E74-F86AE117D8D9}" presName="hierChild3" presStyleCnt="0"/>
      <dgm:spPr/>
    </dgm:pt>
  </dgm:ptLst>
  <dgm:cxnLst>
    <dgm:cxn modelId="{40FA4E89-2571-4B4D-B56A-3B78B9D5D4B1}" type="presOf" srcId="{BD8B0B56-DF96-4901-8B58-49C68DC12F2E}" destId="{461A5842-7CA2-46DA-8582-D74D43282BD4}" srcOrd="0" destOrd="0" presId="urn:microsoft.com/office/officeart/2005/8/layout/hierarchy1"/>
    <dgm:cxn modelId="{EE54B08D-06A6-40B4-A9DA-A1A2F885B659}" srcId="{58327E8B-4D02-4C09-A6A6-882314C678BA}" destId="{3E9E1EDC-634F-49E1-A161-A3100244729E}" srcOrd="1" destOrd="0" parTransId="{B064E558-588B-40E1-B323-DC974C878C36}" sibTransId="{3E7A7AD6-88A0-4B93-9134-E11C0668A254}"/>
    <dgm:cxn modelId="{A43F2232-B66B-4FB2-AD42-D67490B67698}" type="presOf" srcId="{2D54B1E0-7AA2-4701-9125-FA4A0838C085}" destId="{E5DE6828-977C-4F18-8C28-706367C8001C}" srcOrd="0" destOrd="0" presId="urn:microsoft.com/office/officeart/2005/8/layout/hierarchy1"/>
    <dgm:cxn modelId="{38BDE3F5-16C0-46F7-8824-A65419E6C317}" type="presOf" srcId="{B064E558-588B-40E1-B323-DC974C878C36}" destId="{A7F40B14-0790-4546-8810-DBE58EB54991}" srcOrd="0" destOrd="0" presId="urn:microsoft.com/office/officeart/2005/8/layout/hierarchy1"/>
    <dgm:cxn modelId="{BFE0B063-EAAE-442E-AEBF-4D6328C8A3FE}" srcId="{58327E8B-4D02-4C09-A6A6-882314C678BA}" destId="{1F7186E9-17BA-4970-B9C5-D8CD382F4C29}" srcOrd="0" destOrd="0" parTransId="{BD8B0B56-DF96-4901-8B58-49C68DC12F2E}" sibTransId="{F0C78173-44EC-48A2-9D03-1C662742D41B}"/>
    <dgm:cxn modelId="{28C9298F-181F-47BB-AF38-F7B590E91EFF}" srcId="{0DE5585C-FE5A-461D-9687-5A459F02E497}" destId="{58327E8B-4D02-4C09-A6A6-882314C678BA}" srcOrd="0" destOrd="0" parTransId="{54EB9645-44AA-4E61-B35A-637857EE485F}" sibTransId="{31CE00A2-9432-4F3E-94B4-DE71261A872D}"/>
    <dgm:cxn modelId="{DE53F593-0CE9-4C43-BFDA-E4E3A371048D}" srcId="{58327E8B-4D02-4C09-A6A6-882314C678BA}" destId="{634B79A9-B3CC-47B7-9E74-F86AE117D8D9}" srcOrd="2" destOrd="0" parTransId="{2D54B1E0-7AA2-4701-9125-FA4A0838C085}" sibTransId="{9B86F1ED-035E-478E-88AD-9C92EB6595BC}"/>
    <dgm:cxn modelId="{A279AD79-A054-4C8B-8DD5-5CA8E12C9166}" type="presOf" srcId="{634B79A9-B3CC-47B7-9E74-F86AE117D8D9}" destId="{100CE809-40F1-46D2-B920-9FD6D7ED50A7}" srcOrd="0" destOrd="0" presId="urn:microsoft.com/office/officeart/2005/8/layout/hierarchy1"/>
    <dgm:cxn modelId="{908ABD47-0F8B-4DF7-B547-2C4A830EDD56}" type="presOf" srcId="{0DE5585C-FE5A-461D-9687-5A459F02E497}" destId="{C225737E-1067-461C-AB6A-EE3EC60633B6}" srcOrd="0" destOrd="0" presId="urn:microsoft.com/office/officeart/2005/8/layout/hierarchy1"/>
    <dgm:cxn modelId="{67DAD000-C254-4629-8488-43080BA927CD}" type="presOf" srcId="{58327E8B-4D02-4C09-A6A6-882314C678BA}" destId="{BAE84D00-52DF-4872-9880-CBCD3FAE22C8}" srcOrd="0" destOrd="0" presId="urn:microsoft.com/office/officeart/2005/8/layout/hierarchy1"/>
    <dgm:cxn modelId="{26FC99A8-D7F1-4BD7-89DA-4E8B450DE089}" type="presOf" srcId="{1F7186E9-17BA-4970-B9C5-D8CD382F4C29}" destId="{A5D70D2E-8774-4730-AB20-42856054755F}" srcOrd="0" destOrd="0" presId="urn:microsoft.com/office/officeart/2005/8/layout/hierarchy1"/>
    <dgm:cxn modelId="{A5D911A8-510F-4937-ADB6-E09E96F8537A}" type="presOf" srcId="{3E9E1EDC-634F-49E1-A161-A3100244729E}" destId="{1D481E5B-E415-400B-B2DB-3FC502DF6052}" srcOrd="0" destOrd="0" presId="urn:microsoft.com/office/officeart/2005/8/layout/hierarchy1"/>
    <dgm:cxn modelId="{AEDE54F8-22C6-468B-93E7-ED66E5D49F56}" type="presParOf" srcId="{C225737E-1067-461C-AB6A-EE3EC60633B6}" destId="{47BD5A89-0878-4B3A-83E1-7117E42DAB23}" srcOrd="0" destOrd="0" presId="urn:microsoft.com/office/officeart/2005/8/layout/hierarchy1"/>
    <dgm:cxn modelId="{079F9948-E465-4875-AD4F-677BF9017FC8}" type="presParOf" srcId="{47BD5A89-0878-4B3A-83E1-7117E42DAB23}" destId="{4C8E022E-2854-4A6E-928E-5A9F98CA4AE7}" srcOrd="0" destOrd="0" presId="urn:microsoft.com/office/officeart/2005/8/layout/hierarchy1"/>
    <dgm:cxn modelId="{0435EA1D-7D76-4502-A720-F47BEFE55B9D}" type="presParOf" srcId="{4C8E022E-2854-4A6E-928E-5A9F98CA4AE7}" destId="{5443BB6B-8C45-4B00-8731-9A1083F2643B}" srcOrd="0" destOrd="0" presId="urn:microsoft.com/office/officeart/2005/8/layout/hierarchy1"/>
    <dgm:cxn modelId="{A122ADC8-6DC5-4A64-A9D2-6D28A6EBEAB9}" type="presParOf" srcId="{4C8E022E-2854-4A6E-928E-5A9F98CA4AE7}" destId="{BAE84D00-52DF-4872-9880-CBCD3FAE22C8}" srcOrd="1" destOrd="0" presId="urn:microsoft.com/office/officeart/2005/8/layout/hierarchy1"/>
    <dgm:cxn modelId="{682DD573-7AF3-438F-B47F-94F0EDFA126B}" type="presParOf" srcId="{47BD5A89-0878-4B3A-83E1-7117E42DAB23}" destId="{530EDF6F-46E0-4F5A-932E-3139834051B7}" srcOrd="1" destOrd="0" presId="urn:microsoft.com/office/officeart/2005/8/layout/hierarchy1"/>
    <dgm:cxn modelId="{28179BF0-3179-4BE5-A03E-2F0E0A06186E}" type="presParOf" srcId="{530EDF6F-46E0-4F5A-932E-3139834051B7}" destId="{461A5842-7CA2-46DA-8582-D74D43282BD4}" srcOrd="0" destOrd="0" presId="urn:microsoft.com/office/officeart/2005/8/layout/hierarchy1"/>
    <dgm:cxn modelId="{C0AA332B-C6A0-4EF9-AB4A-B528DD081CB3}" type="presParOf" srcId="{530EDF6F-46E0-4F5A-932E-3139834051B7}" destId="{D752134A-ECE3-4239-857B-637EB1FF68DD}" srcOrd="1" destOrd="0" presId="urn:microsoft.com/office/officeart/2005/8/layout/hierarchy1"/>
    <dgm:cxn modelId="{2A750765-8B86-43DA-947F-2150202B5814}" type="presParOf" srcId="{D752134A-ECE3-4239-857B-637EB1FF68DD}" destId="{BC3141EA-5F74-4C97-8172-1D2CC8C09EDA}" srcOrd="0" destOrd="0" presId="urn:microsoft.com/office/officeart/2005/8/layout/hierarchy1"/>
    <dgm:cxn modelId="{A8AFCE3B-8063-4346-9BB8-BEEFE3203DD3}" type="presParOf" srcId="{BC3141EA-5F74-4C97-8172-1D2CC8C09EDA}" destId="{685FC89C-FBCA-4550-923D-7ED8D497862F}" srcOrd="0" destOrd="0" presId="urn:microsoft.com/office/officeart/2005/8/layout/hierarchy1"/>
    <dgm:cxn modelId="{9E646066-EF71-46CE-950B-9106CFA46961}" type="presParOf" srcId="{BC3141EA-5F74-4C97-8172-1D2CC8C09EDA}" destId="{A5D70D2E-8774-4730-AB20-42856054755F}" srcOrd="1" destOrd="0" presId="urn:microsoft.com/office/officeart/2005/8/layout/hierarchy1"/>
    <dgm:cxn modelId="{9863D354-E6A4-4654-B029-8A864EC8FDCE}" type="presParOf" srcId="{D752134A-ECE3-4239-857B-637EB1FF68DD}" destId="{86B0389D-395F-47BE-92E5-6B9834CF1B86}" srcOrd="1" destOrd="0" presId="urn:microsoft.com/office/officeart/2005/8/layout/hierarchy1"/>
    <dgm:cxn modelId="{F3997ECB-B5CB-4B64-B381-72CBB3DDB2ED}" type="presParOf" srcId="{530EDF6F-46E0-4F5A-932E-3139834051B7}" destId="{A7F40B14-0790-4546-8810-DBE58EB54991}" srcOrd="2" destOrd="0" presId="urn:microsoft.com/office/officeart/2005/8/layout/hierarchy1"/>
    <dgm:cxn modelId="{E9FAB3FD-6240-4EAB-AC6F-19DC4FEEF917}" type="presParOf" srcId="{530EDF6F-46E0-4F5A-932E-3139834051B7}" destId="{891A46EA-F0FE-4E4C-814E-9D2746700095}" srcOrd="3" destOrd="0" presId="urn:microsoft.com/office/officeart/2005/8/layout/hierarchy1"/>
    <dgm:cxn modelId="{975EBCDB-BEDD-4504-90EE-743E7A881783}" type="presParOf" srcId="{891A46EA-F0FE-4E4C-814E-9D2746700095}" destId="{C5C099EC-5FFF-47E7-8768-37AD9F6575CE}" srcOrd="0" destOrd="0" presId="urn:microsoft.com/office/officeart/2005/8/layout/hierarchy1"/>
    <dgm:cxn modelId="{16EB69C9-1C08-49A1-8C9D-BE8020C97FD0}" type="presParOf" srcId="{C5C099EC-5FFF-47E7-8768-37AD9F6575CE}" destId="{875900B7-7331-4EF3-9E2E-9EA47DF51375}" srcOrd="0" destOrd="0" presId="urn:microsoft.com/office/officeart/2005/8/layout/hierarchy1"/>
    <dgm:cxn modelId="{DDCEED91-A9BF-4A04-9D18-74219B547E74}" type="presParOf" srcId="{C5C099EC-5FFF-47E7-8768-37AD9F6575CE}" destId="{1D481E5B-E415-400B-B2DB-3FC502DF6052}" srcOrd="1" destOrd="0" presId="urn:microsoft.com/office/officeart/2005/8/layout/hierarchy1"/>
    <dgm:cxn modelId="{3EF9348B-68C5-4339-A702-6915C1DFAD92}" type="presParOf" srcId="{891A46EA-F0FE-4E4C-814E-9D2746700095}" destId="{4832C1A5-BE44-483B-AF78-6EF3A479A488}" srcOrd="1" destOrd="0" presId="urn:microsoft.com/office/officeart/2005/8/layout/hierarchy1"/>
    <dgm:cxn modelId="{A83418E1-25A7-4868-AE6C-37F18DD0F318}" type="presParOf" srcId="{530EDF6F-46E0-4F5A-932E-3139834051B7}" destId="{E5DE6828-977C-4F18-8C28-706367C8001C}" srcOrd="4" destOrd="0" presId="urn:microsoft.com/office/officeart/2005/8/layout/hierarchy1"/>
    <dgm:cxn modelId="{52F980C6-88C7-4DC8-AF61-8758C5C6503A}" type="presParOf" srcId="{530EDF6F-46E0-4F5A-932E-3139834051B7}" destId="{7B4BEEB9-5370-4F97-99E3-3A16B6075F8D}" srcOrd="5" destOrd="0" presId="urn:microsoft.com/office/officeart/2005/8/layout/hierarchy1"/>
    <dgm:cxn modelId="{4DD4DCD0-8541-49DD-9400-0A33A359AE3A}" type="presParOf" srcId="{7B4BEEB9-5370-4F97-99E3-3A16B6075F8D}" destId="{A47F38C2-26FA-4775-A5B2-145DE6E5CDA7}" srcOrd="0" destOrd="0" presId="urn:microsoft.com/office/officeart/2005/8/layout/hierarchy1"/>
    <dgm:cxn modelId="{A93C4136-EFCD-4211-9C8F-2FCB611A5013}" type="presParOf" srcId="{A47F38C2-26FA-4775-A5B2-145DE6E5CDA7}" destId="{47B2F2CB-AF96-4D0F-B5E5-CF439A34B0B5}" srcOrd="0" destOrd="0" presId="urn:microsoft.com/office/officeart/2005/8/layout/hierarchy1"/>
    <dgm:cxn modelId="{099B9357-F1C4-46BC-9CB4-AA741AB79FA8}" type="presParOf" srcId="{A47F38C2-26FA-4775-A5B2-145DE6E5CDA7}" destId="{100CE809-40F1-46D2-B920-9FD6D7ED50A7}" srcOrd="1" destOrd="0" presId="urn:microsoft.com/office/officeart/2005/8/layout/hierarchy1"/>
    <dgm:cxn modelId="{8EF479E4-44E4-4D62-9731-64F71BD1E170}" type="presParOf" srcId="{7B4BEEB9-5370-4F97-99E3-3A16B6075F8D}" destId="{EB39A94A-D1F3-43DA-ACDB-A4DB8A99D0C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8579B1-021F-4220-BAD3-26AEA5D422E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tr-TR"/>
        </a:p>
      </dgm:t>
    </dgm:pt>
    <dgm:pt modelId="{4348A03E-DA1C-4DF2-BF85-E48858BE2EBC}">
      <dgm:prSet phldrT="[Metin]" custT="1"/>
      <dgm:spPr/>
      <dgm:t>
        <a:bodyPr/>
        <a:lstStyle/>
        <a:p>
          <a:r>
            <a:rPr lang="tr-TR" sz="2400" b="1" dirty="0" smtClean="0">
              <a:latin typeface="+mj-lt"/>
            </a:rPr>
            <a:t>Etkeni Kaynağında Yok Etme (Yerine koyma, Yer değiştirme, vb.)</a:t>
          </a:r>
          <a:endParaRPr lang="tr-TR" sz="2400" b="1" dirty="0">
            <a:latin typeface="+mj-lt"/>
          </a:endParaRPr>
        </a:p>
      </dgm:t>
    </dgm:pt>
    <dgm:pt modelId="{1342C79D-DE39-4330-B418-A78460B1A77C}" type="parTrans" cxnId="{4D61F332-A2A2-496F-8F84-F610033DCD29}">
      <dgm:prSet/>
      <dgm:spPr/>
      <dgm:t>
        <a:bodyPr/>
        <a:lstStyle/>
        <a:p>
          <a:endParaRPr lang="tr-TR" b="1"/>
        </a:p>
      </dgm:t>
    </dgm:pt>
    <dgm:pt modelId="{67BC821A-5C40-45D9-A64A-4DEBD1242B65}" type="sibTrans" cxnId="{4D61F332-A2A2-496F-8F84-F610033DCD29}">
      <dgm:prSet/>
      <dgm:spPr/>
      <dgm:t>
        <a:bodyPr/>
        <a:lstStyle/>
        <a:p>
          <a:endParaRPr lang="tr-TR" b="1"/>
        </a:p>
      </dgm:t>
    </dgm:pt>
    <dgm:pt modelId="{B5078130-3C6D-4D04-94F4-47EACEA1D691}">
      <dgm:prSet phldrT="[Metin]" custT="1"/>
      <dgm:spPr/>
      <dgm:t>
        <a:bodyPr/>
        <a:lstStyle/>
        <a:p>
          <a:r>
            <a:rPr lang="tr-TR" sz="2400" b="1" smtClean="0">
              <a:latin typeface="+mj-lt"/>
            </a:rPr>
            <a:t>Ortama Yönelik (Ayırma, Havalandırma, Kapatma vb.) </a:t>
          </a:r>
          <a:endParaRPr lang="tr-TR" sz="2400" b="1" dirty="0">
            <a:latin typeface="+mj-lt"/>
          </a:endParaRPr>
        </a:p>
      </dgm:t>
    </dgm:pt>
    <dgm:pt modelId="{B17BE072-6DA6-41F2-AA1D-27AC0C4CD896}" type="parTrans" cxnId="{979AF236-8274-44E0-BB61-30CC05CBE8FF}">
      <dgm:prSet/>
      <dgm:spPr/>
      <dgm:t>
        <a:bodyPr/>
        <a:lstStyle/>
        <a:p>
          <a:endParaRPr lang="tr-TR" b="1"/>
        </a:p>
      </dgm:t>
    </dgm:pt>
    <dgm:pt modelId="{226CA80C-D5EA-492F-A836-BC48389DDB83}" type="sibTrans" cxnId="{979AF236-8274-44E0-BB61-30CC05CBE8FF}">
      <dgm:prSet/>
      <dgm:spPr/>
      <dgm:t>
        <a:bodyPr/>
        <a:lstStyle/>
        <a:p>
          <a:endParaRPr lang="tr-TR" b="1"/>
        </a:p>
      </dgm:t>
    </dgm:pt>
    <dgm:pt modelId="{20AD200F-4B19-460C-A3AF-3EA627BB54BA}">
      <dgm:prSet phldrT="[Metin]" custT="1"/>
      <dgm:spPr/>
      <dgm:t>
        <a:bodyPr/>
        <a:lstStyle/>
        <a:p>
          <a:r>
            <a:rPr lang="tr-TR" sz="2400" b="1" dirty="0" smtClean="0">
              <a:latin typeface="+mj-lt"/>
            </a:rPr>
            <a:t>Kişisel Koruyucu Donanımlar</a:t>
          </a:r>
          <a:endParaRPr lang="tr-TR" sz="2400" b="1" dirty="0">
            <a:latin typeface="+mj-lt"/>
          </a:endParaRPr>
        </a:p>
      </dgm:t>
    </dgm:pt>
    <dgm:pt modelId="{6626E09A-268F-4881-B054-07A9A2F01BA0}" type="parTrans" cxnId="{DE4556CB-8AF3-48EA-B4D3-ABB9FE8ACDFF}">
      <dgm:prSet/>
      <dgm:spPr/>
      <dgm:t>
        <a:bodyPr/>
        <a:lstStyle/>
        <a:p>
          <a:endParaRPr lang="tr-TR" b="1"/>
        </a:p>
      </dgm:t>
    </dgm:pt>
    <dgm:pt modelId="{67B36537-98C1-4301-AD4E-885D7D09957E}" type="sibTrans" cxnId="{DE4556CB-8AF3-48EA-B4D3-ABB9FE8ACDFF}">
      <dgm:prSet/>
      <dgm:spPr/>
      <dgm:t>
        <a:bodyPr/>
        <a:lstStyle/>
        <a:p>
          <a:endParaRPr lang="tr-TR" b="1"/>
        </a:p>
      </dgm:t>
    </dgm:pt>
    <dgm:pt modelId="{0F136745-BEC7-4199-B607-F4A2C41E6D6A}">
      <dgm:prSet phldrT="[Metin]" custT="1"/>
      <dgm:spPr>
        <a:solidFill>
          <a:srgbClr val="FFFF00"/>
        </a:solidFill>
        <a:ln>
          <a:solidFill>
            <a:srgbClr val="FFFF00"/>
          </a:solidFill>
        </a:ln>
      </dgm:spPr>
      <dgm:t>
        <a:bodyPr/>
        <a:lstStyle/>
        <a:p>
          <a:pPr algn="ctr"/>
          <a:r>
            <a:rPr lang="tr-TR" sz="2400" b="1" dirty="0" smtClean="0">
              <a:solidFill>
                <a:schemeClr val="bg1"/>
              </a:solidFill>
              <a:latin typeface="+mj-lt"/>
            </a:rPr>
            <a:t>Tümüyle önlenebilir hastalıklar olan meslek hastalıklarından korunmada kullanılan yöntemler etkinlik sırasıyla;</a:t>
          </a:r>
          <a:endParaRPr lang="tr-TR" sz="2400" b="1" dirty="0">
            <a:solidFill>
              <a:schemeClr val="bg1"/>
            </a:solidFill>
            <a:latin typeface="+mj-lt"/>
          </a:endParaRPr>
        </a:p>
      </dgm:t>
    </dgm:pt>
    <dgm:pt modelId="{1CC4F954-877B-46AF-AA56-D318882EAD8D}" type="parTrans" cxnId="{938E3922-7313-40A3-A6DB-19CACA426329}">
      <dgm:prSet/>
      <dgm:spPr/>
      <dgm:t>
        <a:bodyPr/>
        <a:lstStyle/>
        <a:p>
          <a:endParaRPr lang="tr-TR" b="1"/>
        </a:p>
      </dgm:t>
    </dgm:pt>
    <dgm:pt modelId="{72F8C05D-7541-4CE8-88E1-1BA494C96E86}" type="sibTrans" cxnId="{938E3922-7313-40A3-A6DB-19CACA426329}">
      <dgm:prSet/>
      <dgm:spPr/>
      <dgm:t>
        <a:bodyPr/>
        <a:lstStyle/>
        <a:p>
          <a:endParaRPr lang="tr-TR" b="1"/>
        </a:p>
      </dgm:t>
    </dgm:pt>
    <dgm:pt modelId="{CAE6E0E6-83A4-4DCE-8463-E3CC2641448A}" type="pres">
      <dgm:prSet presAssocID="{878579B1-021F-4220-BAD3-26AEA5D422E3}" presName="linear" presStyleCnt="0">
        <dgm:presLayoutVars>
          <dgm:dir/>
          <dgm:animLvl val="lvl"/>
          <dgm:resizeHandles val="exact"/>
        </dgm:presLayoutVars>
      </dgm:prSet>
      <dgm:spPr/>
      <dgm:t>
        <a:bodyPr/>
        <a:lstStyle/>
        <a:p>
          <a:endParaRPr lang="tr-TR"/>
        </a:p>
      </dgm:t>
    </dgm:pt>
    <dgm:pt modelId="{D57D8ECD-F4C8-4A5F-BF80-A9978E695949}" type="pres">
      <dgm:prSet presAssocID="{0F136745-BEC7-4199-B607-F4A2C41E6D6A}" presName="parentLin" presStyleCnt="0"/>
      <dgm:spPr/>
    </dgm:pt>
    <dgm:pt modelId="{B8DF1836-049C-4786-BC38-04B7BA4F822F}" type="pres">
      <dgm:prSet presAssocID="{0F136745-BEC7-4199-B607-F4A2C41E6D6A}" presName="parentLeftMargin" presStyleLbl="node1" presStyleIdx="0" presStyleCnt="4"/>
      <dgm:spPr/>
      <dgm:t>
        <a:bodyPr/>
        <a:lstStyle/>
        <a:p>
          <a:endParaRPr lang="tr-TR"/>
        </a:p>
      </dgm:t>
    </dgm:pt>
    <dgm:pt modelId="{BA00F7EA-B8DD-424E-A02C-07A5D08A5899}" type="pres">
      <dgm:prSet presAssocID="{0F136745-BEC7-4199-B607-F4A2C41E6D6A}" presName="parentText" presStyleLbl="node1" presStyleIdx="0" presStyleCnt="4" custScaleX="176460" custScaleY="211509">
        <dgm:presLayoutVars>
          <dgm:chMax val="0"/>
          <dgm:bulletEnabled val="1"/>
        </dgm:presLayoutVars>
      </dgm:prSet>
      <dgm:spPr/>
      <dgm:t>
        <a:bodyPr/>
        <a:lstStyle/>
        <a:p>
          <a:endParaRPr lang="tr-TR"/>
        </a:p>
      </dgm:t>
    </dgm:pt>
    <dgm:pt modelId="{E1E84C7E-6C62-4E40-A13F-AB3C79AC88C7}" type="pres">
      <dgm:prSet presAssocID="{0F136745-BEC7-4199-B607-F4A2C41E6D6A}" presName="negativeSpace" presStyleCnt="0"/>
      <dgm:spPr/>
    </dgm:pt>
    <dgm:pt modelId="{6B371225-22D8-48BD-9788-22707D37DCF5}" type="pres">
      <dgm:prSet presAssocID="{0F136745-BEC7-4199-B607-F4A2C41E6D6A}" presName="childText" presStyleLbl="conFgAcc1" presStyleIdx="0" presStyleCnt="4">
        <dgm:presLayoutVars>
          <dgm:bulletEnabled val="1"/>
        </dgm:presLayoutVars>
      </dgm:prSet>
      <dgm:spPr>
        <a:noFill/>
        <a:ln>
          <a:noFill/>
        </a:ln>
      </dgm:spPr>
    </dgm:pt>
    <dgm:pt modelId="{98E11A6E-5A16-4463-AFC9-E85904DC3E69}" type="pres">
      <dgm:prSet presAssocID="{72F8C05D-7541-4CE8-88E1-1BA494C96E86}" presName="spaceBetweenRectangles" presStyleCnt="0"/>
      <dgm:spPr/>
    </dgm:pt>
    <dgm:pt modelId="{41622063-CE88-43D5-9AC2-4F7BA10A0307}" type="pres">
      <dgm:prSet presAssocID="{4348A03E-DA1C-4DF2-BF85-E48858BE2EBC}" presName="parentLin" presStyleCnt="0"/>
      <dgm:spPr/>
    </dgm:pt>
    <dgm:pt modelId="{DB26EB7E-56A4-4117-A593-35FE4087D5BA}" type="pres">
      <dgm:prSet presAssocID="{4348A03E-DA1C-4DF2-BF85-E48858BE2EBC}" presName="parentLeftMargin" presStyleLbl="node1" presStyleIdx="0" presStyleCnt="4"/>
      <dgm:spPr/>
      <dgm:t>
        <a:bodyPr/>
        <a:lstStyle/>
        <a:p>
          <a:endParaRPr lang="tr-TR"/>
        </a:p>
      </dgm:t>
    </dgm:pt>
    <dgm:pt modelId="{4127FE85-2DEC-4EB0-952D-42EE9A243374}" type="pres">
      <dgm:prSet presAssocID="{4348A03E-DA1C-4DF2-BF85-E48858BE2EBC}" presName="parentText" presStyleLbl="node1" presStyleIdx="1" presStyleCnt="4" custScaleX="132293">
        <dgm:presLayoutVars>
          <dgm:chMax val="0"/>
          <dgm:bulletEnabled val="1"/>
        </dgm:presLayoutVars>
      </dgm:prSet>
      <dgm:spPr/>
      <dgm:t>
        <a:bodyPr/>
        <a:lstStyle/>
        <a:p>
          <a:endParaRPr lang="tr-TR"/>
        </a:p>
      </dgm:t>
    </dgm:pt>
    <dgm:pt modelId="{A11F8036-C675-4EE1-BB59-140F8B9E36E5}" type="pres">
      <dgm:prSet presAssocID="{4348A03E-DA1C-4DF2-BF85-E48858BE2EBC}" presName="negativeSpace" presStyleCnt="0"/>
      <dgm:spPr/>
    </dgm:pt>
    <dgm:pt modelId="{36600CB4-EF4C-4A74-93B5-5AB204CECEAD}" type="pres">
      <dgm:prSet presAssocID="{4348A03E-DA1C-4DF2-BF85-E48858BE2EBC}" presName="childText" presStyleLbl="conFgAcc1" presStyleIdx="1" presStyleCnt="4">
        <dgm:presLayoutVars>
          <dgm:bulletEnabled val="1"/>
        </dgm:presLayoutVars>
      </dgm:prSet>
      <dgm:spPr/>
    </dgm:pt>
    <dgm:pt modelId="{C560A899-0AF9-43C5-A17F-F5E6EF54E75F}" type="pres">
      <dgm:prSet presAssocID="{67BC821A-5C40-45D9-A64A-4DEBD1242B65}" presName="spaceBetweenRectangles" presStyleCnt="0"/>
      <dgm:spPr/>
    </dgm:pt>
    <dgm:pt modelId="{E414A8A8-C122-41D2-8195-C0A0B3C554B8}" type="pres">
      <dgm:prSet presAssocID="{B5078130-3C6D-4D04-94F4-47EACEA1D691}" presName="parentLin" presStyleCnt="0"/>
      <dgm:spPr/>
    </dgm:pt>
    <dgm:pt modelId="{19ED0018-B535-4634-B595-E38BA273D61F}" type="pres">
      <dgm:prSet presAssocID="{B5078130-3C6D-4D04-94F4-47EACEA1D691}" presName="parentLeftMargin" presStyleLbl="node1" presStyleIdx="1" presStyleCnt="4"/>
      <dgm:spPr/>
      <dgm:t>
        <a:bodyPr/>
        <a:lstStyle/>
        <a:p>
          <a:endParaRPr lang="tr-TR"/>
        </a:p>
      </dgm:t>
    </dgm:pt>
    <dgm:pt modelId="{B3EC192A-EA75-4864-97E9-5AF08B073462}" type="pres">
      <dgm:prSet presAssocID="{B5078130-3C6D-4D04-94F4-47EACEA1D691}" presName="parentText" presStyleLbl="node1" presStyleIdx="2" presStyleCnt="4" custScaleX="138659">
        <dgm:presLayoutVars>
          <dgm:chMax val="0"/>
          <dgm:bulletEnabled val="1"/>
        </dgm:presLayoutVars>
      </dgm:prSet>
      <dgm:spPr/>
      <dgm:t>
        <a:bodyPr/>
        <a:lstStyle/>
        <a:p>
          <a:endParaRPr lang="tr-TR"/>
        </a:p>
      </dgm:t>
    </dgm:pt>
    <dgm:pt modelId="{5F55D35D-34A1-410A-8FFE-06F195A95AE6}" type="pres">
      <dgm:prSet presAssocID="{B5078130-3C6D-4D04-94F4-47EACEA1D691}" presName="negativeSpace" presStyleCnt="0"/>
      <dgm:spPr/>
    </dgm:pt>
    <dgm:pt modelId="{C917931A-79DF-4C0B-8B63-541EB46F4A17}" type="pres">
      <dgm:prSet presAssocID="{B5078130-3C6D-4D04-94F4-47EACEA1D691}" presName="childText" presStyleLbl="conFgAcc1" presStyleIdx="2" presStyleCnt="4">
        <dgm:presLayoutVars>
          <dgm:bulletEnabled val="1"/>
        </dgm:presLayoutVars>
      </dgm:prSet>
      <dgm:spPr/>
    </dgm:pt>
    <dgm:pt modelId="{8534E258-3C80-4155-B5D6-5409957887EC}" type="pres">
      <dgm:prSet presAssocID="{226CA80C-D5EA-492F-A836-BC48389DDB83}" presName="spaceBetweenRectangles" presStyleCnt="0"/>
      <dgm:spPr/>
    </dgm:pt>
    <dgm:pt modelId="{C0A7F2FB-4CCF-4A78-A86D-ECDC5B5EC9C2}" type="pres">
      <dgm:prSet presAssocID="{20AD200F-4B19-460C-A3AF-3EA627BB54BA}" presName="parentLin" presStyleCnt="0"/>
      <dgm:spPr/>
    </dgm:pt>
    <dgm:pt modelId="{C5B6118F-3C7F-4CA9-B931-1CAC2C3BC442}" type="pres">
      <dgm:prSet presAssocID="{20AD200F-4B19-460C-A3AF-3EA627BB54BA}" presName="parentLeftMargin" presStyleLbl="node1" presStyleIdx="2" presStyleCnt="4"/>
      <dgm:spPr/>
      <dgm:t>
        <a:bodyPr/>
        <a:lstStyle/>
        <a:p>
          <a:endParaRPr lang="tr-TR"/>
        </a:p>
      </dgm:t>
    </dgm:pt>
    <dgm:pt modelId="{5DA144E2-4C42-4E8B-A3D2-4030B36339C8}" type="pres">
      <dgm:prSet presAssocID="{20AD200F-4B19-460C-A3AF-3EA627BB54BA}" presName="parentText" presStyleLbl="node1" presStyleIdx="3" presStyleCnt="4">
        <dgm:presLayoutVars>
          <dgm:chMax val="0"/>
          <dgm:bulletEnabled val="1"/>
        </dgm:presLayoutVars>
      </dgm:prSet>
      <dgm:spPr/>
      <dgm:t>
        <a:bodyPr/>
        <a:lstStyle/>
        <a:p>
          <a:endParaRPr lang="tr-TR"/>
        </a:p>
      </dgm:t>
    </dgm:pt>
    <dgm:pt modelId="{95528797-D2C1-496C-B69F-294DE53A8BCE}" type="pres">
      <dgm:prSet presAssocID="{20AD200F-4B19-460C-A3AF-3EA627BB54BA}" presName="negativeSpace" presStyleCnt="0"/>
      <dgm:spPr/>
    </dgm:pt>
    <dgm:pt modelId="{BF593668-74CC-4441-9F13-33B6E0036E4A}" type="pres">
      <dgm:prSet presAssocID="{20AD200F-4B19-460C-A3AF-3EA627BB54BA}" presName="childText" presStyleLbl="conFgAcc1" presStyleIdx="3" presStyleCnt="4">
        <dgm:presLayoutVars>
          <dgm:bulletEnabled val="1"/>
        </dgm:presLayoutVars>
      </dgm:prSet>
      <dgm:spPr/>
    </dgm:pt>
  </dgm:ptLst>
  <dgm:cxnLst>
    <dgm:cxn modelId="{4D61F332-A2A2-496F-8F84-F610033DCD29}" srcId="{878579B1-021F-4220-BAD3-26AEA5D422E3}" destId="{4348A03E-DA1C-4DF2-BF85-E48858BE2EBC}" srcOrd="1" destOrd="0" parTransId="{1342C79D-DE39-4330-B418-A78460B1A77C}" sibTransId="{67BC821A-5C40-45D9-A64A-4DEBD1242B65}"/>
    <dgm:cxn modelId="{1B95AB47-3571-4023-870E-6654776DFD10}" type="presOf" srcId="{20AD200F-4B19-460C-A3AF-3EA627BB54BA}" destId="{C5B6118F-3C7F-4CA9-B931-1CAC2C3BC442}" srcOrd="0" destOrd="0" presId="urn:microsoft.com/office/officeart/2005/8/layout/list1"/>
    <dgm:cxn modelId="{938E3922-7313-40A3-A6DB-19CACA426329}" srcId="{878579B1-021F-4220-BAD3-26AEA5D422E3}" destId="{0F136745-BEC7-4199-B607-F4A2C41E6D6A}" srcOrd="0" destOrd="0" parTransId="{1CC4F954-877B-46AF-AA56-D318882EAD8D}" sibTransId="{72F8C05D-7541-4CE8-88E1-1BA494C96E86}"/>
    <dgm:cxn modelId="{D1C17F87-3C2D-4624-9E23-699E8459A92F}" type="presOf" srcId="{B5078130-3C6D-4D04-94F4-47EACEA1D691}" destId="{19ED0018-B535-4634-B595-E38BA273D61F}" srcOrd="0" destOrd="0" presId="urn:microsoft.com/office/officeart/2005/8/layout/list1"/>
    <dgm:cxn modelId="{E99AFE05-9C19-417E-A702-B21CFBDC1B5C}" type="presOf" srcId="{20AD200F-4B19-460C-A3AF-3EA627BB54BA}" destId="{5DA144E2-4C42-4E8B-A3D2-4030B36339C8}" srcOrd="1" destOrd="0" presId="urn:microsoft.com/office/officeart/2005/8/layout/list1"/>
    <dgm:cxn modelId="{407983E8-6312-4A2A-A6A6-A1D78A626F10}" type="presOf" srcId="{4348A03E-DA1C-4DF2-BF85-E48858BE2EBC}" destId="{4127FE85-2DEC-4EB0-952D-42EE9A243374}" srcOrd="1" destOrd="0" presId="urn:microsoft.com/office/officeart/2005/8/layout/list1"/>
    <dgm:cxn modelId="{47B71519-9B12-4E6E-B538-BB2F91CA83E5}" type="presOf" srcId="{878579B1-021F-4220-BAD3-26AEA5D422E3}" destId="{CAE6E0E6-83A4-4DCE-8463-E3CC2641448A}" srcOrd="0" destOrd="0" presId="urn:microsoft.com/office/officeart/2005/8/layout/list1"/>
    <dgm:cxn modelId="{71FA6F76-FA0C-47FE-8858-9FAC14EAEE1D}" type="presOf" srcId="{4348A03E-DA1C-4DF2-BF85-E48858BE2EBC}" destId="{DB26EB7E-56A4-4117-A593-35FE4087D5BA}" srcOrd="0" destOrd="0" presId="urn:microsoft.com/office/officeart/2005/8/layout/list1"/>
    <dgm:cxn modelId="{DE4556CB-8AF3-48EA-B4D3-ABB9FE8ACDFF}" srcId="{878579B1-021F-4220-BAD3-26AEA5D422E3}" destId="{20AD200F-4B19-460C-A3AF-3EA627BB54BA}" srcOrd="3" destOrd="0" parTransId="{6626E09A-268F-4881-B054-07A9A2F01BA0}" sibTransId="{67B36537-98C1-4301-AD4E-885D7D09957E}"/>
    <dgm:cxn modelId="{979AF236-8274-44E0-BB61-30CC05CBE8FF}" srcId="{878579B1-021F-4220-BAD3-26AEA5D422E3}" destId="{B5078130-3C6D-4D04-94F4-47EACEA1D691}" srcOrd="2" destOrd="0" parTransId="{B17BE072-6DA6-41F2-AA1D-27AC0C4CD896}" sibTransId="{226CA80C-D5EA-492F-A836-BC48389DDB83}"/>
    <dgm:cxn modelId="{405F7024-F0AE-41DC-AA0E-E1F0FE41B795}" type="presOf" srcId="{0F136745-BEC7-4199-B607-F4A2C41E6D6A}" destId="{B8DF1836-049C-4786-BC38-04B7BA4F822F}" srcOrd="0" destOrd="0" presId="urn:microsoft.com/office/officeart/2005/8/layout/list1"/>
    <dgm:cxn modelId="{C66187A9-9CE6-4CDF-8D47-5DDA44040F92}" type="presOf" srcId="{0F136745-BEC7-4199-B607-F4A2C41E6D6A}" destId="{BA00F7EA-B8DD-424E-A02C-07A5D08A5899}" srcOrd="1" destOrd="0" presId="urn:microsoft.com/office/officeart/2005/8/layout/list1"/>
    <dgm:cxn modelId="{6DA5C8AC-DD25-47E4-AEF6-3DBBFF8B84D6}" type="presOf" srcId="{B5078130-3C6D-4D04-94F4-47EACEA1D691}" destId="{B3EC192A-EA75-4864-97E9-5AF08B073462}" srcOrd="1" destOrd="0" presId="urn:microsoft.com/office/officeart/2005/8/layout/list1"/>
    <dgm:cxn modelId="{AFCBCCE3-66A3-4AC2-9C8A-8419ED97BC37}" type="presParOf" srcId="{CAE6E0E6-83A4-4DCE-8463-E3CC2641448A}" destId="{D57D8ECD-F4C8-4A5F-BF80-A9978E695949}" srcOrd="0" destOrd="0" presId="urn:microsoft.com/office/officeart/2005/8/layout/list1"/>
    <dgm:cxn modelId="{4EAC3D5A-A9D3-419A-AA1E-6BF186B35320}" type="presParOf" srcId="{D57D8ECD-F4C8-4A5F-BF80-A9978E695949}" destId="{B8DF1836-049C-4786-BC38-04B7BA4F822F}" srcOrd="0" destOrd="0" presId="urn:microsoft.com/office/officeart/2005/8/layout/list1"/>
    <dgm:cxn modelId="{0947F091-C428-439E-8556-4A96135FE965}" type="presParOf" srcId="{D57D8ECD-F4C8-4A5F-BF80-A9978E695949}" destId="{BA00F7EA-B8DD-424E-A02C-07A5D08A5899}" srcOrd="1" destOrd="0" presId="urn:microsoft.com/office/officeart/2005/8/layout/list1"/>
    <dgm:cxn modelId="{8A4B8113-3B29-42E0-ADB8-8D1AF32EFA9B}" type="presParOf" srcId="{CAE6E0E6-83A4-4DCE-8463-E3CC2641448A}" destId="{E1E84C7E-6C62-4E40-A13F-AB3C79AC88C7}" srcOrd="1" destOrd="0" presId="urn:microsoft.com/office/officeart/2005/8/layout/list1"/>
    <dgm:cxn modelId="{5FB6546F-F998-44FE-8990-341BF039F941}" type="presParOf" srcId="{CAE6E0E6-83A4-4DCE-8463-E3CC2641448A}" destId="{6B371225-22D8-48BD-9788-22707D37DCF5}" srcOrd="2" destOrd="0" presId="urn:microsoft.com/office/officeart/2005/8/layout/list1"/>
    <dgm:cxn modelId="{F4AFEC10-26F1-42C0-B0D6-A5AB816F1035}" type="presParOf" srcId="{CAE6E0E6-83A4-4DCE-8463-E3CC2641448A}" destId="{98E11A6E-5A16-4463-AFC9-E85904DC3E69}" srcOrd="3" destOrd="0" presId="urn:microsoft.com/office/officeart/2005/8/layout/list1"/>
    <dgm:cxn modelId="{CF9BDC0A-1A76-4F28-97DD-83D790023EC9}" type="presParOf" srcId="{CAE6E0E6-83A4-4DCE-8463-E3CC2641448A}" destId="{41622063-CE88-43D5-9AC2-4F7BA10A0307}" srcOrd="4" destOrd="0" presId="urn:microsoft.com/office/officeart/2005/8/layout/list1"/>
    <dgm:cxn modelId="{A80A9E9D-E57C-4101-9A79-93F28EB035D8}" type="presParOf" srcId="{41622063-CE88-43D5-9AC2-4F7BA10A0307}" destId="{DB26EB7E-56A4-4117-A593-35FE4087D5BA}" srcOrd="0" destOrd="0" presId="urn:microsoft.com/office/officeart/2005/8/layout/list1"/>
    <dgm:cxn modelId="{8128C887-D90A-48AF-968B-920BFBC14FF7}" type="presParOf" srcId="{41622063-CE88-43D5-9AC2-4F7BA10A0307}" destId="{4127FE85-2DEC-4EB0-952D-42EE9A243374}" srcOrd="1" destOrd="0" presId="urn:microsoft.com/office/officeart/2005/8/layout/list1"/>
    <dgm:cxn modelId="{E91089F8-0EF3-4F4D-8A5F-1442AC198FD2}" type="presParOf" srcId="{CAE6E0E6-83A4-4DCE-8463-E3CC2641448A}" destId="{A11F8036-C675-4EE1-BB59-140F8B9E36E5}" srcOrd="5" destOrd="0" presId="urn:microsoft.com/office/officeart/2005/8/layout/list1"/>
    <dgm:cxn modelId="{3DD77EF3-D05E-458C-9E1B-F1175058BB7F}" type="presParOf" srcId="{CAE6E0E6-83A4-4DCE-8463-E3CC2641448A}" destId="{36600CB4-EF4C-4A74-93B5-5AB204CECEAD}" srcOrd="6" destOrd="0" presId="urn:microsoft.com/office/officeart/2005/8/layout/list1"/>
    <dgm:cxn modelId="{92B9432D-9C57-4344-B30B-43DE02433944}" type="presParOf" srcId="{CAE6E0E6-83A4-4DCE-8463-E3CC2641448A}" destId="{C560A899-0AF9-43C5-A17F-F5E6EF54E75F}" srcOrd="7" destOrd="0" presId="urn:microsoft.com/office/officeart/2005/8/layout/list1"/>
    <dgm:cxn modelId="{4D99A6F1-C1B8-4CF2-BEC1-639D45FBE133}" type="presParOf" srcId="{CAE6E0E6-83A4-4DCE-8463-E3CC2641448A}" destId="{E414A8A8-C122-41D2-8195-C0A0B3C554B8}" srcOrd="8" destOrd="0" presId="urn:microsoft.com/office/officeart/2005/8/layout/list1"/>
    <dgm:cxn modelId="{450A001B-18F9-4802-A67D-AF696248ECAE}" type="presParOf" srcId="{E414A8A8-C122-41D2-8195-C0A0B3C554B8}" destId="{19ED0018-B535-4634-B595-E38BA273D61F}" srcOrd="0" destOrd="0" presId="urn:microsoft.com/office/officeart/2005/8/layout/list1"/>
    <dgm:cxn modelId="{C9A52FFB-7CAA-4D82-ABA0-A013287F2102}" type="presParOf" srcId="{E414A8A8-C122-41D2-8195-C0A0B3C554B8}" destId="{B3EC192A-EA75-4864-97E9-5AF08B073462}" srcOrd="1" destOrd="0" presId="urn:microsoft.com/office/officeart/2005/8/layout/list1"/>
    <dgm:cxn modelId="{26F5D465-D2F6-40A7-BF4B-B315F10C1725}" type="presParOf" srcId="{CAE6E0E6-83A4-4DCE-8463-E3CC2641448A}" destId="{5F55D35D-34A1-410A-8FFE-06F195A95AE6}" srcOrd="9" destOrd="0" presId="urn:microsoft.com/office/officeart/2005/8/layout/list1"/>
    <dgm:cxn modelId="{FEA5E686-EB68-4904-8B56-6FB1A15F2944}" type="presParOf" srcId="{CAE6E0E6-83A4-4DCE-8463-E3CC2641448A}" destId="{C917931A-79DF-4C0B-8B63-541EB46F4A17}" srcOrd="10" destOrd="0" presId="urn:microsoft.com/office/officeart/2005/8/layout/list1"/>
    <dgm:cxn modelId="{421E1A9A-16CD-4A88-86D4-B85BC1D2BF1E}" type="presParOf" srcId="{CAE6E0E6-83A4-4DCE-8463-E3CC2641448A}" destId="{8534E258-3C80-4155-B5D6-5409957887EC}" srcOrd="11" destOrd="0" presId="urn:microsoft.com/office/officeart/2005/8/layout/list1"/>
    <dgm:cxn modelId="{412FEE68-10F7-40A3-83CD-D2A54D48F37E}" type="presParOf" srcId="{CAE6E0E6-83A4-4DCE-8463-E3CC2641448A}" destId="{C0A7F2FB-4CCF-4A78-A86D-ECDC5B5EC9C2}" srcOrd="12" destOrd="0" presId="urn:microsoft.com/office/officeart/2005/8/layout/list1"/>
    <dgm:cxn modelId="{75C7919A-8034-4443-A2C3-4DB977A99450}" type="presParOf" srcId="{C0A7F2FB-4CCF-4A78-A86D-ECDC5B5EC9C2}" destId="{C5B6118F-3C7F-4CA9-B931-1CAC2C3BC442}" srcOrd="0" destOrd="0" presId="urn:microsoft.com/office/officeart/2005/8/layout/list1"/>
    <dgm:cxn modelId="{5AC34690-FB57-4FCA-95B0-683F333A7FAC}" type="presParOf" srcId="{C0A7F2FB-4CCF-4A78-A86D-ECDC5B5EC9C2}" destId="{5DA144E2-4C42-4E8B-A3D2-4030B36339C8}" srcOrd="1" destOrd="0" presId="urn:microsoft.com/office/officeart/2005/8/layout/list1"/>
    <dgm:cxn modelId="{61E2D3AF-C666-4BF1-9EC2-B01892256753}" type="presParOf" srcId="{CAE6E0E6-83A4-4DCE-8463-E3CC2641448A}" destId="{95528797-D2C1-496C-B69F-294DE53A8BCE}" srcOrd="13" destOrd="0" presId="urn:microsoft.com/office/officeart/2005/8/layout/list1"/>
    <dgm:cxn modelId="{2D9DF26B-7CE4-44D3-879F-8EED78BAD406}" type="presParOf" srcId="{CAE6E0E6-83A4-4DCE-8463-E3CC2641448A}" destId="{BF593668-74CC-4441-9F13-33B6E0036E4A}"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BC48B-4B5C-4DC0-8921-9797F76095FD}" type="datetimeFigureOut">
              <a:rPr lang="tr-TR" smtClean="0"/>
              <a:pPr/>
              <a:t>03.03.2022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AA6BF-8F08-4D0D-B023-67E433B93E1D}" type="slidenum">
              <a:rPr lang="tr-TR" smtClean="0"/>
              <a:pPr/>
              <a:t>‹#›</a:t>
            </a:fld>
            <a:endParaRPr lang="tr-TR"/>
          </a:p>
        </p:txBody>
      </p:sp>
    </p:spTree>
    <p:extLst>
      <p:ext uri="{BB962C8B-B14F-4D97-AF65-F5344CB8AC3E}">
        <p14:creationId xmlns="" xmlns:p14="http://schemas.microsoft.com/office/powerpoint/2010/main" val="157298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709CADD-DE72-43E7-80FC-19E8C701E990}" type="slidenum">
              <a:rPr lang="tr-TR" sz="1200">
                <a:cs typeface="Arial" charset="0"/>
              </a:rPr>
              <a:pPr algn="r"/>
              <a:t>74</a:t>
            </a:fld>
            <a:endParaRPr lang="tr-TR" sz="1200">
              <a:cs typeface="Arial" charset="0"/>
            </a:endParaRPr>
          </a:p>
        </p:txBody>
      </p:sp>
      <p:sp>
        <p:nvSpPr>
          <p:cNvPr id="159746"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044FCA0-D80D-45E4-AB83-BCCC3DEEBC74}" type="slidenum">
              <a:rPr lang="tr-TR" sz="1200">
                <a:latin typeface="+mn-lt"/>
              </a:rPr>
              <a:pPr algn="r" fontAlgn="auto">
                <a:spcBef>
                  <a:spcPts val="0"/>
                </a:spcBef>
                <a:spcAft>
                  <a:spcPts val="0"/>
                </a:spcAft>
                <a:defRPr/>
              </a:pPr>
              <a:t>74</a:t>
            </a:fld>
            <a:endParaRPr lang="tr-TR" sz="1200">
              <a:latin typeface="+mn-lt"/>
            </a:endParaRPr>
          </a:p>
        </p:txBody>
      </p:sp>
      <p:sp>
        <p:nvSpPr>
          <p:cNvPr id="62467" name="Rectangle 2"/>
          <p:cNvSpPr>
            <a:spLocks noGrp="1" noRot="1" noChangeAspect="1" noChangeArrowheads="1" noTextEdit="1"/>
          </p:cNvSpPr>
          <p:nvPr>
            <p:ph type="sldImg"/>
          </p:nvPr>
        </p:nvSpPr>
        <p:spPr bwMode="auto">
          <a:xfrm>
            <a:off x="441325" y="711200"/>
            <a:ext cx="5975350" cy="3362325"/>
          </a:xfrm>
          <a:noFill/>
          <a:ln>
            <a:solidFill>
              <a:srgbClr val="000000"/>
            </a:solidFill>
            <a:miter lim="800000"/>
            <a:headEnd/>
            <a:tailEnd/>
          </a:ln>
        </p:spPr>
      </p:sp>
      <p:sp>
        <p:nvSpPr>
          <p:cNvPr id="624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 xmlns:p14="http://schemas.microsoft.com/office/powerpoint/2010/main" val="347561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7FDAA6BF-8F08-4D0D-B023-67E433B93E1D}" type="slidenum">
              <a:rPr lang="tr-TR" smtClean="0"/>
              <a:pPr/>
              <a:t>79</a:t>
            </a:fld>
            <a:endParaRPr lang="tr-TR"/>
          </a:p>
        </p:txBody>
      </p:sp>
    </p:spTree>
    <p:extLst>
      <p:ext uri="{BB962C8B-B14F-4D97-AF65-F5344CB8AC3E}">
        <p14:creationId xmlns="" xmlns:p14="http://schemas.microsoft.com/office/powerpoint/2010/main" val="1525996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 xmlns:a14="http://schemas.microsoft.com/office/drawing/2010/main" val="0"/>
              </a:ext>
            </a:extLst>
          </a:blip>
          <a:srcRect/>
          <a:stretch>
            <a:fillRect/>
          </a:stretch>
        </p:blipFill>
        <p:spPr bwMode="auto">
          <a:xfrm>
            <a:off x="585787" y="781050"/>
            <a:ext cx="11194881"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917854"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604153" y="1801813"/>
            <a:ext cx="9759264" cy="1177925"/>
          </a:xfrm>
        </p:spPr>
        <p:txBody>
          <a:bodyPr anchor="b">
            <a:normAutofit/>
          </a:bodyPr>
          <a:lstStyle>
            <a:lvl1pPr algn="ctr">
              <a:defRPr sz="4400" b="1">
                <a:solidFill>
                  <a:schemeClr val="tx1"/>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876424" y="3602038"/>
            <a:ext cx="9486993" cy="1655762"/>
          </a:xfrm>
        </p:spPr>
        <p:txBody>
          <a:bodyPr>
            <a:normAutofit/>
          </a:bodyPr>
          <a:lstStyle>
            <a:lvl1pPr marL="0" indent="0" algn="ctr">
              <a:buNone/>
              <a:defRPr sz="2400" b="1" cap="all" baseline="0">
                <a:solidFill>
                  <a:srgbClr val="FFFF0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tr-TR" dirty="0" smtClean="0"/>
          </a:p>
          <a:p>
            <a:r>
              <a:rPr lang="tr-TR" dirty="0" smtClean="0"/>
              <a:t>Asıl alt başlık stilini düzenlemek için tıklatın</a:t>
            </a:r>
            <a:endParaRPr lang="en-US" dirty="0"/>
          </a:p>
        </p:txBody>
      </p:sp>
      <p:sp>
        <p:nvSpPr>
          <p:cNvPr id="4" name="Date Placeholder 3"/>
          <p:cNvSpPr>
            <a:spLocks noGrp="1"/>
          </p:cNvSpPr>
          <p:nvPr>
            <p:ph type="dt" sz="half" idx="10"/>
          </p:nvPr>
        </p:nvSpPr>
        <p:spPr>
          <a:xfrm>
            <a:off x="7707940" y="6443061"/>
            <a:ext cx="2743200" cy="365125"/>
          </a:xfrm>
        </p:spPr>
        <p:txBody>
          <a:bodyPr/>
          <a:lstStyle>
            <a:lvl1pPr>
              <a:defRPr>
                <a:latin typeface="Times New Roman" panose="02020603050405020304" pitchFamily="18" charset="0"/>
                <a:cs typeface="Times New Roman" panose="02020603050405020304" pitchFamily="18" charset="0"/>
              </a:defRPr>
            </a:lvl1pPr>
          </a:lstStyle>
          <a:p>
            <a:fld id="{80BEC8D9-7C75-4CAF-9168-BED3E9455042}" type="datetime1">
              <a:rPr lang="tr-TR" smtClean="0"/>
              <a:pPr/>
              <a:t>03.03.2022</a:t>
            </a:fld>
            <a:endParaRPr lang="tr-TR" dirty="0"/>
          </a:p>
        </p:txBody>
      </p:sp>
      <p:sp>
        <p:nvSpPr>
          <p:cNvPr id="5" name="Footer Placeholder 4"/>
          <p:cNvSpPr>
            <a:spLocks noGrp="1"/>
          </p:cNvSpPr>
          <p:nvPr>
            <p:ph type="ftr" sz="quarter" idx="11"/>
          </p:nvPr>
        </p:nvSpPr>
        <p:spPr>
          <a:xfrm>
            <a:off x="1" y="6441364"/>
            <a:ext cx="5124886" cy="365125"/>
          </a:xfrm>
        </p:spPr>
        <p:txBody>
          <a:bodyPr/>
          <a:lstStyle>
            <a:lvl1pPr>
              <a:defRPr>
                <a:latin typeface="Times New Roman" panose="02020603050405020304" pitchFamily="18" charset="0"/>
                <a:cs typeface="Times New Roman" panose="02020603050405020304" pitchFamily="18" charset="0"/>
              </a:defRPr>
            </a:lvl1pPr>
          </a:lstStyle>
          <a:p>
            <a:r>
              <a:rPr lang="tr-TR" dirty="0" smtClean="0"/>
              <a:t>Hazırlayan: Ayşegül BAYIN SARIAHMETOĞLU</a:t>
            </a:r>
            <a:endParaRPr lang="tr-TR" dirty="0"/>
          </a:p>
        </p:txBody>
      </p:sp>
      <p:sp>
        <p:nvSpPr>
          <p:cNvPr id="6" name="Slide Number Placeholder 5"/>
          <p:cNvSpPr>
            <a:spLocks noGrp="1"/>
          </p:cNvSpPr>
          <p:nvPr>
            <p:ph type="sldNum" sz="quarter" idx="12"/>
          </p:nvPr>
        </p:nvSpPr>
        <p:spPr>
          <a:xfrm>
            <a:off x="11398675" y="6473825"/>
            <a:ext cx="771089" cy="365125"/>
          </a:xfrm>
        </p:spPr>
        <p:txBody>
          <a:bodyPr/>
          <a:lstStyle>
            <a:lvl1pPr>
              <a:defRPr>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dirty="0"/>
          </a:p>
        </p:txBody>
      </p:sp>
    </p:spTree>
    <p:extLst>
      <p:ext uri="{BB962C8B-B14F-4D97-AF65-F5344CB8AC3E}">
        <p14:creationId xmlns="" xmlns:p14="http://schemas.microsoft.com/office/powerpoint/2010/main" val="41293984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2432E-4539-473D-8C1F-3B3C75D6087D}" type="datetime1">
              <a:rPr lang="tr-TR" smtClean="0"/>
              <a:pPr/>
              <a:t>03.03.2022</a:t>
            </a:fld>
            <a:endParaRPr lang="tr-TR"/>
          </a:p>
        </p:txBody>
      </p:sp>
      <p:sp>
        <p:nvSpPr>
          <p:cNvPr id="6" name="Footer Placeholder 5"/>
          <p:cNvSpPr>
            <a:spLocks noGrp="1"/>
          </p:cNvSpPr>
          <p:nvPr>
            <p:ph type="ftr" sz="quarter" idx="11"/>
          </p:nvPr>
        </p:nvSpPr>
        <p:spPr/>
        <p:txBody>
          <a:bodyPr/>
          <a:lstStyle/>
          <a:p>
            <a:r>
              <a:rPr lang="tr-TR" smtClean="0"/>
              <a:t>Hazırlayan: Ayşegül BAYIN SARIAHMETOĞLU</a:t>
            </a:r>
            <a:endParaRPr lang="tr-TR"/>
          </a:p>
        </p:txBody>
      </p:sp>
      <p:sp>
        <p:nvSpPr>
          <p:cNvPr id="7" name="Slide Number Placeholder 6"/>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9650945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DECE6F2-E44C-4B3D-9B52-932BB724C5A2}" type="datetime1">
              <a:rPr lang="tr-TR" smtClean="0"/>
              <a:pPr/>
              <a:t>03.03.2022</a:t>
            </a:fld>
            <a:endParaRPr lang="tr-TR"/>
          </a:p>
        </p:txBody>
      </p:sp>
      <p:sp>
        <p:nvSpPr>
          <p:cNvPr id="6" name="Footer Placeholder 5"/>
          <p:cNvSpPr>
            <a:spLocks noGrp="1"/>
          </p:cNvSpPr>
          <p:nvPr>
            <p:ph type="ftr" sz="quarter" idx="11"/>
          </p:nvPr>
        </p:nvSpPr>
        <p:spPr/>
        <p:txBody>
          <a:bodyPr/>
          <a:lstStyle/>
          <a:p>
            <a:r>
              <a:rPr lang="tr-TR" smtClean="0"/>
              <a:t>Hazırlayan: Ayşegül BAYIN SARIAHMETOĞLU</a:t>
            </a:r>
            <a:endParaRPr lang="tr-TR"/>
          </a:p>
        </p:txBody>
      </p:sp>
      <p:sp>
        <p:nvSpPr>
          <p:cNvPr id="7" name="Slide Number Placeholder 6"/>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2127543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65D9D3-DDA5-451F-82AB-537F5D64E6E7}" type="datetime1">
              <a:rPr lang="tr-TR" smtClean="0"/>
              <a:pPr/>
              <a:t>03.03.2022</a:t>
            </a:fld>
            <a:endParaRPr lang="tr-TR"/>
          </a:p>
        </p:txBody>
      </p:sp>
      <p:sp>
        <p:nvSpPr>
          <p:cNvPr id="6" name="Footer Placeholder 5"/>
          <p:cNvSpPr>
            <a:spLocks noGrp="1"/>
          </p:cNvSpPr>
          <p:nvPr>
            <p:ph type="ftr" sz="quarter" idx="11"/>
          </p:nvPr>
        </p:nvSpPr>
        <p:spPr/>
        <p:txBody>
          <a:bodyPr/>
          <a:lstStyle/>
          <a:p>
            <a:r>
              <a:rPr lang="tr-TR" smtClean="0"/>
              <a:t>Hazırlayan: Ayşegül BAYIN SARIAHMETOĞLU</a:t>
            </a:r>
            <a:endParaRPr lang="tr-TR"/>
          </a:p>
        </p:txBody>
      </p:sp>
      <p:sp>
        <p:nvSpPr>
          <p:cNvPr id="7" name="Slide Number Placeholder 6"/>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2861621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EE340DD-020B-409F-82DE-453EF20A64C2}" type="datetime1">
              <a:rPr lang="tr-TR" smtClean="0"/>
              <a:pPr/>
              <a:t>03.03.2022</a:t>
            </a:fld>
            <a:endParaRPr lang="tr-TR"/>
          </a:p>
        </p:txBody>
      </p:sp>
      <p:sp>
        <p:nvSpPr>
          <p:cNvPr id="6" name="Footer Placeholder 5"/>
          <p:cNvSpPr>
            <a:spLocks noGrp="1"/>
          </p:cNvSpPr>
          <p:nvPr>
            <p:ph type="ftr" sz="quarter" idx="11"/>
          </p:nvPr>
        </p:nvSpPr>
        <p:spPr/>
        <p:txBody>
          <a:bodyPr/>
          <a:lstStyle/>
          <a:p>
            <a:r>
              <a:rPr lang="tr-TR" smtClean="0"/>
              <a:t>Hazırlayan: Ayşegül BAYIN SARIAHMETOĞLU</a:t>
            </a:r>
            <a:endParaRPr lang="tr-TR"/>
          </a:p>
        </p:txBody>
      </p:sp>
      <p:sp>
        <p:nvSpPr>
          <p:cNvPr id="7" name="Slide Number Placeholder 6"/>
          <p:cNvSpPr>
            <a:spLocks noGrp="1"/>
          </p:cNvSpPr>
          <p:nvPr>
            <p:ph type="sldNum" sz="quarter" idx="12"/>
          </p:nvPr>
        </p:nvSpPr>
        <p:spPr/>
        <p:txBody>
          <a:bodyPr/>
          <a:lstStyle/>
          <a:p>
            <a:fld id="{F809C6CE-579E-44B4-B6A9-3ED3A3AFE959}" type="slidenum">
              <a:rPr lang="tr-TR" smtClean="0"/>
              <a:pPr/>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1760728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ADB935D-9282-4DBA-B27B-40BBD6029C09}" type="datetime1">
              <a:rPr lang="tr-TR" smtClean="0"/>
              <a:pPr/>
              <a:t>03.03.2022</a:t>
            </a:fld>
            <a:endParaRPr lang="tr-TR"/>
          </a:p>
        </p:txBody>
      </p:sp>
      <p:sp>
        <p:nvSpPr>
          <p:cNvPr id="6" name="Footer Placeholder 5"/>
          <p:cNvSpPr>
            <a:spLocks noGrp="1"/>
          </p:cNvSpPr>
          <p:nvPr>
            <p:ph type="ftr" sz="quarter" idx="11"/>
          </p:nvPr>
        </p:nvSpPr>
        <p:spPr/>
        <p:txBody>
          <a:bodyPr/>
          <a:lstStyle/>
          <a:p>
            <a:r>
              <a:rPr lang="tr-TR" smtClean="0"/>
              <a:t>Hazırlayan: Ayşegül BAYIN SARIAHMETOĞLU</a:t>
            </a:r>
            <a:endParaRPr lang="tr-TR"/>
          </a:p>
        </p:txBody>
      </p:sp>
      <p:sp>
        <p:nvSpPr>
          <p:cNvPr id="7" name="Slide Number Placeholder 6"/>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22041570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83CDE8F5-CBCF-4232-A137-17BD3E66C65B}" type="datetime1">
              <a:rPr lang="tr-TR" smtClean="0"/>
              <a:pPr/>
              <a:t>03.03.2022</a:t>
            </a:fld>
            <a:endParaRPr lang="tr-TR"/>
          </a:p>
        </p:txBody>
      </p:sp>
      <p:sp>
        <p:nvSpPr>
          <p:cNvPr id="4" name="Footer Placeholder 3"/>
          <p:cNvSpPr>
            <a:spLocks noGrp="1"/>
          </p:cNvSpPr>
          <p:nvPr>
            <p:ph type="ftr" sz="quarter" idx="11"/>
          </p:nvPr>
        </p:nvSpPr>
        <p:spPr/>
        <p:txBody>
          <a:bodyPr/>
          <a:lstStyle/>
          <a:p>
            <a:r>
              <a:rPr lang="tr-TR" smtClean="0"/>
              <a:t>Hazırlayan: Ayşegül BAYIN SARIAHMETOĞLU</a:t>
            </a:r>
            <a:endParaRPr lang="tr-TR"/>
          </a:p>
        </p:txBody>
      </p:sp>
      <p:sp>
        <p:nvSpPr>
          <p:cNvPr id="5" name="Slide Number Placeholder 4"/>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33349520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3E3802DE-B6E6-4023-9B08-891F5C115EC2}" type="datetime1">
              <a:rPr lang="tr-TR" smtClean="0"/>
              <a:pPr/>
              <a:t>03.03.2022</a:t>
            </a:fld>
            <a:endParaRPr lang="tr-TR"/>
          </a:p>
        </p:txBody>
      </p:sp>
      <p:sp>
        <p:nvSpPr>
          <p:cNvPr id="4" name="Footer Placeholder 3"/>
          <p:cNvSpPr>
            <a:spLocks noGrp="1"/>
          </p:cNvSpPr>
          <p:nvPr>
            <p:ph type="ftr" sz="quarter" idx="11"/>
          </p:nvPr>
        </p:nvSpPr>
        <p:spPr/>
        <p:txBody>
          <a:bodyPr/>
          <a:lstStyle/>
          <a:p>
            <a:r>
              <a:rPr lang="tr-TR" smtClean="0"/>
              <a:t>Hazırlayan: Ayşegül BAYIN SARIAHMETOĞLU</a:t>
            </a:r>
            <a:endParaRPr lang="tr-TR"/>
          </a:p>
        </p:txBody>
      </p:sp>
      <p:sp>
        <p:nvSpPr>
          <p:cNvPr id="5" name="Slide Number Placeholder 4"/>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2099223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D1BD31-A821-4D29-8F87-2DFBEB8D5C9E}" type="datetime1">
              <a:rPr lang="tr-TR" smtClean="0"/>
              <a:pPr/>
              <a:t>03.03.2022</a:t>
            </a:fld>
            <a:endParaRPr lang="tr-TR"/>
          </a:p>
        </p:txBody>
      </p:sp>
      <p:sp>
        <p:nvSpPr>
          <p:cNvPr id="5" name="Footer Placeholder 4"/>
          <p:cNvSpPr>
            <a:spLocks noGrp="1"/>
          </p:cNvSpPr>
          <p:nvPr>
            <p:ph type="ftr" sz="quarter" idx="11"/>
          </p:nvPr>
        </p:nvSpPr>
        <p:spPr/>
        <p:txBody>
          <a:bodyPr/>
          <a:lstStyle/>
          <a:p>
            <a:r>
              <a:rPr lang="tr-TR" smtClean="0"/>
              <a:t>Hazırlayan: Ayşegül BAYIN SARIAHMETOĞLU</a:t>
            </a:r>
            <a:endParaRPr lang="tr-TR"/>
          </a:p>
        </p:txBody>
      </p:sp>
      <p:sp>
        <p:nvSpPr>
          <p:cNvPr id="6" name="Slide Number Placeholder 5"/>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36258247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1708BE-5696-46C0-9D83-EF8029E371D8}" type="datetime1">
              <a:rPr lang="tr-TR" smtClean="0"/>
              <a:pPr/>
              <a:t>03.03.2022</a:t>
            </a:fld>
            <a:endParaRPr lang="tr-TR"/>
          </a:p>
        </p:txBody>
      </p:sp>
      <p:sp>
        <p:nvSpPr>
          <p:cNvPr id="5" name="Footer Placeholder 4"/>
          <p:cNvSpPr>
            <a:spLocks noGrp="1"/>
          </p:cNvSpPr>
          <p:nvPr>
            <p:ph type="ftr" sz="quarter" idx="11"/>
          </p:nvPr>
        </p:nvSpPr>
        <p:spPr/>
        <p:txBody>
          <a:bodyPr/>
          <a:lstStyle/>
          <a:p>
            <a:r>
              <a:rPr lang="tr-TR" smtClean="0"/>
              <a:t>Hazırlayan: Ayşegül BAYIN SARIAHMETOĞLU</a:t>
            </a:r>
            <a:endParaRPr lang="tr-TR"/>
          </a:p>
        </p:txBody>
      </p:sp>
      <p:sp>
        <p:nvSpPr>
          <p:cNvPr id="6" name="Slide Number Placeholder 5"/>
          <p:cNvSpPr>
            <a:spLocks noGrp="1"/>
          </p:cNvSpPr>
          <p:nvPr>
            <p:ph type="sldNum" sz="quarter" idx="12"/>
          </p:nvPr>
        </p:nvSpPr>
        <p:spPr/>
        <p:txBody>
          <a:body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3190370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342900" indent="-3429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1pPr>
            <a:lvl2pPr marL="800100" indent="-342900">
              <a:buClr>
                <a:srgbClr val="002060"/>
              </a:buClr>
              <a:buSzPct val="110000"/>
              <a:buFont typeface="Wingdings" panose="05000000000000000000" pitchFamily="2" charset="2"/>
              <a:buChar char="ü"/>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a:xfrm>
            <a:off x="7458510" y="6487618"/>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9F794F4F-2AF5-4463-B138-2F94BEF14B5D}" type="datetime1">
              <a:rPr lang="tr-TR" smtClean="0"/>
              <a:pPr/>
              <a:t>03.03.2022</a:t>
            </a:fld>
            <a:endParaRPr lang="tr-TR"/>
          </a:p>
        </p:txBody>
      </p:sp>
      <p:sp>
        <p:nvSpPr>
          <p:cNvPr id="5" name="Footer Placeholder 4"/>
          <p:cNvSpPr>
            <a:spLocks noGrp="1"/>
          </p:cNvSpPr>
          <p:nvPr>
            <p:ph type="ftr" sz="quarter" idx="11"/>
          </p:nvPr>
        </p:nvSpPr>
        <p:spPr>
          <a:xfrm>
            <a:off x="0" y="6492875"/>
            <a:ext cx="623930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dirty="0"/>
          </a:p>
        </p:txBody>
      </p:sp>
      <p:sp>
        <p:nvSpPr>
          <p:cNvPr id="6" name="Slide Number Placeholder 5"/>
          <p:cNvSpPr>
            <a:spLocks noGrp="1"/>
          </p:cNvSpPr>
          <p:nvPr>
            <p:ph type="sldNum" sz="quarter" idx="12"/>
          </p:nvPr>
        </p:nvSpPr>
        <p:spPr>
          <a:xfrm>
            <a:off x="11420911" y="6487619"/>
            <a:ext cx="77108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1762475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88556" y="641461"/>
            <a:ext cx="9906000" cy="1429077"/>
          </a:xfrm>
        </p:spPr>
        <p:txBody>
          <a:bodyPr anchor="b">
            <a:normAutofit/>
          </a:bodyPr>
          <a:lstStyle>
            <a:lvl1pPr algn="ctr">
              <a:defRPr sz="3600" b="1">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514911" y="2766929"/>
            <a:ext cx="9906000" cy="2688076"/>
          </a:xfrm>
        </p:spPr>
        <p:txBody>
          <a:bodyPr>
            <a:normAutofit/>
          </a:bodyPr>
          <a:lstStyle>
            <a:lvl1pPr marL="0" indent="0" algn="ctr">
              <a:buNone/>
              <a:defRPr sz="1800" cap="all" baseline="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smtClean="0"/>
              <a:t>Asıl metin stillerini düzenlemek için tıklatın</a:t>
            </a:r>
          </a:p>
        </p:txBody>
      </p:sp>
      <p:sp>
        <p:nvSpPr>
          <p:cNvPr id="4" name="Date Placeholder 3"/>
          <p:cNvSpPr>
            <a:spLocks noGrp="1"/>
          </p:cNvSpPr>
          <p:nvPr>
            <p:ph type="dt" sz="half" idx="10"/>
          </p:nvPr>
        </p:nvSpPr>
        <p:spPr>
          <a:xfrm>
            <a:off x="7533121" y="6477108"/>
            <a:ext cx="2743200" cy="365125"/>
          </a:xfrm>
        </p:spPr>
        <p:txBody>
          <a:bodyPr/>
          <a:lstStyle>
            <a:lvl1pPr>
              <a:defRPr>
                <a:latin typeface="Times New Roman" panose="02020603050405020304" pitchFamily="18" charset="0"/>
                <a:cs typeface="Times New Roman" panose="02020603050405020304" pitchFamily="18" charset="0"/>
              </a:defRPr>
            </a:lvl1pPr>
          </a:lstStyle>
          <a:p>
            <a:fld id="{B46000E0-F07B-4492-B086-F4011C938597}" type="datetime1">
              <a:rPr lang="tr-TR" smtClean="0"/>
              <a:pPr/>
              <a:t>03.03.2022</a:t>
            </a:fld>
            <a:endParaRPr lang="tr-TR"/>
          </a:p>
        </p:txBody>
      </p:sp>
      <p:sp>
        <p:nvSpPr>
          <p:cNvPr id="5" name="Footer Placeholder 4"/>
          <p:cNvSpPr>
            <a:spLocks noGrp="1"/>
          </p:cNvSpPr>
          <p:nvPr>
            <p:ph type="ftr" sz="quarter" idx="11"/>
          </p:nvPr>
        </p:nvSpPr>
        <p:spPr>
          <a:xfrm>
            <a:off x="2247" y="6492875"/>
            <a:ext cx="6239309" cy="365125"/>
          </a:xfrm>
        </p:spPr>
        <p:txBody>
          <a:bodyPr/>
          <a:lstStyle>
            <a:lvl1pPr>
              <a:defRPr>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a:p>
        </p:txBody>
      </p:sp>
      <p:sp>
        <p:nvSpPr>
          <p:cNvPr id="6" name="Slide Number Placeholder 5"/>
          <p:cNvSpPr>
            <a:spLocks noGrp="1"/>
          </p:cNvSpPr>
          <p:nvPr>
            <p:ph type="sldNum" sz="quarter" idx="12"/>
          </p:nvPr>
        </p:nvSpPr>
        <p:spPr>
          <a:xfrm>
            <a:off x="11420911" y="6492874"/>
            <a:ext cx="771089" cy="365125"/>
          </a:xfrm>
        </p:spPr>
        <p:txBody>
          <a:bodyPr/>
          <a:lstStyle>
            <a:lvl1pPr>
              <a:defRPr>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3991748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lvl1pPr marL="2286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1pPr>
            <a:lvl2pPr marL="6858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2pPr>
            <a:lvl3pPr marL="11430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3pPr>
            <a:lvl4pPr marL="16002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4pPr>
            <a:lvl5pPr marL="20574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lvl1pPr marL="2286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1pPr>
            <a:lvl2pPr marL="6858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2pPr>
            <a:lvl3pPr marL="11430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3pPr>
            <a:lvl4pPr marL="16002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4pPr>
            <a:lvl5pPr marL="2057400" indent="-228600">
              <a:buClr>
                <a:srgbClr val="0070C0"/>
              </a:buClr>
              <a:buSzPct val="110000"/>
              <a:buFont typeface="Wingdings" panose="05000000000000000000" pitchFamily="2" charset="2"/>
              <a:buChar char="Ø"/>
              <a:defRPr>
                <a:solidFill>
                  <a:schemeClr val="bg1"/>
                </a:solidFill>
                <a:latin typeface="Times New Roman" panose="02020603050405020304" pitchFamily="18" charset="0"/>
                <a:cs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Date Placeholder 4"/>
          <p:cNvSpPr>
            <a:spLocks noGrp="1"/>
          </p:cNvSpPr>
          <p:nvPr>
            <p:ph type="dt" sz="half" idx="10"/>
          </p:nvPr>
        </p:nvSpPr>
        <p:spPr>
          <a:xfrm>
            <a:off x="7533121" y="6492874"/>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1CE969BB-231F-4FEC-A8A6-4BBA647E4650}" type="datetime1">
              <a:rPr lang="tr-TR" smtClean="0"/>
              <a:pPr/>
              <a:t>03.03.2022</a:t>
            </a:fld>
            <a:endParaRPr lang="tr-TR"/>
          </a:p>
        </p:txBody>
      </p:sp>
      <p:sp>
        <p:nvSpPr>
          <p:cNvPr id="6" name="Footer Placeholder 5"/>
          <p:cNvSpPr>
            <a:spLocks noGrp="1"/>
          </p:cNvSpPr>
          <p:nvPr>
            <p:ph type="ftr" sz="quarter" idx="11"/>
          </p:nvPr>
        </p:nvSpPr>
        <p:spPr>
          <a:xfrm>
            <a:off x="0" y="6492875"/>
            <a:ext cx="623930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a:p>
        </p:txBody>
      </p:sp>
      <p:sp>
        <p:nvSpPr>
          <p:cNvPr id="7" name="Slide Number Placeholder 6"/>
          <p:cNvSpPr>
            <a:spLocks noGrp="1"/>
          </p:cNvSpPr>
          <p:nvPr>
            <p:ph type="sldNum" sz="quarter" idx="12"/>
          </p:nvPr>
        </p:nvSpPr>
        <p:spPr>
          <a:xfrm>
            <a:off x="11420911" y="6492875"/>
            <a:ext cx="77108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22163522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lgn="ctr">
              <a:defRPr b="1">
                <a:solidFill>
                  <a:srgbClr val="0070C0"/>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bg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lvl1pPr>
              <a:defRPr>
                <a:solidFill>
                  <a:schemeClr val="bg1"/>
                </a:solidFill>
                <a:latin typeface="Times New Roman" panose="02020603050405020304" pitchFamily="18"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bg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lvl1pPr>
              <a:defRPr>
                <a:solidFill>
                  <a:schemeClr val="bg1"/>
                </a:solidFill>
                <a:latin typeface="Times New Roman" panose="02020603050405020304" pitchFamily="18"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a:xfrm>
            <a:off x="7446411" y="6487619"/>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3E119803-6350-401C-BE78-74C42D8BA1C7}" type="datetime1">
              <a:rPr lang="tr-TR" smtClean="0"/>
              <a:pPr/>
              <a:t>03.03.2022</a:t>
            </a:fld>
            <a:endParaRPr lang="tr-TR"/>
          </a:p>
        </p:txBody>
      </p:sp>
      <p:sp>
        <p:nvSpPr>
          <p:cNvPr id="8" name="Footer Placeholder 7"/>
          <p:cNvSpPr>
            <a:spLocks noGrp="1"/>
          </p:cNvSpPr>
          <p:nvPr>
            <p:ph type="ftr" sz="quarter" idx="11"/>
          </p:nvPr>
        </p:nvSpPr>
        <p:spPr>
          <a:xfrm>
            <a:off x="0" y="6492875"/>
            <a:ext cx="623930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a:p>
        </p:txBody>
      </p:sp>
      <p:sp>
        <p:nvSpPr>
          <p:cNvPr id="9" name="Slide Number Placeholder 8"/>
          <p:cNvSpPr>
            <a:spLocks noGrp="1"/>
          </p:cNvSpPr>
          <p:nvPr>
            <p:ph type="sldNum" sz="quarter" idx="12"/>
          </p:nvPr>
        </p:nvSpPr>
        <p:spPr>
          <a:xfrm>
            <a:off x="11396713" y="6487618"/>
            <a:ext cx="77108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884441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58337"/>
          </a:xfrm>
        </p:spPr>
        <p:txBody>
          <a:bodyPr/>
          <a:lstStyle>
            <a:lvl1pPr algn="ctr">
              <a:defRPr b="1">
                <a:solidFill>
                  <a:srgbClr val="0070C0"/>
                </a:solidFill>
              </a:defRPr>
            </a:lvl1pPr>
          </a:lstStyle>
          <a:p>
            <a:r>
              <a:rPr lang="tr-TR" smtClean="0"/>
              <a:t>Asıl başlık stili için tıklatın</a:t>
            </a:r>
            <a:endParaRPr lang="tr-TR"/>
          </a:p>
        </p:txBody>
      </p:sp>
      <p:sp>
        <p:nvSpPr>
          <p:cNvPr id="3" name="Veri Yer Tutucusu 2"/>
          <p:cNvSpPr>
            <a:spLocks noGrp="1"/>
          </p:cNvSpPr>
          <p:nvPr>
            <p:ph type="dt" sz="half" idx="10"/>
          </p:nvPr>
        </p:nvSpPr>
        <p:spPr>
          <a:xfrm>
            <a:off x="7533121" y="6487618"/>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BE76A87C-336F-4F1D-9F68-294399CBCC6A}" type="datetime1">
              <a:rPr lang="tr-TR" smtClean="0"/>
              <a:pPr/>
              <a:t>03.03.2022</a:t>
            </a:fld>
            <a:endParaRPr lang="tr-TR"/>
          </a:p>
        </p:txBody>
      </p:sp>
      <p:sp>
        <p:nvSpPr>
          <p:cNvPr id="4" name="Altbilgi Yer Tutucusu 3"/>
          <p:cNvSpPr>
            <a:spLocks noGrp="1"/>
          </p:cNvSpPr>
          <p:nvPr>
            <p:ph type="ftr" sz="quarter" idx="11"/>
          </p:nvPr>
        </p:nvSpPr>
        <p:spPr>
          <a:xfrm>
            <a:off x="0" y="6487619"/>
            <a:ext cx="6239309" cy="365125"/>
          </a:xfrm>
        </p:spPr>
        <p:txBody>
          <a:bodyPr/>
          <a:lstStyle>
            <a:lvl1pPr>
              <a:defRPr>
                <a:solidFill>
                  <a:schemeClr val="bg1"/>
                </a:solidFill>
                <a:latin typeface="+mj-lt"/>
              </a:defRPr>
            </a:lvl1pPr>
          </a:lstStyle>
          <a:p>
            <a:r>
              <a:rPr lang="tr-TR" smtClean="0"/>
              <a:t>Hazırlayan: Ayşegül BAYIN SARIAHMETOĞLU</a:t>
            </a:r>
            <a:endParaRPr lang="tr-TR"/>
          </a:p>
        </p:txBody>
      </p:sp>
      <p:sp>
        <p:nvSpPr>
          <p:cNvPr id="5" name="Slayt Numarası Yer Tutucusu 4"/>
          <p:cNvSpPr>
            <a:spLocks noGrp="1"/>
          </p:cNvSpPr>
          <p:nvPr>
            <p:ph type="sldNum" sz="quarter" idx="12"/>
          </p:nvPr>
        </p:nvSpPr>
        <p:spPr>
          <a:xfrm>
            <a:off x="11420911" y="6492875"/>
            <a:ext cx="771089" cy="365125"/>
          </a:xfrm>
        </p:spPr>
        <p:txBody>
          <a:bodyPr/>
          <a:lstStyle>
            <a:lvl1pPr>
              <a:defRPr>
                <a:solidFill>
                  <a:schemeClr val="bg1"/>
                </a:solidFill>
                <a:latin typeface="+mj-lt"/>
              </a:defRPr>
            </a:lvl1pPr>
          </a:lstStyle>
          <a:p>
            <a:fld id="{F809C6CE-579E-44B4-B6A9-3ED3A3AFE959}" type="slidenum">
              <a:rPr lang="tr-TR" smtClean="0"/>
              <a:pPr/>
              <a:t>‹#›</a:t>
            </a:fld>
            <a:endParaRPr lang="tr-TR"/>
          </a:p>
        </p:txBody>
      </p:sp>
      <p:sp>
        <p:nvSpPr>
          <p:cNvPr id="7" name="Metin Yer Tutucusu 6"/>
          <p:cNvSpPr>
            <a:spLocks noGrp="1"/>
          </p:cNvSpPr>
          <p:nvPr>
            <p:ph type="body" sz="quarter" idx="13"/>
          </p:nvPr>
        </p:nvSpPr>
        <p:spPr>
          <a:xfrm>
            <a:off x="1471613" y="1818290"/>
            <a:ext cx="3384166" cy="4487917"/>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tr-TR" dirty="0" smtClean="0"/>
              <a:t>Asıl metin stillerini düzenlemek için tıklatın</a:t>
            </a:r>
          </a:p>
        </p:txBody>
      </p:sp>
      <p:sp>
        <p:nvSpPr>
          <p:cNvPr id="9" name="Metin Yer Tutucusu 6"/>
          <p:cNvSpPr>
            <a:spLocks noGrp="1"/>
          </p:cNvSpPr>
          <p:nvPr>
            <p:ph type="body" sz="quarter" idx="15"/>
          </p:nvPr>
        </p:nvSpPr>
        <p:spPr>
          <a:xfrm>
            <a:off x="8423327" y="1818289"/>
            <a:ext cx="3384166" cy="4487917"/>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tr-TR" dirty="0" smtClean="0"/>
              <a:t>Asıl metin stillerini düzenlemek için tıklatın</a:t>
            </a:r>
          </a:p>
        </p:txBody>
      </p:sp>
      <p:sp>
        <p:nvSpPr>
          <p:cNvPr id="10" name="Metin Yer Tutucusu 6"/>
          <p:cNvSpPr>
            <a:spLocks noGrp="1"/>
          </p:cNvSpPr>
          <p:nvPr>
            <p:ph type="body" sz="quarter" idx="16"/>
          </p:nvPr>
        </p:nvSpPr>
        <p:spPr>
          <a:xfrm>
            <a:off x="4985543" y="1818290"/>
            <a:ext cx="3384166" cy="4487917"/>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tr-TR" dirty="0" smtClean="0"/>
              <a:t>Asıl metin stillerini düzenlemek için tıklatın</a:t>
            </a:r>
          </a:p>
        </p:txBody>
      </p:sp>
    </p:spTree>
    <p:extLst>
      <p:ext uri="{BB962C8B-B14F-4D97-AF65-F5344CB8AC3E}">
        <p14:creationId xmlns="" xmlns:p14="http://schemas.microsoft.com/office/powerpoint/2010/main" val="11348575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2130" y="702600"/>
            <a:ext cx="9905998" cy="1478570"/>
          </a:xfrm>
        </p:spPr>
        <p:txBody>
          <a:bodyPr/>
          <a:lstStyle>
            <a:lvl1pPr algn="ctr">
              <a:defRPr b="1">
                <a:solidFill>
                  <a:srgbClr val="0070C0"/>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Date Placeholder 2"/>
          <p:cNvSpPr>
            <a:spLocks noGrp="1"/>
          </p:cNvSpPr>
          <p:nvPr>
            <p:ph type="dt" sz="half" idx="10"/>
          </p:nvPr>
        </p:nvSpPr>
        <p:spPr>
          <a:xfrm>
            <a:off x="7753838" y="6492874"/>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D60F01D6-A0F4-415E-B682-C3FB3BACC2F9}" type="datetime1">
              <a:rPr lang="tr-TR" smtClean="0"/>
              <a:pPr/>
              <a:t>03.03.2022</a:t>
            </a:fld>
            <a:endParaRPr lang="tr-TR"/>
          </a:p>
        </p:txBody>
      </p:sp>
      <p:sp>
        <p:nvSpPr>
          <p:cNvPr id="4" name="Footer Placeholder 3"/>
          <p:cNvSpPr>
            <a:spLocks noGrp="1"/>
          </p:cNvSpPr>
          <p:nvPr>
            <p:ph type="ftr" sz="quarter" idx="11"/>
          </p:nvPr>
        </p:nvSpPr>
        <p:spPr>
          <a:xfrm>
            <a:off x="0" y="6492875"/>
            <a:ext cx="623930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a:p>
        </p:txBody>
      </p:sp>
      <p:sp>
        <p:nvSpPr>
          <p:cNvPr id="5" name="Slide Number Placeholder 4"/>
          <p:cNvSpPr>
            <a:spLocks noGrp="1"/>
          </p:cNvSpPr>
          <p:nvPr>
            <p:ph type="sldNum" sz="quarter" idx="12"/>
          </p:nvPr>
        </p:nvSpPr>
        <p:spPr>
          <a:xfrm>
            <a:off x="11420911" y="6492875"/>
            <a:ext cx="77108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380456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93551" y="6479844"/>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78C2CBCA-FD81-4BE2-83A2-DC0E599A7740}" type="datetime1">
              <a:rPr lang="tr-TR" smtClean="0"/>
              <a:pPr/>
              <a:t>03.03.2022</a:t>
            </a:fld>
            <a:endParaRPr lang="tr-TR" dirty="0"/>
          </a:p>
        </p:txBody>
      </p:sp>
      <p:sp>
        <p:nvSpPr>
          <p:cNvPr id="3" name="Footer Placeholder 2"/>
          <p:cNvSpPr>
            <a:spLocks noGrp="1"/>
          </p:cNvSpPr>
          <p:nvPr>
            <p:ph type="ftr" sz="quarter" idx="11"/>
          </p:nvPr>
        </p:nvSpPr>
        <p:spPr>
          <a:xfrm>
            <a:off x="0" y="6496759"/>
            <a:ext cx="623930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dirty="0"/>
          </a:p>
        </p:txBody>
      </p:sp>
      <p:sp>
        <p:nvSpPr>
          <p:cNvPr id="4" name="Slide Number Placeholder 3"/>
          <p:cNvSpPr>
            <a:spLocks noGrp="1"/>
          </p:cNvSpPr>
          <p:nvPr>
            <p:ph type="sldNum" sz="quarter" idx="12"/>
          </p:nvPr>
        </p:nvSpPr>
        <p:spPr>
          <a:xfrm>
            <a:off x="11420911" y="6479844"/>
            <a:ext cx="77108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40812496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solidFill>
                  <a:schemeClr val="bg1"/>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lvl1pPr>
              <a:defRPr>
                <a:solidFill>
                  <a:schemeClr val="bg1"/>
                </a:solidFill>
                <a:latin typeface="Times New Roman" panose="02020603050405020304" pitchFamily="18"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solidFill>
                  <a:schemeClr val="bg1"/>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9241" y="6477328"/>
            <a:ext cx="2743200"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6C5B2422-4A0D-48F1-BF38-76813D574A75}" type="datetime1">
              <a:rPr lang="tr-TR" smtClean="0"/>
              <a:pPr/>
              <a:t>03.03.2022</a:t>
            </a:fld>
            <a:endParaRPr lang="tr-TR"/>
          </a:p>
        </p:txBody>
      </p:sp>
      <p:sp>
        <p:nvSpPr>
          <p:cNvPr id="6" name="Footer Placeholder 5"/>
          <p:cNvSpPr>
            <a:spLocks noGrp="1"/>
          </p:cNvSpPr>
          <p:nvPr>
            <p:ph type="ftr" sz="quarter" idx="11"/>
          </p:nvPr>
        </p:nvSpPr>
        <p:spPr>
          <a:xfrm>
            <a:off x="0" y="6521888"/>
            <a:ext cx="623930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Hazırlayan: Ayşegül BAYIN SARIAHMETOĞLU</a:t>
            </a:r>
            <a:endParaRPr lang="tr-TR"/>
          </a:p>
        </p:txBody>
      </p:sp>
      <p:sp>
        <p:nvSpPr>
          <p:cNvPr id="7" name="Slide Number Placeholder 6"/>
          <p:cNvSpPr>
            <a:spLocks noGrp="1"/>
          </p:cNvSpPr>
          <p:nvPr>
            <p:ph type="sldNum" sz="quarter" idx="12"/>
          </p:nvPr>
        </p:nvSpPr>
        <p:spPr>
          <a:xfrm>
            <a:off x="11420911" y="6477328"/>
            <a:ext cx="771089" cy="3651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2978721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cstate="print">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09F953-365D-47A4-A209-3990BAF60401}" type="datetime1">
              <a:rPr lang="tr-TR" smtClean="0"/>
              <a:pPr/>
              <a:t>03.03.2022</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tr-TR" smtClean="0"/>
              <a:t>Hazırlayan: Ayşegül BAYIN SARIAHMETOĞLU</a:t>
            </a:r>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09C6CE-579E-44B4-B6A9-3ED3A3AFE959}" type="slidenum">
              <a:rPr lang="tr-TR" smtClean="0"/>
              <a:pPr/>
              <a:t>‹#›</a:t>
            </a:fld>
            <a:endParaRPr lang="tr-TR"/>
          </a:p>
        </p:txBody>
      </p:sp>
    </p:spTree>
    <p:extLst>
      <p:ext uri="{BB962C8B-B14F-4D97-AF65-F5344CB8AC3E}">
        <p14:creationId xmlns="" xmlns:p14="http://schemas.microsoft.com/office/powerpoint/2010/main" val="108975663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56"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4153" y="1780793"/>
            <a:ext cx="9759264" cy="1177925"/>
          </a:xfrm>
        </p:spPr>
        <p:txBody>
          <a:bodyPr>
            <a:normAutofit fontScale="90000"/>
          </a:bodyPr>
          <a:lstStyle/>
          <a:p>
            <a:r>
              <a:rPr lang="tr-TR" altLang="tr-TR" dirty="0">
                <a:solidFill>
                  <a:srgbClr val="FF0000"/>
                </a:solidFill>
              </a:rPr>
              <a:t>İŞ SAĞLIĞI VE GÜVENLİĞİ </a:t>
            </a:r>
            <a:r>
              <a:rPr lang="tr-TR" altLang="tr-TR" dirty="0" smtClean="0">
                <a:solidFill>
                  <a:srgbClr val="FF0000"/>
                </a:solidFill>
              </a:rPr>
              <a:t> (İSG) </a:t>
            </a:r>
            <a:br>
              <a:rPr lang="tr-TR" altLang="tr-TR" dirty="0" smtClean="0">
                <a:solidFill>
                  <a:srgbClr val="FF0000"/>
                </a:solidFill>
              </a:rPr>
            </a:br>
            <a:r>
              <a:rPr lang="tr-TR" altLang="tr-TR" dirty="0" smtClean="0">
                <a:solidFill>
                  <a:srgbClr val="FF0000"/>
                </a:solidFill>
              </a:rPr>
              <a:t>KURUL eğitimi</a:t>
            </a:r>
            <a:endParaRPr lang="tr-TR" dirty="0">
              <a:solidFill>
                <a:srgbClr val="FF0000"/>
              </a:solidFill>
            </a:endParaRPr>
          </a:p>
        </p:txBody>
      </p:sp>
      <p:sp>
        <p:nvSpPr>
          <p:cNvPr id="5" name="4 Alt Başlık"/>
          <p:cNvSpPr>
            <a:spLocks noGrp="1"/>
          </p:cNvSpPr>
          <p:nvPr>
            <p:ph type="subTitle" idx="1"/>
          </p:nvPr>
        </p:nvSpPr>
        <p:spPr>
          <a:xfrm>
            <a:off x="1400174" y="3925888"/>
            <a:ext cx="9486993" cy="893762"/>
          </a:xfrm>
        </p:spPr>
        <p:txBody>
          <a:bodyPr>
            <a:normAutofit/>
          </a:bodyPr>
          <a:lstStyle/>
          <a:p>
            <a:pPr>
              <a:lnSpc>
                <a:spcPct val="100000"/>
              </a:lnSpc>
              <a:spcBef>
                <a:spcPts val="600"/>
              </a:spcBef>
            </a:pPr>
            <a:r>
              <a:rPr lang="tr-TR" sz="2000" dirty="0" smtClean="0"/>
              <a:t>SELÇUK ÜNİVERSİTESİ</a:t>
            </a:r>
          </a:p>
          <a:p>
            <a:pPr>
              <a:lnSpc>
                <a:spcPct val="100000"/>
              </a:lnSpc>
              <a:spcBef>
                <a:spcPts val="600"/>
              </a:spcBef>
            </a:pPr>
            <a:r>
              <a:rPr lang="tr-TR" sz="2000" dirty="0" smtClean="0"/>
              <a:t>İŞ SAĞLIĞI VE GÜVENLİĞİ ŞUBE MÜDÜRLÜĞÜ</a:t>
            </a:r>
            <a:endParaRPr lang="tr-TR" sz="2000" dirty="0"/>
          </a:p>
        </p:txBody>
      </p:sp>
      <p:sp>
        <p:nvSpPr>
          <p:cNvPr id="4" name="3 Metin kutusu"/>
          <p:cNvSpPr txBox="1"/>
          <p:nvPr/>
        </p:nvSpPr>
        <p:spPr>
          <a:xfrm>
            <a:off x="4286250" y="5334000"/>
            <a:ext cx="4932761" cy="923330"/>
          </a:xfrm>
          <a:prstGeom prst="rect">
            <a:avLst/>
          </a:prstGeom>
          <a:noFill/>
        </p:spPr>
        <p:txBody>
          <a:bodyPr wrap="none" rtlCol="0">
            <a:spAutoFit/>
          </a:bodyPr>
          <a:lstStyle/>
          <a:p>
            <a:pPr>
              <a:buFont typeface="Arial" pitchFamily="34" charset="0"/>
              <a:buChar char="•"/>
            </a:pPr>
            <a:r>
              <a:rPr lang="tr-TR" b="1" dirty="0" smtClean="0">
                <a:solidFill>
                  <a:srgbClr val="FFC000"/>
                </a:solidFill>
              </a:rPr>
              <a:t>M.ALİ ERKAL-ASINIFI İGU-ŞUBE MÜDÜRÜ</a:t>
            </a:r>
          </a:p>
          <a:p>
            <a:pPr>
              <a:buFont typeface="Arial" pitchFamily="34" charset="0"/>
              <a:buChar char="•"/>
            </a:pPr>
            <a:r>
              <a:rPr lang="tr-TR" b="1" dirty="0" smtClean="0">
                <a:solidFill>
                  <a:srgbClr val="FFC000"/>
                </a:solidFill>
              </a:rPr>
              <a:t>HASAN OZANTÜRK-B SINIFI İGU</a:t>
            </a:r>
          </a:p>
          <a:p>
            <a:pPr>
              <a:buFont typeface="Arial" pitchFamily="34" charset="0"/>
              <a:buChar char="•"/>
            </a:pPr>
            <a:r>
              <a:rPr lang="tr-TR" b="1" dirty="0" err="1" smtClean="0">
                <a:solidFill>
                  <a:srgbClr val="FFC000"/>
                </a:solidFill>
              </a:rPr>
              <a:t>Dr.NEJAT</a:t>
            </a:r>
            <a:r>
              <a:rPr lang="tr-TR" b="1" dirty="0" smtClean="0">
                <a:solidFill>
                  <a:srgbClr val="FFC000"/>
                </a:solidFill>
              </a:rPr>
              <a:t> ÜNLÜKAL-İŞYERİ HEKİMİ</a:t>
            </a:r>
            <a:endParaRPr lang="tr-TR" b="1" dirty="0">
              <a:solidFill>
                <a:srgbClr val="FFC000"/>
              </a:solidFill>
            </a:endParaRPr>
          </a:p>
        </p:txBody>
      </p:sp>
      <p:sp>
        <p:nvSpPr>
          <p:cNvPr id="6" name="5 Metin kutusu"/>
          <p:cNvSpPr txBox="1"/>
          <p:nvPr/>
        </p:nvSpPr>
        <p:spPr>
          <a:xfrm>
            <a:off x="4629150" y="571500"/>
            <a:ext cx="3672800" cy="830997"/>
          </a:xfrm>
          <a:prstGeom prst="rect">
            <a:avLst/>
          </a:prstGeom>
          <a:noFill/>
        </p:spPr>
        <p:txBody>
          <a:bodyPr wrap="none" rtlCol="0">
            <a:spAutoFit/>
          </a:bodyPr>
          <a:lstStyle/>
          <a:p>
            <a:r>
              <a:rPr lang="tr-T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SELÇUK ÜNİVERSİTESİ</a:t>
            </a:r>
          </a:p>
          <a:p>
            <a:endParaRPr lang="tr-T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6 Metin kutusu"/>
          <p:cNvSpPr txBox="1"/>
          <p:nvPr/>
        </p:nvSpPr>
        <p:spPr>
          <a:xfrm>
            <a:off x="5829300" y="6343650"/>
            <a:ext cx="697627" cy="369332"/>
          </a:xfrm>
          <a:prstGeom prst="rect">
            <a:avLst/>
          </a:prstGeom>
          <a:noFill/>
        </p:spPr>
        <p:txBody>
          <a:bodyPr wrap="none" rtlCol="0">
            <a:spAutoFit/>
          </a:bodyPr>
          <a:lstStyle/>
          <a:p>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2022</a:t>
            </a:r>
            <a:endPar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25996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34032"/>
          </a:xfrm>
        </p:spPr>
        <p:txBody>
          <a:bodyPr>
            <a:normAutofit/>
          </a:bodyPr>
          <a:lstStyle/>
          <a:p>
            <a:r>
              <a:rPr lang="tr-TR" sz="3200" dirty="0" smtClean="0">
                <a:solidFill>
                  <a:srgbClr val="C00000"/>
                </a:solidFill>
              </a:rPr>
              <a:t>Kurulun görev ve yetkileri</a:t>
            </a:r>
            <a:endParaRPr lang="tr-TR" sz="3200" dirty="0">
              <a:solidFill>
                <a:srgbClr val="C00000"/>
              </a:solidFill>
            </a:endParaRPr>
          </a:p>
        </p:txBody>
      </p:sp>
      <p:sp>
        <p:nvSpPr>
          <p:cNvPr id="3" name="İçerik Yer Tutucusu 2"/>
          <p:cNvSpPr>
            <a:spLocks noGrp="1"/>
          </p:cNvSpPr>
          <p:nvPr>
            <p:ph idx="1"/>
          </p:nvPr>
        </p:nvSpPr>
        <p:spPr>
          <a:xfrm>
            <a:off x="588962" y="1430336"/>
            <a:ext cx="11145838" cy="4424029"/>
          </a:xfrm>
        </p:spPr>
        <p:txBody>
          <a:bodyPr>
            <a:normAutofit/>
          </a:bodyPr>
          <a:lstStyle/>
          <a:p>
            <a:pPr algn="just">
              <a:lnSpc>
                <a:spcPct val="150000"/>
              </a:lnSpc>
              <a:spcBef>
                <a:spcPct val="0"/>
              </a:spcBef>
            </a:pPr>
            <a:r>
              <a:rPr lang="tr-TR" altLang="tr-TR" sz="2800" b="1" dirty="0">
                <a:solidFill>
                  <a:srgbClr val="0070C0"/>
                </a:solidFill>
              </a:rPr>
              <a:t>İşyerinde iş sağlığı ve güvenliği eğitim ve öğretimini planlamak, </a:t>
            </a:r>
            <a:r>
              <a:rPr lang="tr-TR" altLang="tr-TR" sz="2800" b="1" dirty="0"/>
              <a:t>bu konu ve kurallarla ilgili programları hazırlamak, işveren veya işveren vekilinin onayına sunmak, bu programların uygulanmasını izlemek ve eksiklik görülmesi halinde geri bildirimde bulunmak,</a:t>
            </a:r>
          </a:p>
          <a:p>
            <a:pPr algn="just">
              <a:lnSpc>
                <a:spcPct val="150000"/>
              </a:lnSpc>
              <a:spcBef>
                <a:spcPct val="0"/>
              </a:spcBef>
            </a:pPr>
            <a:r>
              <a:rPr lang="tr-TR" altLang="tr-TR" sz="2800" b="1" dirty="0">
                <a:solidFill>
                  <a:srgbClr val="0070C0"/>
                </a:solidFill>
              </a:rPr>
              <a:t>İşyerinde yapılacak bakım ve onarım çalışmalarında gerekli güvenlik tedbirlerini planlamak, bu tedbirlerin uygulamalarını kontrol etmek,</a:t>
            </a:r>
          </a:p>
          <a:p>
            <a:endParaRPr lang="tr-TR" sz="28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10</a:t>
            </a:fld>
            <a:endParaRPr lang="tr-TR"/>
          </a:p>
        </p:txBody>
      </p:sp>
    </p:spTree>
    <p:extLst>
      <p:ext uri="{BB962C8B-B14F-4D97-AF65-F5344CB8AC3E}">
        <p14:creationId xmlns="" xmlns:p14="http://schemas.microsoft.com/office/powerpoint/2010/main" val="37340367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7113" y="123218"/>
            <a:ext cx="9905998" cy="1038832"/>
          </a:xfrm>
        </p:spPr>
        <p:txBody>
          <a:bodyPr>
            <a:normAutofit fontScale="90000"/>
          </a:bodyPr>
          <a:lstStyle/>
          <a:p>
            <a:r>
              <a:rPr lang="tr-TR" dirty="0" smtClean="0">
                <a:solidFill>
                  <a:srgbClr val="C00000"/>
                </a:solidFill>
              </a:rPr>
              <a:t>Yeni Başlayan Birimlerde İSG Uygulamaları</a:t>
            </a:r>
            <a:endParaRPr lang="tr-TR" dirty="0">
              <a:solidFill>
                <a:srgbClr val="C00000"/>
              </a:solidFill>
            </a:endParaRPr>
          </a:p>
        </p:txBody>
      </p:sp>
      <p:sp>
        <p:nvSpPr>
          <p:cNvPr id="3" name="2 İçerik Yer Tutucusu"/>
          <p:cNvSpPr>
            <a:spLocks noGrp="1"/>
          </p:cNvSpPr>
          <p:nvPr>
            <p:ph idx="1"/>
          </p:nvPr>
        </p:nvSpPr>
        <p:spPr>
          <a:xfrm>
            <a:off x="188912" y="1562100"/>
            <a:ext cx="5926137" cy="4876800"/>
          </a:xfrm>
        </p:spPr>
        <p:txBody>
          <a:bodyPr>
            <a:noAutofit/>
          </a:bodyPr>
          <a:lstStyle/>
          <a:p>
            <a:r>
              <a:rPr lang="tr-TR" sz="2000" b="1" dirty="0" smtClean="0"/>
              <a:t>Rektörlük İSG için İGU-İYH Görevlendirmesi Onayı</a:t>
            </a:r>
          </a:p>
          <a:p>
            <a:r>
              <a:rPr lang="tr-TR" sz="2000" b="1" dirty="0" smtClean="0"/>
              <a:t>İSG Uygulama Bilgilendirme Toplantısı</a:t>
            </a:r>
          </a:p>
          <a:p>
            <a:r>
              <a:rPr lang="tr-TR" sz="2000" b="1" dirty="0" smtClean="0"/>
              <a:t>Birimlerle Memurlar için İGU+İYH Sözleşmesi Yapılması</a:t>
            </a:r>
          </a:p>
          <a:p>
            <a:r>
              <a:rPr lang="tr-TR" sz="2000" b="1" dirty="0" smtClean="0"/>
              <a:t>Birimlerle İşçiler için İGU+İYH Sözleşmesi Yapılması</a:t>
            </a:r>
          </a:p>
          <a:p>
            <a:r>
              <a:rPr lang="tr-TR" sz="2000" b="1" dirty="0" smtClean="0"/>
              <a:t>İSG Kurulu Toplantı Karar Defteri Temini+Onayı</a:t>
            </a:r>
          </a:p>
          <a:p>
            <a:r>
              <a:rPr lang="tr-TR" sz="2000" b="1" dirty="0" smtClean="0"/>
              <a:t>İSG Tespit ve Öneri Defteri Temini+Onayı</a:t>
            </a:r>
          </a:p>
          <a:p>
            <a:endParaRPr lang="tr-TR" sz="2000" b="1" dirty="0" smtClean="0"/>
          </a:p>
          <a:p>
            <a:endParaRPr lang="tr-TR" sz="2000" b="1" dirty="0"/>
          </a:p>
        </p:txBody>
      </p:sp>
      <p:sp>
        <p:nvSpPr>
          <p:cNvPr id="5" name="4 Slayt Numarası Yer Tutucusu"/>
          <p:cNvSpPr>
            <a:spLocks noGrp="1"/>
          </p:cNvSpPr>
          <p:nvPr>
            <p:ph type="sldNum" sz="quarter" idx="12"/>
          </p:nvPr>
        </p:nvSpPr>
        <p:spPr/>
        <p:txBody>
          <a:bodyPr/>
          <a:lstStyle/>
          <a:p>
            <a:fld id="{F809C6CE-579E-44B4-B6A9-3ED3A3AFE959}" type="slidenum">
              <a:rPr lang="tr-TR" smtClean="0"/>
              <a:pPr/>
              <a:t>100</a:t>
            </a:fld>
            <a:endParaRPr lang="tr-TR"/>
          </a:p>
        </p:txBody>
      </p:sp>
      <p:sp>
        <p:nvSpPr>
          <p:cNvPr id="6" name="2 İçerik Yer Tutucusu"/>
          <p:cNvSpPr txBox="1">
            <a:spLocks/>
          </p:cNvSpPr>
          <p:nvPr/>
        </p:nvSpPr>
        <p:spPr>
          <a:xfrm>
            <a:off x="6284913" y="2058986"/>
            <a:ext cx="5621338" cy="4189413"/>
          </a:xfrm>
          <a:prstGeom prst="rect">
            <a:avLst/>
          </a:prstGeom>
        </p:spPr>
        <p:txBody>
          <a:bodyPr vert="horz" lIns="91440" tIns="45720" rIns="91440" bIns="45720" rtlCol="0">
            <a:normAutofit/>
          </a:bodyPr>
          <a:lstStyle/>
          <a:p>
            <a:endParaRPr lang="tr-TR" sz="2400" dirty="0" smtClean="0"/>
          </a:p>
        </p:txBody>
      </p:sp>
      <p:sp>
        <p:nvSpPr>
          <p:cNvPr id="8" name="2 İçerik Yer Tutucusu"/>
          <p:cNvSpPr txBox="1">
            <a:spLocks/>
          </p:cNvSpPr>
          <p:nvPr/>
        </p:nvSpPr>
        <p:spPr>
          <a:xfrm>
            <a:off x="6057900" y="1619250"/>
            <a:ext cx="5867400" cy="49149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000" b="1" dirty="0" smtClean="0">
                <a:solidFill>
                  <a:schemeClr val="bg1"/>
                </a:solidFill>
                <a:latin typeface="+mj-lt"/>
              </a:rPr>
              <a:t>SGK İşyeri Sicil No + İŞKUR No Temin Edilmesi</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000" b="1" dirty="0" smtClean="0">
                <a:solidFill>
                  <a:schemeClr val="bg1"/>
                </a:solidFill>
                <a:latin typeface="+mj-lt"/>
              </a:rPr>
              <a:t>İSG Birimi Oluşturulması ve Oda Tahsisi Yapılması</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000" b="1" dirty="0" smtClean="0">
                <a:solidFill>
                  <a:schemeClr val="bg1"/>
                </a:solidFill>
                <a:latin typeface="+mj-lt"/>
              </a:rPr>
              <a:t>İSG Çalışan Temsilcisi Seçimi+ Görevlendirmesi</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000" b="1" dirty="0" smtClean="0">
                <a:solidFill>
                  <a:schemeClr val="bg1"/>
                </a:solidFill>
                <a:latin typeface="+mj-lt"/>
              </a:rPr>
              <a:t>İSG Kurulu Belirlenmesi+ Görevlendirmesi</a:t>
            </a:r>
          </a:p>
          <a:p>
            <a:pPr marL="342900" indent="-342900">
              <a:lnSpc>
                <a:spcPct val="120000"/>
              </a:lnSpc>
              <a:spcBef>
                <a:spcPts val="1000"/>
              </a:spcBef>
              <a:buClr>
                <a:srgbClr val="0070C0"/>
              </a:buClr>
              <a:buSzPct val="110000"/>
              <a:buFont typeface="Wingdings" panose="05000000000000000000" pitchFamily="2" charset="2"/>
              <a:buChar char="Ø"/>
            </a:pPr>
            <a:r>
              <a:rPr lang="tr-TR" sz="2000" b="1" dirty="0" smtClean="0">
                <a:solidFill>
                  <a:schemeClr val="bg1"/>
                </a:solidFill>
                <a:latin typeface="+mj-lt"/>
              </a:rPr>
              <a:t>İSG Risk Değerlendirme Ekibi Belirlenmesi +Görevlendirmesi</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endParaRPr kumimoji="0" lang="tr-TR" sz="2000" b="0" u="none" strike="noStrike" kern="1200" cap="none" spc="0" normalizeH="0" baseline="0" noProof="0" dirty="0" smtClean="0">
              <a:ln>
                <a:noFill/>
              </a:ln>
              <a:solidFill>
                <a:schemeClr val="bg1"/>
              </a:solidFill>
              <a:effectLst/>
              <a:uLnTx/>
              <a:uFillTx/>
              <a:latin typeface="+mj-lt"/>
              <a:ea typeface="+mn-ea"/>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endParaRPr kumimoji="0" lang="tr-TR" sz="2000" b="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sp>
        <p:nvSpPr>
          <p:cNvPr id="9" name="8 Metin kutusu"/>
          <p:cNvSpPr txBox="1"/>
          <p:nvPr/>
        </p:nvSpPr>
        <p:spPr>
          <a:xfrm>
            <a:off x="4705350" y="1085850"/>
            <a:ext cx="2913555" cy="523220"/>
          </a:xfrm>
          <a:prstGeom prst="rect">
            <a:avLst/>
          </a:prstGeom>
          <a:noFill/>
        </p:spPr>
        <p:txBody>
          <a:bodyPr wrap="none" rtlCol="0">
            <a:spAutoFit/>
          </a:bodyPr>
          <a:lstStyle/>
          <a:p>
            <a:pPr>
              <a:buFont typeface="Wingdings" pitchFamily="2" charset="2"/>
              <a:buChar char="q"/>
            </a:pPr>
            <a:r>
              <a:rPr lang="tr-TR" sz="2800" b="1" i="1" u="sng" dirty="0" smtClean="0">
                <a:solidFill>
                  <a:srgbClr val="0070C0"/>
                </a:solidFill>
                <a:effectLst>
                  <a:outerShdw blurRad="38100" dist="38100" dir="2700000" algn="tl">
                    <a:srgbClr val="000000">
                      <a:alpha val="43137"/>
                    </a:srgbClr>
                  </a:outerShdw>
                </a:effectLst>
              </a:rPr>
              <a:t>YAPILANLAR:</a:t>
            </a:r>
            <a:endParaRPr lang="tr-TR" sz="2800" b="1" i="1" u="sng"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7113" y="123218"/>
            <a:ext cx="9905998" cy="1038832"/>
          </a:xfrm>
        </p:spPr>
        <p:txBody>
          <a:bodyPr>
            <a:normAutofit fontScale="90000"/>
          </a:bodyPr>
          <a:lstStyle/>
          <a:p>
            <a:r>
              <a:rPr lang="tr-TR" dirty="0" smtClean="0">
                <a:solidFill>
                  <a:srgbClr val="C00000"/>
                </a:solidFill>
              </a:rPr>
              <a:t>Yeni Başlayan Birimlerde İSG Uygulamaları</a:t>
            </a:r>
            <a:endParaRPr lang="tr-TR" dirty="0">
              <a:solidFill>
                <a:srgbClr val="C00000"/>
              </a:solidFill>
            </a:endParaRPr>
          </a:p>
        </p:txBody>
      </p:sp>
      <p:sp>
        <p:nvSpPr>
          <p:cNvPr id="3" name="2 İçerik Yer Tutucusu"/>
          <p:cNvSpPr>
            <a:spLocks noGrp="1"/>
          </p:cNvSpPr>
          <p:nvPr>
            <p:ph idx="1"/>
          </p:nvPr>
        </p:nvSpPr>
        <p:spPr>
          <a:xfrm>
            <a:off x="188912" y="1828800"/>
            <a:ext cx="5926137" cy="4876800"/>
          </a:xfrm>
        </p:spPr>
        <p:txBody>
          <a:bodyPr>
            <a:noAutofit/>
          </a:bodyPr>
          <a:lstStyle/>
          <a:p>
            <a:pPr lvl="0">
              <a:defRPr/>
            </a:pPr>
            <a:r>
              <a:rPr lang="tr-TR" b="1" dirty="0" smtClean="0"/>
              <a:t>Birimlerin İSG Kurulu İlk Toplantısının Yapılması</a:t>
            </a:r>
          </a:p>
          <a:p>
            <a:pPr lvl="0">
              <a:defRPr/>
            </a:pPr>
            <a:r>
              <a:rPr lang="tr-TR" b="1" dirty="0" smtClean="0"/>
              <a:t>Birimler İSG Kurulu-Risk Değ.-Çalışan Tem. Eğitimi Yapılması</a:t>
            </a:r>
          </a:p>
          <a:p>
            <a:pPr lvl="0">
              <a:defRPr/>
            </a:pPr>
            <a:r>
              <a:rPr lang="tr-TR" b="1" dirty="0" smtClean="0"/>
              <a:t>Birim Çalışanlarının Ortak  İSG Temel Eğitimi Yapılması</a:t>
            </a:r>
          </a:p>
          <a:p>
            <a:pPr lvl="0">
              <a:defRPr/>
            </a:pPr>
            <a:r>
              <a:rPr lang="tr-TR" b="1" dirty="0" smtClean="0"/>
              <a:t>İSG Temel Eğitim için Konferans Salonu Talebi</a:t>
            </a:r>
          </a:p>
          <a:p>
            <a:endParaRPr lang="tr-TR" b="1" dirty="0"/>
          </a:p>
        </p:txBody>
      </p:sp>
      <p:sp>
        <p:nvSpPr>
          <p:cNvPr id="5" name="4 Slayt Numarası Yer Tutucusu"/>
          <p:cNvSpPr>
            <a:spLocks noGrp="1"/>
          </p:cNvSpPr>
          <p:nvPr>
            <p:ph type="sldNum" sz="quarter" idx="12"/>
          </p:nvPr>
        </p:nvSpPr>
        <p:spPr/>
        <p:txBody>
          <a:bodyPr/>
          <a:lstStyle/>
          <a:p>
            <a:fld id="{F809C6CE-579E-44B4-B6A9-3ED3A3AFE959}" type="slidenum">
              <a:rPr lang="tr-TR" smtClean="0"/>
              <a:pPr/>
              <a:t>101</a:t>
            </a:fld>
            <a:endParaRPr lang="tr-TR"/>
          </a:p>
        </p:txBody>
      </p:sp>
      <p:sp>
        <p:nvSpPr>
          <p:cNvPr id="6" name="2 İçerik Yer Tutucusu"/>
          <p:cNvSpPr txBox="1">
            <a:spLocks/>
          </p:cNvSpPr>
          <p:nvPr/>
        </p:nvSpPr>
        <p:spPr>
          <a:xfrm>
            <a:off x="6284913" y="2058986"/>
            <a:ext cx="5621338" cy="4189413"/>
          </a:xfrm>
          <a:prstGeom prst="rect">
            <a:avLst/>
          </a:prstGeom>
        </p:spPr>
        <p:txBody>
          <a:bodyPr vert="horz" lIns="91440" tIns="45720" rIns="91440" bIns="45720" rtlCol="0">
            <a:normAutofit/>
          </a:bodyPr>
          <a:lstStyle/>
          <a:p>
            <a:endParaRPr lang="tr-TR" sz="2400" dirty="0" smtClean="0"/>
          </a:p>
        </p:txBody>
      </p:sp>
      <p:sp>
        <p:nvSpPr>
          <p:cNvPr id="8" name="2 İçerik Yer Tutucusu"/>
          <p:cNvSpPr txBox="1">
            <a:spLocks/>
          </p:cNvSpPr>
          <p:nvPr/>
        </p:nvSpPr>
        <p:spPr>
          <a:xfrm>
            <a:off x="6057900" y="1695450"/>
            <a:ext cx="5867400" cy="49149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400" b="1" dirty="0" smtClean="0">
                <a:solidFill>
                  <a:schemeClr val="bg1"/>
                </a:solidFill>
                <a:latin typeface="+mj-lt"/>
              </a:rPr>
              <a:t>Memurların İş Kazası E-bildirisi için SGK Yetki Talebi yapılması</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400" b="1" dirty="0" smtClean="0">
                <a:solidFill>
                  <a:schemeClr val="bg1"/>
                </a:solidFill>
                <a:latin typeface="+mj-lt"/>
              </a:rPr>
              <a:t>İSG Yıllık Çalışma Planının Yapılması</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400" b="1" dirty="0" smtClean="0">
                <a:solidFill>
                  <a:schemeClr val="bg1"/>
                </a:solidFill>
                <a:latin typeface="+mj-lt"/>
              </a:rPr>
              <a:t>Acil Durum Ekipleri/Destek Elemanlarını Görevlendirmesi</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400" b="1" dirty="0" smtClean="0">
                <a:solidFill>
                  <a:schemeClr val="bg1"/>
                </a:solidFill>
                <a:latin typeface="+mj-lt"/>
              </a:rPr>
              <a:t>Periyodik Muayeneler için Hastane ile Protokol Yapılması</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400" b="1" dirty="0" smtClean="0">
                <a:solidFill>
                  <a:schemeClr val="bg1"/>
                </a:solidFill>
                <a:latin typeface="+mj-lt"/>
              </a:rPr>
              <a:t>İSG Kurulunun olağan toplantısı 3 ayda 1 ,  ve olağan dışı durumlarda da toplanması.</a:t>
            </a:r>
            <a:endParaRPr lang="tr-TR" sz="2400" dirty="0" smtClean="0">
              <a:solidFill>
                <a:schemeClr val="bg1"/>
              </a:solidFill>
              <a:latin typeface="+mj-lt"/>
            </a:endParaRP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endParaRPr kumimoji="0" lang="tr-TR" sz="2400" b="0" i="0" u="none" strike="noStrike" kern="1200" cap="none" spc="0" normalizeH="0" baseline="0" noProof="0" dirty="0" smtClean="0">
              <a:ln>
                <a:noFill/>
              </a:ln>
              <a:solidFill>
                <a:schemeClr val="bg1"/>
              </a:solidFill>
              <a:effectLst/>
              <a:uLnTx/>
              <a:uFillTx/>
              <a:latin typeface="+mj-lt"/>
              <a:ea typeface="+mn-ea"/>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endParaRPr kumimoji="0" lang="tr-TR" sz="24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sp>
        <p:nvSpPr>
          <p:cNvPr id="9" name="8 Metin kutusu"/>
          <p:cNvSpPr txBox="1"/>
          <p:nvPr/>
        </p:nvSpPr>
        <p:spPr>
          <a:xfrm>
            <a:off x="4038600" y="1085850"/>
            <a:ext cx="3432927" cy="523220"/>
          </a:xfrm>
          <a:prstGeom prst="rect">
            <a:avLst/>
          </a:prstGeom>
          <a:noFill/>
        </p:spPr>
        <p:txBody>
          <a:bodyPr wrap="none" rtlCol="0">
            <a:spAutoFit/>
          </a:bodyPr>
          <a:lstStyle/>
          <a:p>
            <a:pPr>
              <a:buFont typeface="Wingdings" pitchFamily="2" charset="2"/>
              <a:buChar char="q"/>
            </a:pPr>
            <a:r>
              <a:rPr lang="tr-TR" sz="2800" b="1" i="1" u="sng" dirty="0" smtClean="0">
                <a:solidFill>
                  <a:schemeClr val="accent6">
                    <a:lumMod val="75000"/>
                  </a:schemeClr>
                </a:solidFill>
                <a:effectLst>
                  <a:outerShdw blurRad="38100" dist="38100" dir="2700000" algn="tl">
                    <a:srgbClr val="000000">
                      <a:alpha val="43137"/>
                    </a:srgbClr>
                  </a:outerShdw>
                </a:effectLst>
              </a:rPr>
              <a:t>YAPILACAKLAR:</a:t>
            </a:r>
            <a:endParaRPr lang="tr-TR" sz="2800" b="1" i="1" u="sng"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1413" y="351818"/>
            <a:ext cx="9905998" cy="1134082"/>
          </a:xfrm>
        </p:spPr>
        <p:txBody>
          <a:bodyPr>
            <a:normAutofit/>
          </a:bodyPr>
          <a:lstStyle/>
          <a:p>
            <a:r>
              <a:rPr lang="tr-TR" sz="2800" dirty="0" err="1" smtClean="0">
                <a:solidFill>
                  <a:srgbClr val="C00000"/>
                </a:solidFill>
              </a:rPr>
              <a:t>Sü</a:t>
            </a:r>
            <a:r>
              <a:rPr lang="tr-TR" sz="2800" dirty="0" smtClean="0">
                <a:solidFill>
                  <a:srgbClr val="C00000"/>
                </a:solidFill>
              </a:rPr>
              <a:t>. Birimleri</a:t>
            </a:r>
            <a:br>
              <a:rPr lang="tr-TR" sz="2800" dirty="0" smtClean="0">
                <a:solidFill>
                  <a:srgbClr val="C00000"/>
                </a:solidFill>
              </a:rPr>
            </a:br>
            <a:r>
              <a:rPr lang="tr-TR" sz="2800" dirty="0" smtClean="0">
                <a:solidFill>
                  <a:srgbClr val="C00000"/>
                </a:solidFill>
              </a:rPr>
              <a:t>Kurul eğitimleri +ilk toplantı programı</a:t>
            </a:r>
            <a:endParaRPr lang="tr-TR" sz="2800" dirty="0">
              <a:solidFill>
                <a:srgbClr val="C00000"/>
              </a:solidFill>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102</a:t>
            </a:fld>
            <a:endParaRPr lang="tr-TR"/>
          </a:p>
        </p:txBody>
      </p:sp>
      <p:graphicFrame>
        <p:nvGraphicFramePr>
          <p:cNvPr id="6" name="5 Tablo"/>
          <p:cNvGraphicFramePr>
            <a:graphicFrameLocks noGrp="1"/>
          </p:cNvGraphicFramePr>
          <p:nvPr/>
        </p:nvGraphicFramePr>
        <p:xfrm>
          <a:off x="1822450" y="1569315"/>
          <a:ext cx="9074150" cy="4748530"/>
        </p:xfrm>
        <a:graphic>
          <a:graphicData uri="http://schemas.openxmlformats.org/drawingml/2006/table">
            <a:tbl>
              <a:tblPr/>
              <a:tblGrid>
                <a:gridCol w="3409185"/>
                <a:gridCol w="2858000"/>
                <a:gridCol w="2806965"/>
              </a:tblGrid>
              <a:tr h="319067">
                <a:tc>
                  <a:txBody>
                    <a:bodyPr/>
                    <a:lstStyle/>
                    <a:p>
                      <a:pPr algn="ctr">
                        <a:lnSpc>
                          <a:spcPct val="115000"/>
                        </a:lnSpc>
                        <a:spcAft>
                          <a:spcPts val="0"/>
                        </a:spcAft>
                      </a:pPr>
                      <a:r>
                        <a:rPr lang="tr-TR" sz="1800" b="1" dirty="0">
                          <a:solidFill>
                            <a:schemeClr val="bg1"/>
                          </a:solidFill>
                          <a:latin typeface="Calibri"/>
                          <a:ea typeface="Calibri"/>
                          <a:cs typeface="Times New Roman"/>
                        </a:rPr>
                        <a:t>Eğitim yeri</a:t>
                      </a: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800" b="1" dirty="0">
                          <a:solidFill>
                            <a:schemeClr val="bg1"/>
                          </a:solidFill>
                          <a:latin typeface="Calibri"/>
                          <a:ea typeface="Calibri"/>
                          <a:cs typeface="Times New Roman"/>
                        </a:rPr>
                        <a:t>Eğitim Programı</a:t>
                      </a:r>
                      <a:endParaRPr lang="tr-TR" sz="1800" dirty="0">
                        <a:solidFill>
                          <a:schemeClr val="bg1"/>
                        </a:solidFill>
                        <a:latin typeface="Calibri"/>
                        <a:ea typeface="Calibri"/>
                        <a:cs typeface="Times New Roman"/>
                      </a:endParaRPr>
                    </a:p>
                    <a:p>
                      <a:pPr algn="ctr">
                        <a:lnSpc>
                          <a:spcPct val="115000"/>
                        </a:lnSpc>
                        <a:spcAft>
                          <a:spcPts val="0"/>
                        </a:spcAft>
                      </a:pPr>
                      <a:r>
                        <a:rPr lang="tr-TR" sz="1800" b="1" dirty="0">
                          <a:solidFill>
                            <a:schemeClr val="bg1"/>
                          </a:solidFill>
                          <a:latin typeface="Calibri"/>
                          <a:ea typeface="Calibri"/>
                          <a:cs typeface="Times New Roman"/>
                        </a:rPr>
                        <a:t>Tarihi</a:t>
                      </a: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800" b="1" dirty="0">
                          <a:solidFill>
                            <a:schemeClr val="bg1"/>
                          </a:solidFill>
                          <a:latin typeface="Calibri"/>
                          <a:ea typeface="Calibri"/>
                          <a:cs typeface="Times New Roman"/>
                        </a:rPr>
                        <a:t>Eğitim Saati</a:t>
                      </a: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9067">
                <a:tc>
                  <a:txBody>
                    <a:bodyPr/>
                    <a:lstStyle/>
                    <a:p>
                      <a:pPr>
                        <a:lnSpc>
                          <a:spcPct val="115000"/>
                        </a:lnSpc>
                        <a:spcAft>
                          <a:spcPts val="0"/>
                        </a:spcAft>
                      </a:pPr>
                      <a:r>
                        <a:rPr lang="tr-TR" sz="1800" b="1">
                          <a:solidFill>
                            <a:schemeClr val="bg1"/>
                          </a:solidFill>
                          <a:latin typeface="Calibri"/>
                          <a:ea typeface="Calibri"/>
                          <a:cs typeface="Times New Roman"/>
                        </a:rPr>
                        <a:t>SÜ.Vet.Fak.</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09.03.2022</a:t>
                      </a:r>
                      <a:endParaRPr lang="tr-TR" sz="1800">
                        <a:solidFill>
                          <a:schemeClr val="bg1"/>
                        </a:solidFill>
                        <a:latin typeface="Calibri"/>
                        <a:ea typeface="Calibri"/>
                        <a:cs typeface="Times New Roman"/>
                      </a:endParaRPr>
                    </a:p>
                    <a:p>
                      <a:pPr>
                        <a:lnSpc>
                          <a:spcPct val="115000"/>
                        </a:lnSpc>
                        <a:spcAft>
                          <a:spcPts val="0"/>
                        </a:spcAft>
                      </a:pPr>
                      <a:r>
                        <a:rPr lang="tr-TR" sz="1800" b="1">
                          <a:solidFill>
                            <a:schemeClr val="bg1"/>
                          </a:solidFill>
                          <a:latin typeface="Calibri"/>
                          <a:ea typeface="Calibri"/>
                          <a:cs typeface="Times New Roman"/>
                        </a:rPr>
                        <a:t>Çarşamba</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14:00-16:00</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1800" b="1">
                          <a:solidFill>
                            <a:schemeClr val="bg1"/>
                          </a:solidFill>
                          <a:latin typeface="Calibri"/>
                          <a:ea typeface="Calibri"/>
                          <a:cs typeface="Times New Roman"/>
                        </a:rPr>
                        <a:t>SÜ.Ziraat Fak.</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09.03.2022</a:t>
                      </a:r>
                      <a:endParaRPr lang="tr-TR" sz="1800">
                        <a:solidFill>
                          <a:schemeClr val="bg1"/>
                        </a:solidFill>
                        <a:latin typeface="Calibri"/>
                        <a:ea typeface="Calibri"/>
                        <a:cs typeface="Times New Roman"/>
                      </a:endParaRPr>
                    </a:p>
                    <a:p>
                      <a:pPr>
                        <a:lnSpc>
                          <a:spcPct val="115000"/>
                        </a:lnSpc>
                        <a:spcAft>
                          <a:spcPts val="0"/>
                        </a:spcAft>
                      </a:pPr>
                      <a:r>
                        <a:rPr lang="tr-TR" sz="1800" b="1">
                          <a:solidFill>
                            <a:schemeClr val="bg1"/>
                          </a:solidFill>
                          <a:latin typeface="Calibri"/>
                          <a:ea typeface="Calibri"/>
                          <a:cs typeface="Times New Roman"/>
                        </a:rPr>
                        <a:t>Çarşamba</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10:00-12:00</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1800" b="1">
                          <a:solidFill>
                            <a:schemeClr val="bg1"/>
                          </a:solidFill>
                          <a:latin typeface="Calibri"/>
                          <a:ea typeface="Calibri"/>
                          <a:cs typeface="Times New Roman"/>
                        </a:rPr>
                        <a:t>SÜ.Tekn.Fak.</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11.03.2022</a:t>
                      </a:r>
                      <a:endParaRPr lang="tr-TR" sz="1800">
                        <a:solidFill>
                          <a:schemeClr val="bg1"/>
                        </a:solidFill>
                        <a:latin typeface="Calibri"/>
                        <a:ea typeface="Calibri"/>
                        <a:cs typeface="Times New Roman"/>
                      </a:endParaRPr>
                    </a:p>
                    <a:p>
                      <a:pPr>
                        <a:lnSpc>
                          <a:spcPct val="115000"/>
                        </a:lnSpc>
                        <a:spcAft>
                          <a:spcPts val="0"/>
                        </a:spcAft>
                      </a:pPr>
                      <a:r>
                        <a:rPr lang="tr-TR" sz="1800" b="1">
                          <a:solidFill>
                            <a:schemeClr val="bg1"/>
                          </a:solidFill>
                          <a:latin typeface="Calibri"/>
                          <a:ea typeface="Calibri"/>
                          <a:cs typeface="Times New Roman"/>
                        </a:rPr>
                        <a:t>Cuma</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14:30-16:30</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1800" b="1">
                          <a:solidFill>
                            <a:schemeClr val="bg1"/>
                          </a:solidFill>
                          <a:latin typeface="Calibri"/>
                          <a:ea typeface="Calibri"/>
                          <a:cs typeface="Times New Roman"/>
                        </a:rPr>
                        <a:t>SÜ.İLTEK</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10.03.2022</a:t>
                      </a:r>
                      <a:endParaRPr lang="tr-TR" sz="1800">
                        <a:solidFill>
                          <a:schemeClr val="bg1"/>
                        </a:solidFill>
                        <a:latin typeface="Calibri"/>
                        <a:ea typeface="Calibri"/>
                        <a:cs typeface="Times New Roman"/>
                      </a:endParaRPr>
                    </a:p>
                    <a:p>
                      <a:pPr>
                        <a:lnSpc>
                          <a:spcPct val="115000"/>
                        </a:lnSpc>
                        <a:spcAft>
                          <a:spcPts val="0"/>
                        </a:spcAft>
                      </a:pPr>
                      <a:r>
                        <a:rPr lang="tr-TR" sz="1800" b="1">
                          <a:solidFill>
                            <a:schemeClr val="bg1"/>
                          </a:solidFill>
                          <a:latin typeface="Calibri"/>
                          <a:ea typeface="Calibri"/>
                          <a:cs typeface="Times New Roman"/>
                        </a:rPr>
                        <a:t>Perşembe</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10:00-12:00</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1800" b="1">
                          <a:solidFill>
                            <a:schemeClr val="bg1"/>
                          </a:solidFill>
                          <a:latin typeface="Calibri"/>
                          <a:ea typeface="Calibri"/>
                          <a:cs typeface="Times New Roman"/>
                        </a:rPr>
                        <a:t>SÜ.İdari Mali İşler DB.</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dirty="0" smtClean="0">
                          <a:solidFill>
                            <a:schemeClr val="bg1"/>
                          </a:solidFill>
                          <a:latin typeface="Calibri"/>
                          <a:ea typeface="Calibri"/>
                          <a:cs typeface="Times New Roman"/>
                        </a:rPr>
                        <a:t>15.03.2022</a:t>
                      </a:r>
                      <a:endParaRPr lang="tr-TR" sz="1800" dirty="0">
                        <a:solidFill>
                          <a:schemeClr val="bg1"/>
                        </a:solidFill>
                        <a:latin typeface="Calibri"/>
                        <a:ea typeface="Calibri"/>
                        <a:cs typeface="Times New Roman"/>
                      </a:endParaRPr>
                    </a:p>
                    <a:p>
                      <a:pPr>
                        <a:lnSpc>
                          <a:spcPct val="115000"/>
                        </a:lnSpc>
                        <a:spcAft>
                          <a:spcPts val="0"/>
                        </a:spcAft>
                      </a:pPr>
                      <a:r>
                        <a:rPr lang="tr-TR" sz="1800" b="1" dirty="0">
                          <a:solidFill>
                            <a:schemeClr val="bg1"/>
                          </a:solidFill>
                          <a:latin typeface="Calibri"/>
                          <a:ea typeface="Calibri"/>
                          <a:cs typeface="Times New Roman"/>
                        </a:rPr>
                        <a:t>Salı</a:t>
                      </a: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1800" b="1">
                          <a:solidFill>
                            <a:schemeClr val="bg1"/>
                          </a:solidFill>
                          <a:latin typeface="Calibri"/>
                          <a:ea typeface="Calibri"/>
                          <a:cs typeface="Times New Roman"/>
                        </a:rPr>
                        <a:t>14:30-16:30</a:t>
                      </a:r>
                      <a:endParaRPr lang="tr-TR" sz="18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1800" b="1" dirty="0">
                          <a:solidFill>
                            <a:schemeClr val="bg1"/>
                          </a:solidFill>
                          <a:latin typeface="Calibri"/>
                          <a:ea typeface="Calibri"/>
                          <a:cs typeface="Times New Roman"/>
                        </a:rPr>
                        <a:t>SÜ.Yapı İşleri DB.</a:t>
                      </a: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dirty="0" smtClean="0">
                          <a:solidFill>
                            <a:schemeClr val="bg1"/>
                          </a:solidFill>
                          <a:highlight>
                            <a:srgbClr val="FFFF00"/>
                          </a:highlight>
                          <a:latin typeface="Calibri"/>
                          <a:ea typeface="Calibri"/>
                          <a:cs typeface="Times New Roman"/>
                        </a:rPr>
                        <a:t>17.03.2022</a:t>
                      </a:r>
                      <a:endParaRPr lang="tr-TR" sz="1800" dirty="0">
                        <a:solidFill>
                          <a:schemeClr val="bg1"/>
                        </a:solidFill>
                        <a:latin typeface="Calibri"/>
                        <a:ea typeface="Calibri"/>
                        <a:cs typeface="Times New Roman"/>
                      </a:endParaRPr>
                    </a:p>
                    <a:p>
                      <a:pPr>
                        <a:lnSpc>
                          <a:spcPct val="115000"/>
                        </a:lnSpc>
                        <a:spcAft>
                          <a:spcPts val="0"/>
                        </a:spcAft>
                      </a:pPr>
                      <a:r>
                        <a:rPr lang="tr-TR" sz="1800" b="1" dirty="0">
                          <a:solidFill>
                            <a:schemeClr val="bg1"/>
                          </a:solidFill>
                          <a:highlight>
                            <a:srgbClr val="FFFF00"/>
                          </a:highlight>
                          <a:latin typeface="Calibri"/>
                          <a:ea typeface="Calibri"/>
                          <a:cs typeface="Times New Roman"/>
                        </a:rPr>
                        <a:t>Pazartesi</a:t>
                      </a: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dirty="0" smtClean="0">
                          <a:solidFill>
                            <a:schemeClr val="bg1"/>
                          </a:solidFill>
                          <a:highlight>
                            <a:srgbClr val="FFFF00"/>
                          </a:highlight>
                          <a:latin typeface="Calibri"/>
                          <a:ea typeface="Calibri"/>
                          <a:cs typeface="Times New Roman"/>
                        </a:rPr>
                        <a:t>14:00-16:00</a:t>
                      </a:r>
                    </a:p>
                    <a:p>
                      <a:pPr>
                        <a:lnSpc>
                          <a:spcPct val="115000"/>
                        </a:lnSpc>
                        <a:spcAft>
                          <a:spcPts val="0"/>
                        </a:spcAft>
                      </a:pPr>
                      <a:endParaRPr lang="tr-TR" sz="18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67">
                <a:tc>
                  <a:txBody>
                    <a:bodyPr/>
                    <a:lstStyle/>
                    <a:p>
                      <a:pPr>
                        <a:lnSpc>
                          <a:spcPct val="115000"/>
                        </a:lnSpc>
                        <a:spcAft>
                          <a:spcPts val="0"/>
                        </a:spcAft>
                      </a:pPr>
                      <a:r>
                        <a:rPr lang="tr-TR" sz="2000" b="1" dirty="0" smtClean="0">
                          <a:solidFill>
                            <a:schemeClr val="bg1"/>
                          </a:solidFill>
                          <a:latin typeface="Calibri"/>
                          <a:ea typeface="Calibri"/>
                          <a:cs typeface="Times New Roman"/>
                        </a:rPr>
                        <a:t>SÜ.Sağlık Kültür</a:t>
                      </a:r>
                      <a:r>
                        <a:rPr lang="tr-TR" sz="2000" b="1" baseline="0" dirty="0" smtClean="0">
                          <a:solidFill>
                            <a:schemeClr val="bg1"/>
                          </a:solidFill>
                          <a:latin typeface="Calibri"/>
                          <a:ea typeface="Calibri"/>
                          <a:cs typeface="Times New Roman"/>
                        </a:rPr>
                        <a:t> Spor DB.</a:t>
                      </a:r>
                      <a:endParaRPr lang="tr-TR" sz="2000" b="1"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tr-TR" sz="2000" b="1" dirty="0" smtClean="0">
                          <a:solidFill>
                            <a:schemeClr val="bg1"/>
                          </a:solidFill>
                          <a:latin typeface="Calibri"/>
                          <a:ea typeface="Calibri"/>
                          <a:cs typeface="Times New Roman"/>
                        </a:rPr>
                        <a:t>24.02.2022</a:t>
                      </a:r>
                      <a:endParaRPr lang="tr-TR" sz="2000" b="1"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tr-TR" sz="2000" b="1" dirty="0" smtClean="0">
                          <a:solidFill>
                            <a:schemeClr val="bg1"/>
                          </a:solidFill>
                          <a:latin typeface="Calibri"/>
                          <a:ea typeface="Calibri"/>
                          <a:cs typeface="Times New Roman"/>
                        </a:rPr>
                        <a:t>14:30-16:30</a:t>
                      </a:r>
                      <a:endParaRPr lang="tr-TR" sz="2000" b="1"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1413" y="351818"/>
            <a:ext cx="9905998" cy="1134082"/>
          </a:xfrm>
        </p:spPr>
        <p:txBody>
          <a:bodyPr>
            <a:normAutofit/>
          </a:bodyPr>
          <a:lstStyle/>
          <a:p>
            <a:r>
              <a:rPr lang="tr-TR" sz="2800" dirty="0" err="1" smtClean="0">
                <a:solidFill>
                  <a:srgbClr val="C00000"/>
                </a:solidFill>
              </a:rPr>
              <a:t>Sü</a:t>
            </a:r>
            <a:r>
              <a:rPr lang="tr-TR" sz="2800" dirty="0" smtClean="0">
                <a:solidFill>
                  <a:srgbClr val="C00000"/>
                </a:solidFill>
              </a:rPr>
              <a:t>. Birimleri</a:t>
            </a:r>
            <a:br>
              <a:rPr lang="tr-TR" sz="2800" dirty="0" smtClean="0">
                <a:solidFill>
                  <a:srgbClr val="C00000"/>
                </a:solidFill>
              </a:rPr>
            </a:br>
            <a:r>
              <a:rPr lang="tr-TR" sz="2800" dirty="0" smtClean="0">
                <a:solidFill>
                  <a:srgbClr val="C00000"/>
                </a:solidFill>
              </a:rPr>
              <a:t>temel eğitim programı</a:t>
            </a:r>
            <a:endParaRPr lang="tr-TR" sz="2800" dirty="0">
              <a:solidFill>
                <a:srgbClr val="C00000"/>
              </a:solidFill>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103</a:t>
            </a:fld>
            <a:endParaRPr lang="tr-TR"/>
          </a:p>
        </p:txBody>
      </p:sp>
      <p:graphicFrame>
        <p:nvGraphicFramePr>
          <p:cNvPr id="6" name="5 Tablo"/>
          <p:cNvGraphicFramePr>
            <a:graphicFrameLocks noGrp="1"/>
          </p:cNvGraphicFramePr>
          <p:nvPr/>
        </p:nvGraphicFramePr>
        <p:xfrm>
          <a:off x="1822450" y="1569315"/>
          <a:ext cx="9074150" cy="3364992"/>
        </p:xfrm>
        <a:graphic>
          <a:graphicData uri="http://schemas.openxmlformats.org/drawingml/2006/table">
            <a:tbl>
              <a:tblPr/>
              <a:tblGrid>
                <a:gridCol w="3409185"/>
                <a:gridCol w="2858000"/>
                <a:gridCol w="2806965"/>
              </a:tblGrid>
              <a:tr h="319067">
                <a:tc>
                  <a:txBody>
                    <a:bodyPr/>
                    <a:lstStyle/>
                    <a:p>
                      <a:pPr algn="ctr">
                        <a:lnSpc>
                          <a:spcPct val="115000"/>
                        </a:lnSpc>
                        <a:spcAft>
                          <a:spcPts val="0"/>
                        </a:spcAft>
                      </a:pPr>
                      <a:r>
                        <a:rPr lang="tr-TR" sz="2400" b="1" dirty="0">
                          <a:solidFill>
                            <a:schemeClr val="bg1"/>
                          </a:solidFill>
                          <a:latin typeface="Calibri"/>
                          <a:ea typeface="Calibri"/>
                          <a:cs typeface="Times New Roman"/>
                        </a:rPr>
                        <a:t>Eğitim yeri</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2400" b="1" dirty="0">
                          <a:solidFill>
                            <a:schemeClr val="bg1"/>
                          </a:solidFill>
                          <a:latin typeface="Calibri"/>
                          <a:ea typeface="Calibri"/>
                          <a:cs typeface="Times New Roman"/>
                        </a:rPr>
                        <a:t>Eğitim Programı</a:t>
                      </a:r>
                      <a:endParaRPr lang="tr-TR" sz="2400" dirty="0">
                        <a:solidFill>
                          <a:schemeClr val="bg1"/>
                        </a:solidFill>
                        <a:latin typeface="Calibri"/>
                        <a:ea typeface="Calibri"/>
                        <a:cs typeface="Times New Roman"/>
                      </a:endParaRPr>
                    </a:p>
                    <a:p>
                      <a:pPr algn="ctr">
                        <a:lnSpc>
                          <a:spcPct val="115000"/>
                        </a:lnSpc>
                        <a:spcAft>
                          <a:spcPts val="0"/>
                        </a:spcAft>
                      </a:pPr>
                      <a:r>
                        <a:rPr lang="tr-TR" sz="2400" b="1" dirty="0">
                          <a:solidFill>
                            <a:schemeClr val="bg1"/>
                          </a:solidFill>
                          <a:latin typeface="Calibri"/>
                          <a:ea typeface="Calibri"/>
                          <a:cs typeface="Times New Roman"/>
                        </a:rPr>
                        <a:t>Tarihi</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2400" b="1" dirty="0">
                          <a:solidFill>
                            <a:schemeClr val="bg1"/>
                          </a:solidFill>
                          <a:latin typeface="Calibri"/>
                          <a:ea typeface="Calibri"/>
                          <a:cs typeface="Times New Roman"/>
                        </a:rPr>
                        <a:t>Eğitim Saati</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9067">
                <a:tc>
                  <a:txBody>
                    <a:bodyPr/>
                    <a:lstStyle/>
                    <a:p>
                      <a:pPr>
                        <a:lnSpc>
                          <a:spcPct val="115000"/>
                        </a:lnSpc>
                        <a:spcAft>
                          <a:spcPts val="0"/>
                        </a:spcAft>
                      </a:pPr>
                      <a:r>
                        <a:rPr lang="tr-TR" sz="2400" b="1" dirty="0">
                          <a:solidFill>
                            <a:schemeClr val="bg1"/>
                          </a:solidFill>
                          <a:latin typeface="Calibri"/>
                          <a:ea typeface="Calibri"/>
                          <a:cs typeface="Times New Roman"/>
                        </a:rPr>
                        <a:t>SÜ.</a:t>
                      </a:r>
                      <a:r>
                        <a:rPr lang="tr-TR" sz="2400" b="1" dirty="0" err="1">
                          <a:solidFill>
                            <a:schemeClr val="bg1"/>
                          </a:solidFill>
                          <a:latin typeface="Calibri"/>
                          <a:ea typeface="Calibri"/>
                          <a:cs typeface="Times New Roman"/>
                        </a:rPr>
                        <a:t>Vet</a:t>
                      </a:r>
                      <a:r>
                        <a:rPr lang="tr-TR" sz="2400" b="1" dirty="0">
                          <a:solidFill>
                            <a:schemeClr val="bg1"/>
                          </a:solidFill>
                          <a:latin typeface="Calibri"/>
                          <a:ea typeface="Calibri"/>
                          <a:cs typeface="Times New Roman"/>
                        </a:rPr>
                        <a:t>.Fak.</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2400" b="1" dirty="0" smtClean="0">
                          <a:solidFill>
                            <a:schemeClr val="bg1"/>
                          </a:solidFill>
                          <a:latin typeface="Calibri"/>
                          <a:ea typeface="Calibri"/>
                          <a:cs typeface="Times New Roman"/>
                        </a:rPr>
                        <a:t>21-25 Mart 2022</a:t>
                      </a:r>
                      <a:endParaRPr lang="tr-TR" sz="2400" b="1"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2400" b="1" dirty="0" smtClean="0">
                          <a:solidFill>
                            <a:schemeClr val="bg1"/>
                          </a:solidFill>
                          <a:latin typeface="Calibri"/>
                          <a:ea typeface="Calibri"/>
                          <a:cs typeface="Times New Roman"/>
                        </a:rPr>
                        <a:t>13:00-16:00</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2400" b="1">
                          <a:solidFill>
                            <a:schemeClr val="bg1"/>
                          </a:solidFill>
                          <a:latin typeface="Calibri"/>
                          <a:ea typeface="Calibri"/>
                          <a:cs typeface="Times New Roman"/>
                        </a:rPr>
                        <a:t>SÜ.Ziraat Fak.</a:t>
                      </a:r>
                      <a:endParaRPr lang="tr-TR" sz="24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400" b="1" dirty="0" smtClean="0">
                          <a:solidFill>
                            <a:schemeClr val="bg1"/>
                          </a:solidFill>
                          <a:latin typeface="Calibri"/>
                          <a:ea typeface="Calibri"/>
                          <a:cs typeface="Times New Roman"/>
                        </a:rPr>
                        <a:t>21-25 Mart 2022</a:t>
                      </a: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2400" b="1" dirty="0" smtClean="0">
                          <a:solidFill>
                            <a:schemeClr val="bg1"/>
                          </a:solidFill>
                          <a:latin typeface="Calibri"/>
                          <a:ea typeface="Calibri"/>
                          <a:cs typeface="Times New Roman"/>
                        </a:rPr>
                        <a:t>13:00-16:00</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2400" b="1">
                          <a:solidFill>
                            <a:schemeClr val="bg1"/>
                          </a:solidFill>
                          <a:latin typeface="Calibri"/>
                          <a:ea typeface="Calibri"/>
                          <a:cs typeface="Times New Roman"/>
                        </a:rPr>
                        <a:t>SÜ.Tekn.Fak.</a:t>
                      </a:r>
                      <a:endParaRPr lang="tr-TR" sz="24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400" b="1" dirty="0" smtClean="0">
                          <a:solidFill>
                            <a:schemeClr val="bg1"/>
                          </a:solidFill>
                          <a:latin typeface="Calibri"/>
                          <a:ea typeface="Calibri"/>
                          <a:cs typeface="Times New Roman"/>
                        </a:rPr>
                        <a:t>21-25 Mart 2022</a:t>
                      </a: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2400" b="1" dirty="0" smtClean="0">
                          <a:solidFill>
                            <a:schemeClr val="bg1"/>
                          </a:solidFill>
                          <a:latin typeface="Calibri"/>
                          <a:ea typeface="Calibri"/>
                          <a:cs typeface="Times New Roman"/>
                        </a:rPr>
                        <a:t>13:00-16:00</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2400" b="1">
                          <a:solidFill>
                            <a:schemeClr val="bg1"/>
                          </a:solidFill>
                          <a:latin typeface="Calibri"/>
                          <a:ea typeface="Calibri"/>
                          <a:cs typeface="Times New Roman"/>
                        </a:rPr>
                        <a:t>SÜ.İLTEK</a:t>
                      </a:r>
                      <a:endParaRPr lang="tr-TR" sz="24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400" b="1" dirty="0" smtClean="0">
                          <a:solidFill>
                            <a:schemeClr val="bg1"/>
                          </a:solidFill>
                          <a:latin typeface="Calibri"/>
                          <a:ea typeface="Calibri"/>
                          <a:cs typeface="Times New Roman"/>
                        </a:rPr>
                        <a:t>21-25 Mart 2022</a:t>
                      </a: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2400" b="1" dirty="0" smtClean="0">
                          <a:solidFill>
                            <a:schemeClr val="bg1"/>
                          </a:solidFill>
                          <a:latin typeface="Calibri"/>
                          <a:ea typeface="Calibri"/>
                          <a:cs typeface="Times New Roman"/>
                        </a:rPr>
                        <a:t>13:00-16:00</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2400" b="1">
                          <a:solidFill>
                            <a:schemeClr val="bg1"/>
                          </a:solidFill>
                          <a:latin typeface="Calibri"/>
                          <a:ea typeface="Calibri"/>
                          <a:cs typeface="Times New Roman"/>
                        </a:rPr>
                        <a:t>SÜ.İdari Mali İşler DB.</a:t>
                      </a:r>
                      <a:endParaRPr lang="tr-TR" sz="240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400" b="1" dirty="0" smtClean="0">
                          <a:solidFill>
                            <a:schemeClr val="bg1"/>
                          </a:solidFill>
                          <a:latin typeface="Calibri"/>
                          <a:ea typeface="Calibri"/>
                          <a:cs typeface="Times New Roman"/>
                        </a:rPr>
                        <a:t>21-25 Mart 2022</a:t>
                      </a: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tr-TR" sz="2400" b="1" dirty="0" smtClean="0">
                          <a:solidFill>
                            <a:schemeClr val="bg1"/>
                          </a:solidFill>
                          <a:latin typeface="Calibri"/>
                          <a:ea typeface="Calibri"/>
                          <a:cs typeface="Times New Roman"/>
                        </a:rPr>
                        <a:t>13:00-16:00</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9067">
                <a:tc>
                  <a:txBody>
                    <a:bodyPr/>
                    <a:lstStyle/>
                    <a:p>
                      <a:pPr>
                        <a:lnSpc>
                          <a:spcPct val="115000"/>
                        </a:lnSpc>
                        <a:spcAft>
                          <a:spcPts val="0"/>
                        </a:spcAft>
                      </a:pPr>
                      <a:r>
                        <a:rPr lang="tr-TR" sz="2400" b="1" dirty="0">
                          <a:solidFill>
                            <a:schemeClr val="bg1"/>
                          </a:solidFill>
                          <a:latin typeface="Calibri"/>
                          <a:ea typeface="Calibri"/>
                          <a:cs typeface="Times New Roman"/>
                        </a:rPr>
                        <a:t>SÜ.Yapı İşleri DB.</a:t>
                      </a:r>
                      <a:endParaRPr lang="tr-TR" sz="2400" dirty="0">
                        <a:solidFill>
                          <a:schemeClr val="bg1"/>
                        </a:solidFill>
                        <a:latin typeface="Calibri"/>
                        <a:ea typeface="Calibri"/>
                        <a:cs typeface="Times New Roman"/>
                      </a:endParaRP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400" b="1" dirty="0" smtClean="0">
                          <a:solidFill>
                            <a:schemeClr val="bg1"/>
                          </a:solidFill>
                          <a:latin typeface="Calibri"/>
                          <a:ea typeface="Calibri"/>
                          <a:cs typeface="Times New Roman"/>
                        </a:rPr>
                        <a:t>21-25 Mart 2022</a:t>
                      </a: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smtClean="0">
                          <a:solidFill>
                            <a:schemeClr val="bg1"/>
                          </a:solidFill>
                          <a:highlight>
                            <a:srgbClr val="FFFF00"/>
                          </a:highlight>
                          <a:latin typeface="Calibri"/>
                          <a:ea typeface="Calibri"/>
                          <a:cs typeface="Times New Roman"/>
                        </a:rPr>
                        <a:t>13:00-16:00</a:t>
                      </a:r>
                    </a:p>
                  </a:txBody>
                  <a:tcPr marL="56751" marR="56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7" name="6 Metin kutusu"/>
          <p:cNvSpPr txBox="1"/>
          <p:nvPr/>
        </p:nvSpPr>
        <p:spPr>
          <a:xfrm>
            <a:off x="1733550" y="4895850"/>
            <a:ext cx="5638531" cy="1631216"/>
          </a:xfrm>
          <a:prstGeom prst="rect">
            <a:avLst/>
          </a:prstGeom>
          <a:noFill/>
        </p:spPr>
        <p:txBody>
          <a:bodyPr wrap="none" rtlCol="0">
            <a:spAutoFit/>
          </a:bodyPr>
          <a:lstStyle/>
          <a:p>
            <a:pPr>
              <a:buFont typeface="Arial" pitchFamily="34" charset="0"/>
              <a:buChar char="•"/>
            </a:pPr>
            <a:r>
              <a:rPr lang="tr-TR" sz="2000" b="1" u="sng" dirty="0" smtClean="0">
                <a:solidFill>
                  <a:srgbClr val="C00000"/>
                </a:solidFill>
              </a:rPr>
              <a:t>Açıklamaları:</a:t>
            </a:r>
          </a:p>
          <a:p>
            <a:pPr>
              <a:buFont typeface="Arial" pitchFamily="34" charset="0"/>
              <a:buChar char="•"/>
            </a:pPr>
            <a:r>
              <a:rPr lang="tr-TR" sz="2000" b="1" dirty="0" smtClean="0">
                <a:solidFill>
                  <a:schemeClr val="bg1"/>
                </a:solidFill>
              </a:rPr>
              <a:t>Grup Sayısı: 5 (Her gün 1 grup)</a:t>
            </a:r>
          </a:p>
          <a:p>
            <a:pPr>
              <a:buFont typeface="Arial" pitchFamily="34" charset="0"/>
              <a:buChar char="•"/>
            </a:pPr>
            <a:r>
              <a:rPr lang="tr-TR" sz="2000" b="1" dirty="0" smtClean="0">
                <a:solidFill>
                  <a:schemeClr val="bg1"/>
                </a:solidFill>
              </a:rPr>
              <a:t>Az Tehlikeli Birimler Eğitim Saati: 8 saat</a:t>
            </a:r>
          </a:p>
          <a:p>
            <a:pPr>
              <a:buFont typeface="Arial" pitchFamily="34" charset="0"/>
              <a:buChar char="•"/>
            </a:pPr>
            <a:r>
              <a:rPr lang="tr-TR" sz="2000" b="1" dirty="0" smtClean="0">
                <a:solidFill>
                  <a:schemeClr val="bg1"/>
                </a:solidFill>
              </a:rPr>
              <a:t>Tekrarlaması: 3 Yılda 1</a:t>
            </a:r>
          </a:p>
          <a:p>
            <a:pPr>
              <a:buFont typeface="Arial" pitchFamily="34" charset="0"/>
              <a:buChar char="•"/>
            </a:pPr>
            <a:r>
              <a:rPr lang="tr-TR" sz="2000" b="1" dirty="0" smtClean="0">
                <a:solidFill>
                  <a:schemeClr val="bg1"/>
                </a:solidFill>
              </a:rPr>
              <a:t>Eğitim Yeri: KTÜ Halil Cin Konferans Salonu</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5213" y="313718"/>
            <a:ext cx="9905998" cy="1478570"/>
          </a:xfrm>
        </p:spPr>
        <p:txBody>
          <a:bodyPr/>
          <a:lstStyle/>
          <a:p>
            <a:r>
              <a:rPr lang="tr-TR" sz="4000" dirty="0" smtClean="0">
                <a:solidFill>
                  <a:srgbClr val="C00000"/>
                </a:solidFill>
              </a:rPr>
              <a:t>teşekkürler</a:t>
            </a:r>
            <a:endParaRPr lang="tr-TR" dirty="0">
              <a:solidFill>
                <a:srgbClr val="C00000"/>
              </a:solidFill>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104</a:t>
            </a:fld>
            <a:endParaRPr lang="tr-TR"/>
          </a:p>
        </p:txBody>
      </p:sp>
      <p:pic>
        <p:nvPicPr>
          <p:cNvPr id="268290" name="Picture 2" descr="İş Güvenliği Ekip İşidir Baret Etiketi 3 Cm Çap - İş Güvenliği ve İkaz  Levhaları | uyarilevhalari.com&amp;amp;#39;da !"/>
          <p:cNvPicPr>
            <a:picLocks noChangeAspect="1" noChangeArrowheads="1"/>
          </p:cNvPicPr>
          <p:nvPr/>
        </p:nvPicPr>
        <p:blipFill>
          <a:blip r:embed="rId2" cstate="print"/>
          <a:srcRect/>
          <a:stretch>
            <a:fillRect/>
          </a:stretch>
        </p:blipFill>
        <p:spPr bwMode="auto">
          <a:xfrm>
            <a:off x="4229101" y="1958976"/>
            <a:ext cx="4133850" cy="41338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485168"/>
            <a:ext cx="9905998" cy="791182"/>
          </a:xfrm>
        </p:spPr>
        <p:txBody>
          <a:bodyPr/>
          <a:lstStyle/>
          <a:p>
            <a:r>
              <a:rPr lang="tr-TR" dirty="0" smtClean="0">
                <a:solidFill>
                  <a:srgbClr val="C00000"/>
                </a:solidFill>
              </a:rPr>
              <a:t>Kurulun görev ve yetkileri</a:t>
            </a:r>
            <a:endParaRPr lang="tr-TR" dirty="0">
              <a:solidFill>
                <a:srgbClr val="C00000"/>
              </a:solidFill>
            </a:endParaRPr>
          </a:p>
        </p:txBody>
      </p:sp>
      <p:sp>
        <p:nvSpPr>
          <p:cNvPr id="3" name="İçerik Yer Tutucusu 2"/>
          <p:cNvSpPr>
            <a:spLocks noGrp="1"/>
          </p:cNvSpPr>
          <p:nvPr>
            <p:ph idx="1"/>
          </p:nvPr>
        </p:nvSpPr>
        <p:spPr>
          <a:xfrm>
            <a:off x="474662" y="1277936"/>
            <a:ext cx="11450638" cy="4398963"/>
          </a:xfrm>
        </p:spPr>
        <p:txBody>
          <a:bodyPr>
            <a:noAutofit/>
          </a:bodyPr>
          <a:lstStyle/>
          <a:p>
            <a:pPr algn="just">
              <a:lnSpc>
                <a:spcPct val="150000"/>
              </a:lnSpc>
              <a:spcBef>
                <a:spcPct val="0"/>
              </a:spcBef>
            </a:pPr>
            <a:r>
              <a:rPr lang="tr-TR" altLang="tr-TR" sz="2800" b="1" dirty="0"/>
              <a:t>İşyerinde yangın, doğal afet, sabotaj ve benzeri tehlikeler için alınan tedbirlerin yeterliliğini ve ekiplerin çalışmalarını izlemek,</a:t>
            </a:r>
          </a:p>
          <a:p>
            <a:pPr algn="just">
              <a:lnSpc>
                <a:spcPct val="150000"/>
              </a:lnSpc>
              <a:spcBef>
                <a:spcPct val="0"/>
              </a:spcBef>
            </a:pPr>
            <a:r>
              <a:rPr lang="tr-TR" altLang="tr-TR" sz="2800" b="1" dirty="0">
                <a:solidFill>
                  <a:srgbClr val="0070C0"/>
                </a:solidFill>
              </a:rPr>
              <a:t>İşyerinin iş sağlığı ve güvenliği durumuyla ilgili yıllık bir rapor hazırlamak, </a:t>
            </a:r>
            <a:r>
              <a:rPr lang="tr-TR" altLang="tr-TR" sz="2800" b="1" dirty="0"/>
              <a:t>o yılki çalışmaları değerlendirmek, elde edilen tecrübeye göre ertesi yılın çalışma programında yer alacak hususları değerlendirerek belirlemek ve işverene teklifte bulunmak,</a:t>
            </a:r>
          </a:p>
          <a:p>
            <a:endParaRPr lang="tr-TR" sz="28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11</a:t>
            </a:fld>
            <a:endParaRPr lang="tr-TR"/>
          </a:p>
        </p:txBody>
      </p:sp>
    </p:spTree>
    <p:extLst>
      <p:ext uri="{BB962C8B-B14F-4D97-AF65-F5344CB8AC3E}">
        <p14:creationId xmlns="" xmlns:p14="http://schemas.microsoft.com/office/powerpoint/2010/main" val="361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48332"/>
          </a:xfrm>
        </p:spPr>
        <p:txBody>
          <a:bodyPr/>
          <a:lstStyle/>
          <a:p>
            <a:r>
              <a:rPr lang="tr-TR" dirty="0" smtClean="0">
                <a:solidFill>
                  <a:srgbClr val="C00000"/>
                </a:solidFill>
              </a:rPr>
              <a:t>Kurulun görev ve yetkileri</a:t>
            </a:r>
            <a:endParaRPr lang="tr-TR" dirty="0">
              <a:solidFill>
                <a:srgbClr val="C00000"/>
              </a:solidFill>
            </a:endParaRPr>
          </a:p>
        </p:txBody>
      </p:sp>
      <p:sp>
        <p:nvSpPr>
          <p:cNvPr id="3" name="İçerik Yer Tutucusu 2"/>
          <p:cNvSpPr>
            <a:spLocks noGrp="1"/>
          </p:cNvSpPr>
          <p:nvPr>
            <p:ph idx="1"/>
          </p:nvPr>
        </p:nvSpPr>
        <p:spPr>
          <a:xfrm>
            <a:off x="512762" y="1525586"/>
            <a:ext cx="11183938" cy="4570413"/>
          </a:xfrm>
        </p:spPr>
        <p:txBody>
          <a:bodyPr>
            <a:noAutofit/>
          </a:bodyPr>
          <a:lstStyle/>
          <a:p>
            <a:pPr algn="just">
              <a:lnSpc>
                <a:spcPct val="150000"/>
              </a:lnSpc>
              <a:spcBef>
                <a:spcPct val="0"/>
              </a:spcBef>
            </a:pPr>
            <a:r>
              <a:rPr lang="tr-TR" altLang="tr-TR" b="1" dirty="0"/>
              <a:t>6331 sayılı İş Sağlığı ve Güvenliği Kanununun 13 üncü maddesinde belirtilen </a:t>
            </a:r>
            <a:r>
              <a:rPr lang="tr-TR" altLang="tr-TR" b="1" dirty="0">
                <a:solidFill>
                  <a:srgbClr val="0070C0"/>
                </a:solidFill>
              </a:rPr>
              <a:t>çalışmaktan kaçınma hakkı talepleri ile ilgili acilen toplanarak karar vermek,</a:t>
            </a:r>
          </a:p>
          <a:p>
            <a:pPr algn="just">
              <a:lnSpc>
                <a:spcPct val="150000"/>
              </a:lnSpc>
              <a:spcBef>
                <a:spcPct val="0"/>
              </a:spcBef>
            </a:pPr>
            <a:r>
              <a:rPr lang="tr-TR" altLang="tr-TR" b="1" dirty="0">
                <a:solidFill>
                  <a:srgbClr val="0070C0"/>
                </a:solidFill>
              </a:rPr>
              <a:t>İşyerinde teknoloji, iş organizasyonu, çalışma şartları, sosyal ilişkiler ve çalışma ortamı ile ilgili faktörlerin etkilerini kapsayan tutarlı ve genel bir önleme politikası geliştirmeye yönelik çalışmalar yapmak</a:t>
            </a:r>
          </a:p>
          <a:p>
            <a:pPr algn="just"/>
            <a:r>
              <a:rPr lang="tr-TR" altLang="tr-TR" b="1" dirty="0"/>
              <a:t>Kurul üyeleri bu Yönetmelikle kendilerine verilen görevleri yapmalarından dolayı hakları kısıtlanamaz, kötü davranış ve muameleye maruz kalamazlar.</a:t>
            </a:r>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12</a:t>
            </a:fld>
            <a:endParaRPr lang="tr-TR"/>
          </a:p>
        </p:txBody>
      </p:sp>
    </p:spTree>
    <p:extLst>
      <p:ext uri="{BB962C8B-B14F-4D97-AF65-F5344CB8AC3E}">
        <p14:creationId xmlns="" xmlns:p14="http://schemas.microsoft.com/office/powerpoint/2010/main" val="324742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2363" y="370868"/>
            <a:ext cx="9905998" cy="810232"/>
          </a:xfrm>
        </p:spPr>
        <p:txBody>
          <a:bodyPr/>
          <a:lstStyle/>
          <a:p>
            <a:r>
              <a:rPr lang="tr-TR" dirty="0" smtClean="0">
                <a:solidFill>
                  <a:srgbClr val="C00000"/>
                </a:solidFill>
              </a:rPr>
              <a:t>Kurulun çalışma usulleri</a:t>
            </a:r>
            <a:endParaRPr lang="tr-TR" dirty="0">
              <a:solidFill>
                <a:srgbClr val="C00000"/>
              </a:solidFill>
            </a:endParaRPr>
          </a:p>
        </p:txBody>
      </p:sp>
      <p:sp>
        <p:nvSpPr>
          <p:cNvPr id="3" name="İçerik Yer Tutucusu 2"/>
          <p:cNvSpPr>
            <a:spLocks noGrp="1"/>
          </p:cNvSpPr>
          <p:nvPr>
            <p:ph idx="1"/>
          </p:nvPr>
        </p:nvSpPr>
        <p:spPr>
          <a:xfrm>
            <a:off x="455612" y="1125536"/>
            <a:ext cx="11069638" cy="5408613"/>
          </a:xfrm>
        </p:spPr>
        <p:txBody>
          <a:bodyPr>
            <a:noAutofit/>
          </a:bodyPr>
          <a:lstStyle/>
          <a:p>
            <a:pPr marL="0" indent="0" algn="just">
              <a:lnSpc>
                <a:spcPct val="150000"/>
              </a:lnSpc>
              <a:spcBef>
                <a:spcPct val="50000"/>
              </a:spcBef>
              <a:buNone/>
              <a:defRPr/>
            </a:pPr>
            <a:r>
              <a:rPr lang="tr-TR" b="1" dirty="0">
                <a:solidFill>
                  <a:srgbClr val="0070C0"/>
                </a:solidFill>
              </a:rPr>
              <a:t>Kurullar; inceleme, izleme ve uyarmayı öngören bir düzen içinde olmak üzere:</a:t>
            </a:r>
          </a:p>
          <a:p>
            <a:pPr algn="just">
              <a:lnSpc>
                <a:spcPct val="150000"/>
              </a:lnSpc>
              <a:spcBef>
                <a:spcPct val="50000"/>
              </a:spcBef>
              <a:buClr>
                <a:srgbClr val="006600"/>
              </a:buClr>
              <a:defRPr/>
            </a:pPr>
            <a:r>
              <a:rPr lang="tr-TR" b="1" dirty="0"/>
              <a:t>Ayda en az bir kere toplanır. </a:t>
            </a:r>
            <a:r>
              <a:rPr lang="tr-TR" b="1" dirty="0">
                <a:solidFill>
                  <a:srgbClr val="0070C0"/>
                </a:solidFill>
              </a:rPr>
              <a:t>Toplantının gündemi, yeri, günü ve saati en az 48 saat önce kurul üyelerine bildirilir.</a:t>
            </a:r>
          </a:p>
          <a:p>
            <a:pPr algn="just">
              <a:lnSpc>
                <a:spcPct val="150000"/>
              </a:lnSpc>
              <a:spcBef>
                <a:spcPct val="50000"/>
              </a:spcBef>
              <a:buClr>
                <a:srgbClr val="006600"/>
              </a:buClr>
              <a:defRPr/>
            </a:pPr>
            <a:r>
              <a:rPr lang="tr-TR" b="1" dirty="0"/>
              <a:t>Ancak kurul, işyerinin tehlike sınıfını dikkate alarak, tehlikeli işyerlerinde bu sürenin iki ay, </a:t>
            </a:r>
            <a:r>
              <a:rPr lang="tr-TR" b="1" dirty="0">
                <a:solidFill>
                  <a:srgbClr val="0070C0"/>
                </a:solidFill>
              </a:rPr>
              <a:t>az tehlikeli işyerlerinde ise üç ay olarak belirlenmesine karar verebilir</a:t>
            </a:r>
          </a:p>
          <a:p>
            <a:pPr algn="just">
              <a:lnSpc>
                <a:spcPct val="150000"/>
              </a:lnSpc>
              <a:spcBef>
                <a:spcPct val="50000"/>
              </a:spcBef>
              <a:buClr>
                <a:srgbClr val="006600"/>
              </a:buClr>
              <a:defRPr/>
            </a:pPr>
            <a:r>
              <a:rPr lang="tr-TR" b="1" dirty="0" smtClean="0">
                <a:solidFill>
                  <a:srgbClr val="0070C0"/>
                </a:solidFill>
              </a:rPr>
              <a:t>Gündem, </a:t>
            </a:r>
            <a:r>
              <a:rPr lang="tr-TR" b="1" dirty="0">
                <a:solidFill>
                  <a:srgbClr val="0070C0"/>
                </a:solidFill>
              </a:rPr>
              <a:t>sorunların ve projelerin önem sırasına göre belirlenir. </a:t>
            </a:r>
            <a:r>
              <a:rPr lang="tr-TR" b="1" dirty="0"/>
              <a:t>Üyeler gündemde değişiklik isteyebilir. İstek kurulca uygun bulunursa gündem değiştirilir.</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13</a:t>
            </a:fld>
            <a:endParaRPr lang="tr-TR"/>
          </a:p>
        </p:txBody>
      </p:sp>
    </p:spTree>
    <p:extLst>
      <p:ext uri="{BB962C8B-B14F-4D97-AF65-F5344CB8AC3E}">
        <p14:creationId xmlns="" xmlns:p14="http://schemas.microsoft.com/office/powerpoint/2010/main" val="28328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Kurulun çalışma usulleri</a:t>
            </a:r>
          </a:p>
        </p:txBody>
      </p:sp>
      <p:sp>
        <p:nvSpPr>
          <p:cNvPr id="3" name="İçerik Yer Tutucusu 2"/>
          <p:cNvSpPr>
            <a:spLocks noGrp="1"/>
          </p:cNvSpPr>
          <p:nvPr>
            <p:ph idx="1"/>
          </p:nvPr>
        </p:nvSpPr>
        <p:spPr/>
        <p:txBody>
          <a:bodyPr>
            <a:normAutofit lnSpcReduction="10000"/>
          </a:bodyPr>
          <a:lstStyle/>
          <a:p>
            <a:pPr algn="just">
              <a:lnSpc>
                <a:spcPct val="150000"/>
              </a:lnSpc>
              <a:spcBef>
                <a:spcPct val="50000"/>
              </a:spcBef>
            </a:pPr>
            <a:r>
              <a:rPr lang="tr-TR" altLang="tr-TR" b="1" dirty="0">
                <a:solidFill>
                  <a:srgbClr val="0070C0"/>
                </a:solidFill>
              </a:rPr>
              <a:t>Ölümlü, uzuv kayıplı veya ağır iş kazası halleri veya özel bir tedbiri gerektiren önemli hallerde kurul üyelerinden herhangi biri kurulu olağanüstü toplantıya çağırabilir.</a:t>
            </a:r>
          </a:p>
          <a:p>
            <a:pPr algn="just">
              <a:lnSpc>
                <a:spcPct val="150000"/>
              </a:lnSpc>
              <a:spcBef>
                <a:spcPct val="50000"/>
              </a:spcBef>
            </a:pPr>
            <a:r>
              <a:rPr lang="tr-TR" altLang="tr-TR" b="1" dirty="0"/>
              <a:t>Bu konudaki tekliflerin kurul başkanına veya sekreterine yapılması gerekir.</a:t>
            </a:r>
          </a:p>
          <a:p>
            <a:pPr algn="just">
              <a:lnSpc>
                <a:spcPct val="150000"/>
              </a:lnSpc>
              <a:spcBef>
                <a:spcPct val="50000"/>
              </a:spcBef>
            </a:pPr>
            <a:r>
              <a:rPr lang="tr-TR" altLang="tr-TR" b="1" dirty="0">
                <a:solidFill>
                  <a:srgbClr val="0070C0"/>
                </a:solidFill>
              </a:rPr>
              <a:t>Toplantı zamanı, konunun ivedilik ve önemine göre tespit olunur.</a:t>
            </a:r>
          </a:p>
          <a:p>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14</a:t>
            </a:fld>
            <a:endParaRPr lang="tr-TR"/>
          </a:p>
        </p:txBody>
      </p:sp>
    </p:spTree>
    <p:extLst>
      <p:ext uri="{BB962C8B-B14F-4D97-AF65-F5344CB8AC3E}">
        <p14:creationId xmlns="" xmlns:p14="http://schemas.microsoft.com/office/powerpoint/2010/main" val="116972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393929"/>
            <a:ext cx="9905998" cy="825271"/>
          </a:xfrm>
        </p:spPr>
        <p:txBody>
          <a:bodyPr/>
          <a:lstStyle/>
          <a:p>
            <a:r>
              <a:rPr lang="tr-TR" dirty="0">
                <a:solidFill>
                  <a:srgbClr val="C00000"/>
                </a:solidFill>
              </a:rPr>
              <a:t>Kurulun çalışma usulleri</a:t>
            </a:r>
          </a:p>
        </p:txBody>
      </p:sp>
      <p:sp>
        <p:nvSpPr>
          <p:cNvPr id="3" name="İçerik Yer Tutucusu 2"/>
          <p:cNvSpPr>
            <a:spLocks noGrp="1"/>
          </p:cNvSpPr>
          <p:nvPr>
            <p:ph idx="1"/>
          </p:nvPr>
        </p:nvSpPr>
        <p:spPr>
          <a:xfrm>
            <a:off x="1141412" y="1540042"/>
            <a:ext cx="9905999" cy="4947577"/>
          </a:xfrm>
        </p:spPr>
        <p:txBody>
          <a:bodyPr>
            <a:normAutofit fontScale="92500" lnSpcReduction="10000"/>
          </a:bodyPr>
          <a:lstStyle/>
          <a:p>
            <a:pPr algn="just">
              <a:lnSpc>
                <a:spcPct val="150000"/>
              </a:lnSpc>
              <a:spcBef>
                <a:spcPct val="50000"/>
              </a:spcBef>
            </a:pPr>
            <a:r>
              <a:rPr lang="tr-TR" altLang="tr-TR" b="1" dirty="0">
                <a:solidFill>
                  <a:srgbClr val="0070C0"/>
                </a:solidFill>
              </a:rPr>
              <a:t>Kurul toplantılarının günlük çalışma saatleri içinde yapılması asıldır.</a:t>
            </a:r>
          </a:p>
          <a:p>
            <a:pPr algn="just">
              <a:lnSpc>
                <a:spcPct val="150000"/>
              </a:lnSpc>
              <a:spcBef>
                <a:spcPct val="50000"/>
              </a:spcBef>
            </a:pPr>
            <a:r>
              <a:rPr lang="tr-TR" altLang="tr-TR" b="1" dirty="0"/>
              <a:t>Kurulun toplantılarında geçecek süreler günlük çalışma süresinden sayılır.</a:t>
            </a:r>
          </a:p>
          <a:p>
            <a:pPr algn="just">
              <a:lnSpc>
                <a:spcPct val="150000"/>
              </a:lnSpc>
              <a:spcBef>
                <a:spcPct val="50000"/>
              </a:spcBef>
            </a:pPr>
            <a:r>
              <a:rPr lang="tr-TR" altLang="tr-TR" b="1" dirty="0">
                <a:solidFill>
                  <a:srgbClr val="0070C0"/>
                </a:solidFill>
              </a:rPr>
              <a:t>Kurul, üye tam sayısının salt çoğunluğu ile işveren veya işveren vekili başkanlığında toplanır ve katılanların salt çoğunluğu ile karar alır.</a:t>
            </a:r>
          </a:p>
          <a:p>
            <a:pPr algn="just">
              <a:lnSpc>
                <a:spcPct val="150000"/>
              </a:lnSpc>
              <a:spcBef>
                <a:spcPct val="50000"/>
              </a:spcBef>
            </a:pPr>
            <a:r>
              <a:rPr lang="tr-TR" altLang="tr-TR" b="1" dirty="0">
                <a:solidFill>
                  <a:srgbClr val="0070C0"/>
                </a:solidFill>
              </a:rPr>
              <a:t>Çekimser oy kullanılamaz.</a:t>
            </a:r>
          </a:p>
          <a:p>
            <a:pPr algn="just">
              <a:lnSpc>
                <a:spcPct val="150000"/>
              </a:lnSpc>
              <a:spcBef>
                <a:spcPct val="50000"/>
              </a:spcBef>
            </a:pPr>
            <a:r>
              <a:rPr lang="tr-TR" altLang="tr-TR" b="1" dirty="0">
                <a:solidFill>
                  <a:srgbClr val="0070C0"/>
                </a:solidFill>
              </a:rPr>
              <a:t>Oyların eşitliği halinde başkanın oyu kararı belirler.</a:t>
            </a:r>
          </a:p>
          <a:p>
            <a:pPr algn="just">
              <a:lnSpc>
                <a:spcPct val="150000"/>
              </a:lnSpc>
              <a:spcBef>
                <a:spcPct val="50000"/>
              </a:spcBef>
            </a:pPr>
            <a:r>
              <a:rPr lang="tr-TR" altLang="tr-TR" b="1" dirty="0"/>
              <a:t>Çoğunluğun sağlanamadığı veya başka bir nedenle toplantının yapılmadığı hallerde durumu belirten bir tutanak düzenlenir.</a:t>
            </a:r>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15</a:t>
            </a:fld>
            <a:endParaRPr lang="tr-TR"/>
          </a:p>
        </p:txBody>
      </p:sp>
    </p:spTree>
    <p:extLst>
      <p:ext uri="{BB962C8B-B14F-4D97-AF65-F5344CB8AC3E}">
        <p14:creationId xmlns="" xmlns:p14="http://schemas.microsoft.com/office/powerpoint/2010/main" val="186463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3313" y="313718"/>
            <a:ext cx="9905998" cy="1229332"/>
          </a:xfrm>
        </p:spPr>
        <p:txBody>
          <a:bodyPr>
            <a:normAutofit/>
          </a:bodyPr>
          <a:lstStyle/>
          <a:p>
            <a:r>
              <a:rPr lang="tr-TR" sz="3200" dirty="0" smtClean="0">
                <a:solidFill>
                  <a:srgbClr val="C00000"/>
                </a:solidFill>
              </a:rPr>
              <a:t>İşveren veya işveren vekilinin kurula ilişkin genel yükümlülüğü</a:t>
            </a:r>
            <a:endParaRPr lang="tr-TR" sz="3200" dirty="0">
              <a:solidFill>
                <a:srgbClr val="C00000"/>
              </a:solidFill>
            </a:endParaRPr>
          </a:p>
        </p:txBody>
      </p:sp>
      <p:sp>
        <p:nvSpPr>
          <p:cNvPr id="3" name="İçerik Yer Tutucusu 2"/>
          <p:cNvSpPr>
            <a:spLocks noGrp="1"/>
          </p:cNvSpPr>
          <p:nvPr>
            <p:ph idx="1"/>
          </p:nvPr>
        </p:nvSpPr>
        <p:spPr>
          <a:xfrm>
            <a:off x="455612" y="1620836"/>
            <a:ext cx="11298238" cy="4875213"/>
          </a:xfrm>
        </p:spPr>
        <p:txBody>
          <a:bodyPr>
            <a:noAutofit/>
          </a:bodyPr>
          <a:lstStyle/>
          <a:p>
            <a:pPr algn="just">
              <a:lnSpc>
                <a:spcPct val="160000"/>
              </a:lnSpc>
              <a:buNone/>
              <a:defRPr/>
            </a:pPr>
            <a:r>
              <a:rPr lang="tr-TR" b="1" dirty="0">
                <a:solidFill>
                  <a:srgbClr val="0070C0"/>
                </a:solidFill>
              </a:rPr>
              <a:t>İşveren veya işveren vekili;    </a:t>
            </a:r>
          </a:p>
          <a:p>
            <a:pPr algn="just">
              <a:lnSpc>
                <a:spcPct val="160000"/>
              </a:lnSpc>
              <a:buFont typeface="Arial" panose="020B0604020202020204" pitchFamily="34" charset="0"/>
              <a:buChar char="•"/>
              <a:defRPr/>
            </a:pPr>
            <a:r>
              <a:rPr lang="tr-TR" b="1" dirty="0">
                <a:solidFill>
                  <a:srgbClr val="0070C0"/>
                </a:solidFill>
              </a:rPr>
              <a:t>Toplantı için yer, araç ve gereçleri sağlamak, </a:t>
            </a:r>
          </a:p>
          <a:p>
            <a:pPr algn="just">
              <a:lnSpc>
                <a:spcPct val="160000"/>
              </a:lnSpc>
              <a:buFont typeface="Arial" panose="020B0604020202020204" pitchFamily="34" charset="0"/>
              <a:buChar char="•"/>
              <a:defRPr/>
            </a:pPr>
            <a:r>
              <a:rPr lang="tr-TR" b="1" dirty="0">
                <a:solidFill>
                  <a:srgbClr val="0070C0"/>
                </a:solidFill>
              </a:rPr>
              <a:t>Kurulca hazırlanan toplantı tutanaklarını</a:t>
            </a:r>
            <a:r>
              <a:rPr lang="tr-TR" b="1" dirty="0">
                <a:solidFill>
                  <a:srgbClr val="0070C0"/>
                </a:solidFill>
                <a:effectLst>
                  <a:outerShdw blurRad="38100" dist="38100" dir="2700000" algn="tl">
                    <a:srgbClr val="C0C0C0"/>
                  </a:outerShdw>
                </a:effectLst>
              </a:rPr>
              <a:t>,</a:t>
            </a:r>
            <a:r>
              <a:rPr lang="tr-TR" b="1" dirty="0">
                <a:solidFill>
                  <a:srgbClr val="0070C0"/>
                </a:solidFill>
              </a:rPr>
              <a:t> </a:t>
            </a:r>
            <a:r>
              <a:rPr lang="tr-TR" b="1" dirty="0"/>
              <a:t>kaza ve diğer vakaların inceleme raporlarını, kurulun işyerinde yaptığı denetim sonuçlarına ait kurul raporlarını İş Müfettişlerinin incelemesine sunmak amacıyla  </a:t>
            </a:r>
            <a:r>
              <a:rPr lang="tr-TR" b="1" dirty="0">
                <a:solidFill>
                  <a:srgbClr val="0070C0"/>
                </a:solidFill>
              </a:rPr>
              <a:t>işyerinde bulundurmak,</a:t>
            </a:r>
          </a:p>
          <a:p>
            <a:pPr algn="just">
              <a:lnSpc>
                <a:spcPct val="160000"/>
              </a:lnSpc>
              <a:buFont typeface="Arial" panose="020B0604020202020204" pitchFamily="34" charset="0"/>
              <a:buChar char="•"/>
              <a:defRPr/>
            </a:pPr>
            <a:r>
              <a:rPr lang="tr-TR" b="1" dirty="0">
                <a:solidFill>
                  <a:srgbClr val="0070C0"/>
                </a:solidFill>
              </a:rPr>
              <a:t>Mevzuatlara uygun olarak verilen kararları uygulamakla, </a:t>
            </a:r>
            <a:endParaRPr lang="tr-TR" b="1" dirty="0" smtClean="0">
              <a:solidFill>
                <a:srgbClr val="0070C0"/>
              </a:solidFill>
            </a:endParaRPr>
          </a:p>
          <a:p>
            <a:pPr algn="just">
              <a:lnSpc>
                <a:spcPct val="160000"/>
              </a:lnSpc>
              <a:buNone/>
              <a:defRPr/>
            </a:pPr>
            <a:r>
              <a:rPr lang="tr-TR" b="1" dirty="0" smtClean="0">
                <a:solidFill>
                  <a:srgbClr val="0070C0"/>
                </a:solidFill>
              </a:rPr>
              <a:t>		Yükümlüdür. </a:t>
            </a:r>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16</a:t>
            </a:fld>
            <a:endParaRPr lang="tr-TR"/>
          </a:p>
        </p:txBody>
      </p:sp>
    </p:spTree>
    <p:extLst>
      <p:ext uri="{BB962C8B-B14F-4D97-AF65-F5344CB8AC3E}">
        <p14:creationId xmlns="" xmlns:p14="http://schemas.microsoft.com/office/powerpoint/2010/main" val="271283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962632"/>
          </a:xfrm>
        </p:spPr>
        <p:txBody>
          <a:bodyPr/>
          <a:lstStyle/>
          <a:p>
            <a:r>
              <a:rPr lang="tr-TR" dirty="0" smtClean="0">
                <a:solidFill>
                  <a:srgbClr val="C00000"/>
                </a:solidFill>
              </a:rPr>
              <a:t>Çalışanların yükümlülüğü</a:t>
            </a:r>
            <a:endParaRPr lang="tr-TR" dirty="0">
              <a:solidFill>
                <a:srgbClr val="C00000"/>
              </a:solidFill>
            </a:endParaRPr>
          </a:p>
        </p:txBody>
      </p:sp>
      <p:sp>
        <p:nvSpPr>
          <p:cNvPr id="3" name="İçerik Yer Tutucusu 2"/>
          <p:cNvSpPr>
            <a:spLocks noGrp="1"/>
          </p:cNvSpPr>
          <p:nvPr>
            <p:ph idx="1"/>
          </p:nvPr>
        </p:nvSpPr>
        <p:spPr>
          <a:xfrm>
            <a:off x="665162" y="1658936"/>
            <a:ext cx="11126788" cy="4551363"/>
          </a:xfrm>
        </p:spPr>
        <p:txBody>
          <a:bodyPr>
            <a:noAutofit/>
          </a:bodyPr>
          <a:lstStyle/>
          <a:p>
            <a:pPr algn="just">
              <a:lnSpc>
                <a:spcPct val="160000"/>
              </a:lnSpc>
              <a:buNone/>
              <a:defRPr/>
            </a:pPr>
            <a:r>
              <a:rPr lang="tr-TR" b="1" dirty="0">
                <a:solidFill>
                  <a:srgbClr val="0070C0"/>
                </a:solidFill>
              </a:rPr>
              <a:t>Çalışanlar;               </a:t>
            </a:r>
          </a:p>
          <a:p>
            <a:pPr algn="just">
              <a:lnSpc>
                <a:spcPct val="150000"/>
              </a:lnSpc>
              <a:buFont typeface="Arial" panose="020B0604020202020204" pitchFamily="34" charset="0"/>
              <a:buChar char="•"/>
              <a:defRPr/>
            </a:pPr>
            <a:r>
              <a:rPr lang="tr-TR" b="1" dirty="0">
                <a:solidFill>
                  <a:srgbClr val="0070C0"/>
                </a:solidFill>
              </a:rPr>
              <a:t>Sağlık ve güvenliğin korunması ve geliştirilmesi amacıyla konulan kurallar, yasaklar ile alınan karar ve tedbirlere uymakla, </a:t>
            </a:r>
          </a:p>
          <a:p>
            <a:pPr algn="just">
              <a:lnSpc>
                <a:spcPct val="150000"/>
              </a:lnSpc>
              <a:buFont typeface="Arial" panose="020B0604020202020204" pitchFamily="34" charset="0"/>
              <a:buChar char="•"/>
              <a:defRPr/>
            </a:pPr>
            <a:r>
              <a:rPr lang="tr-TR" b="1" dirty="0"/>
              <a:t>İşyerinde iş sağlığı ve güvenliği tedbirlerinin belirlenmesi, uygulanması ve alınan tedbirlere uyulması konularında kurul ile işbirliği yapmakla,</a:t>
            </a:r>
          </a:p>
          <a:p>
            <a:pPr algn="just">
              <a:lnSpc>
                <a:spcPct val="150000"/>
              </a:lnSpc>
              <a:buFont typeface="Arial" panose="020B0604020202020204" pitchFamily="34" charset="0"/>
              <a:buChar char="•"/>
              <a:defRPr/>
            </a:pPr>
            <a:r>
              <a:rPr lang="tr-TR" b="1" dirty="0">
                <a:solidFill>
                  <a:srgbClr val="0070C0"/>
                </a:solidFill>
              </a:rPr>
              <a:t>Uygulamada karşılaşılan güçlükler hakkında çalışan temsilcileri aracılığıyla kurula bilgi vermekle,</a:t>
            </a:r>
          </a:p>
          <a:p>
            <a:pPr algn="just">
              <a:lnSpc>
                <a:spcPct val="160000"/>
              </a:lnSpc>
              <a:buNone/>
              <a:defRPr/>
            </a:pPr>
            <a:r>
              <a:rPr lang="tr-TR" b="1" dirty="0"/>
              <a:t>	</a:t>
            </a:r>
            <a:r>
              <a:rPr lang="tr-TR" b="1" dirty="0" smtClean="0"/>
              <a:t>	</a:t>
            </a:r>
            <a:r>
              <a:rPr lang="tr-TR" b="1" dirty="0" smtClean="0">
                <a:solidFill>
                  <a:srgbClr val="0070C0"/>
                </a:solidFill>
              </a:rPr>
              <a:t>Yükümlüdür</a:t>
            </a:r>
            <a:r>
              <a:rPr lang="tr-TR" b="1" dirty="0">
                <a:solidFill>
                  <a:srgbClr val="0070C0"/>
                </a:solidFill>
              </a:rPr>
              <a:t>. </a:t>
            </a:r>
          </a:p>
          <a:p>
            <a:endParaRPr lang="tr-TR" sz="20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17</a:t>
            </a:fld>
            <a:endParaRPr lang="tr-TR"/>
          </a:p>
        </p:txBody>
      </p:sp>
    </p:spTree>
    <p:extLst>
      <p:ext uri="{BB962C8B-B14F-4D97-AF65-F5344CB8AC3E}">
        <p14:creationId xmlns="" xmlns:p14="http://schemas.microsoft.com/office/powerpoint/2010/main" val="29459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288594" y="1443790"/>
            <a:ext cx="7905924" cy="3320716"/>
          </a:xfrm>
        </p:spPr>
        <p:txBody>
          <a:bodyPr>
            <a:normAutofit/>
          </a:bodyPr>
          <a:lstStyle/>
          <a:p>
            <a:r>
              <a:rPr lang="tr-TR" sz="6000" dirty="0" smtClean="0">
                <a:solidFill>
                  <a:srgbClr val="FFFF00"/>
                </a:solidFill>
              </a:rPr>
              <a:t>Ulusal mevzuat</a:t>
            </a:r>
            <a:br>
              <a:rPr lang="tr-TR" sz="6000" dirty="0" smtClean="0">
                <a:solidFill>
                  <a:srgbClr val="FFFF00"/>
                </a:solidFill>
              </a:rPr>
            </a:br>
            <a:r>
              <a:rPr lang="tr-TR" sz="6000" dirty="0" smtClean="0">
                <a:solidFill>
                  <a:srgbClr val="FFFF00"/>
                </a:solidFill>
              </a:rPr>
              <a:t> </a:t>
            </a:r>
            <a:br>
              <a:rPr lang="tr-TR" sz="6000" dirty="0" smtClean="0">
                <a:solidFill>
                  <a:srgbClr val="FFFF00"/>
                </a:solidFill>
              </a:rPr>
            </a:br>
            <a:r>
              <a:rPr lang="tr-TR" sz="6000" dirty="0" smtClean="0">
                <a:solidFill>
                  <a:srgbClr val="FFFF00"/>
                </a:solidFill>
              </a:rPr>
              <a:t>ve standartlar</a:t>
            </a:r>
            <a:endParaRPr lang="tr-TR" sz="6000" dirty="0">
              <a:solidFill>
                <a:srgbClr val="FFFF00"/>
              </a:solidFill>
            </a:endParaRPr>
          </a:p>
        </p:txBody>
      </p:sp>
      <p:sp>
        <p:nvSpPr>
          <p:cNvPr id="7" name="Altbilgi Yer Tutucusu 6"/>
          <p:cNvSpPr>
            <a:spLocks noGrp="1"/>
          </p:cNvSpPr>
          <p:nvPr>
            <p:ph type="ftr" sz="quarter" idx="11"/>
          </p:nvPr>
        </p:nvSpPr>
        <p:spPr/>
        <p:txBody>
          <a:bodyPr/>
          <a:lstStyle/>
          <a:p>
            <a:endParaRPr lang="tr-TR" dirty="0"/>
          </a:p>
        </p:txBody>
      </p:sp>
      <p:sp>
        <p:nvSpPr>
          <p:cNvPr id="8" name="Slayt Numarası Yer Tutucusu 7"/>
          <p:cNvSpPr>
            <a:spLocks noGrp="1"/>
          </p:cNvSpPr>
          <p:nvPr>
            <p:ph type="sldNum" sz="quarter" idx="12"/>
          </p:nvPr>
        </p:nvSpPr>
        <p:spPr/>
        <p:txBody>
          <a:bodyPr/>
          <a:lstStyle/>
          <a:p>
            <a:fld id="{F809C6CE-579E-44B4-B6A9-3ED3A3AFE959}" type="slidenum">
              <a:rPr lang="tr-TR" smtClean="0"/>
              <a:pPr/>
              <a:t>18</a:t>
            </a:fld>
            <a:endParaRPr lang="tr-TR"/>
          </a:p>
        </p:txBody>
      </p:sp>
    </p:spTree>
    <p:extLst>
      <p:ext uri="{BB962C8B-B14F-4D97-AF65-F5344CB8AC3E}">
        <p14:creationId xmlns="" xmlns:p14="http://schemas.microsoft.com/office/powerpoint/2010/main" val="267331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9413" y="1352550"/>
            <a:ext cx="4059237" cy="4373479"/>
          </a:xfrm>
        </p:spPr>
        <p:txBody>
          <a:bodyPr>
            <a:normAutofit fontScale="70000" lnSpcReduction="20000"/>
          </a:bodyPr>
          <a:lstStyle/>
          <a:p>
            <a:pPr algn="just">
              <a:buNone/>
            </a:pPr>
            <a:r>
              <a:rPr lang="tr-TR" altLang="tr-TR" b="1" dirty="0" smtClean="0">
                <a:solidFill>
                  <a:srgbClr val="0070C0"/>
                </a:solidFill>
              </a:rPr>
              <a:t>GENEL</a:t>
            </a:r>
          </a:p>
          <a:p>
            <a:pPr algn="just"/>
            <a:r>
              <a:rPr lang="tr-TR" altLang="tr-TR" b="1" dirty="0" smtClean="0">
                <a:solidFill>
                  <a:srgbClr val="0070C0"/>
                </a:solidFill>
              </a:rPr>
              <a:t>6331 </a:t>
            </a:r>
            <a:r>
              <a:rPr lang="tr-TR" altLang="tr-TR" b="1" dirty="0">
                <a:solidFill>
                  <a:srgbClr val="0070C0"/>
                </a:solidFill>
              </a:rPr>
              <a:t>sayılı İş Sağlığı ve Güvenliği Kanunu</a:t>
            </a:r>
          </a:p>
          <a:p>
            <a:pPr algn="just"/>
            <a:r>
              <a:rPr lang="tr-TR" altLang="tr-TR" b="1" dirty="0"/>
              <a:t>6331 sayılı Kanuna bağlı olarak çıkarılan Yönetmelik ve Tebliğler</a:t>
            </a:r>
          </a:p>
          <a:p>
            <a:pPr algn="just"/>
            <a:r>
              <a:rPr lang="tr-TR" altLang="tr-TR" b="1" dirty="0">
                <a:solidFill>
                  <a:srgbClr val="0070C0"/>
                </a:solidFill>
              </a:rPr>
              <a:t>4857 sayılı İş Kanunu</a:t>
            </a:r>
          </a:p>
          <a:p>
            <a:pPr algn="just"/>
            <a:r>
              <a:rPr lang="tr-TR" altLang="tr-TR" b="1" dirty="0"/>
              <a:t>5510 sayılı Sosyal Sigortalar ve Genel Sağlık Sigortası Kanunu</a:t>
            </a:r>
          </a:p>
          <a:p>
            <a:pPr algn="just"/>
            <a:r>
              <a:rPr lang="tr-TR" altLang="tr-TR" b="1" dirty="0">
                <a:solidFill>
                  <a:srgbClr val="0070C0"/>
                </a:solidFill>
              </a:rPr>
              <a:t>ILO 155 </a:t>
            </a:r>
            <a:r>
              <a:rPr lang="tr-TR" altLang="tr-TR" b="1" dirty="0" err="1">
                <a:solidFill>
                  <a:srgbClr val="0070C0"/>
                </a:solidFill>
              </a:rPr>
              <a:t>No'lu</a:t>
            </a:r>
            <a:r>
              <a:rPr lang="tr-TR" altLang="tr-TR" b="1" dirty="0">
                <a:solidFill>
                  <a:srgbClr val="0070C0"/>
                </a:solidFill>
              </a:rPr>
              <a:t> İş Sağlığı ve Güvenliği ve Çalışma Ortamına İlişkin Sözleşme</a:t>
            </a:r>
          </a:p>
          <a:p>
            <a:pPr algn="just"/>
            <a:r>
              <a:rPr lang="tr-TR" altLang="tr-TR" b="1" dirty="0"/>
              <a:t>ILO 187 </a:t>
            </a:r>
            <a:r>
              <a:rPr lang="tr-TR" altLang="tr-TR" b="1" dirty="0" err="1"/>
              <a:t>No'lu</a:t>
            </a:r>
            <a:r>
              <a:rPr lang="tr-TR" altLang="tr-TR" b="1" dirty="0"/>
              <a:t> İş Sağlığı ve Güvenliğini Geliştirme Çerçeve Sözleşmesi</a:t>
            </a:r>
          </a:p>
          <a:p>
            <a:endParaRPr lang="tr-TR" b="1" dirty="0">
              <a:solidFill>
                <a:srgbClr val="0070C0"/>
              </a:solidFill>
            </a:endParaRPr>
          </a:p>
        </p:txBody>
      </p:sp>
      <p:sp>
        <p:nvSpPr>
          <p:cNvPr id="5" name="Slayt Numarası Yer Tutucusu 4"/>
          <p:cNvSpPr>
            <a:spLocks noGrp="1"/>
          </p:cNvSpPr>
          <p:nvPr>
            <p:ph type="sldNum" sz="quarter" idx="12"/>
          </p:nvPr>
        </p:nvSpPr>
        <p:spPr/>
        <p:txBody>
          <a:bodyPr/>
          <a:lstStyle/>
          <a:p>
            <a:fld id="{F809C6CE-579E-44B4-B6A9-3ED3A3AFE959}" type="slidenum">
              <a:rPr lang="tr-TR" smtClean="0"/>
              <a:pPr/>
              <a:t>19</a:t>
            </a:fld>
            <a:endParaRPr lang="tr-TR"/>
          </a:p>
        </p:txBody>
      </p:sp>
      <p:sp>
        <p:nvSpPr>
          <p:cNvPr id="8" name="7 Metin kutusu"/>
          <p:cNvSpPr txBox="1"/>
          <p:nvPr/>
        </p:nvSpPr>
        <p:spPr>
          <a:xfrm>
            <a:off x="4038600" y="5943600"/>
            <a:ext cx="7647603" cy="646331"/>
          </a:xfrm>
          <a:prstGeom prst="rect">
            <a:avLst/>
          </a:prstGeom>
          <a:noFill/>
        </p:spPr>
        <p:txBody>
          <a:bodyPr wrap="square" rtlCol="0">
            <a:spAutoFit/>
          </a:bodyPr>
          <a:lstStyle/>
          <a:p>
            <a:r>
              <a:rPr lang="tr-TR" b="1" dirty="0" smtClean="0">
                <a:solidFill>
                  <a:srgbClr val="C00000"/>
                </a:solidFill>
                <a:latin typeface="+mj-lt"/>
              </a:rPr>
              <a:t>Yönerge:</a:t>
            </a:r>
          </a:p>
          <a:p>
            <a:pPr lvl="0"/>
            <a:r>
              <a:rPr lang="tr-TR" b="1" dirty="0" smtClean="0">
                <a:solidFill>
                  <a:srgbClr val="0070C0"/>
                </a:solidFill>
                <a:latin typeface="+mj-lt"/>
              </a:rPr>
              <a:t>Selçuk Üniversitesi İş Sağlığı ve Güvenliği Uygulama Yönergesi</a:t>
            </a:r>
          </a:p>
        </p:txBody>
      </p:sp>
      <p:sp>
        <p:nvSpPr>
          <p:cNvPr id="9" name="Unvan 1"/>
          <p:cNvSpPr>
            <a:spLocks noGrp="1"/>
          </p:cNvSpPr>
          <p:nvPr>
            <p:ph type="title"/>
          </p:nvPr>
        </p:nvSpPr>
        <p:spPr>
          <a:xfrm>
            <a:off x="1036030" y="266830"/>
            <a:ext cx="10515600" cy="1142870"/>
          </a:xfrm>
        </p:spPr>
        <p:txBody>
          <a:bodyPr>
            <a:noAutofit/>
          </a:bodyPr>
          <a:lstStyle/>
          <a:p>
            <a:r>
              <a:rPr lang="tr-TR" sz="3200" b="1" dirty="0" smtClean="0">
                <a:solidFill>
                  <a:srgbClr val="C00000"/>
                </a:solidFill>
                <a:effectLst>
                  <a:outerShdw blurRad="38100" dist="38100" dir="2700000" algn="tl">
                    <a:srgbClr val="000000">
                      <a:alpha val="43137"/>
                    </a:srgbClr>
                  </a:outerShdw>
                </a:effectLst>
              </a:rPr>
              <a:t>İŞ SAĞLIĞI </a:t>
            </a:r>
            <a:r>
              <a:rPr lang="tr-TR" sz="3200" b="1" dirty="0">
                <a:solidFill>
                  <a:srgbClr val="C00000"/>
                </a:solidFill>
                <a:effectLst>
                  <a:outerShdw blurRad="38100" dist="38100" dir="2700000" algn="tl">
                    <a:srgbClr val="000000">
                      <a:alpha val="43137"/>
                    </a:srgbClr>
                  </a:outerShdw>
                </a:effectLst>
              </a:rPr>
              <a:t>VE </a:t>
            </a:r>
            <a:r>
              <a:rPr lang="tr-TR" sz="3200" b="1" dirty="0" smtClean="0">
                <a:solidFill>
                  <a:srgbClr val="C00000"/>
                </a:solidFill>
                <a:effectLst>
                  <a:outerShdw blurRad="38100" dist="38100" dir="2700000" algn="tl">
                    <a:srgbClr val="000000">
                      <a:alpha val="43137"/>
                    </a:srgbClr>
                  </a:outerShdw>
                </a:effectLst>
              </a:rPr>
              <a:t>GÜVENLİĞİ</a:t>
            </a:r>
            <a:r>
              <a:rPr lang="tr-TR" sz="3200" dirty="0" smtClean="0">
                <a:solidFill>
                  <a:srgbClr val="C00000"/>
                </a:solidFill>
                <a:effectLst>
                  <a:outerShdw blurRad="38100" dist="38100" dir="2700000" algn="tl">
                    <a:srgbClr val="000000">
                      <a:alpha val="43137"/>
                    </a:srgbClr>
                  </a:outerShdw>
                </a:effectLst>
              </a:rPr>
              <a:t> </a:t>
            </a:r>
            <a:r>
              <a:rPr lang="tr-TR" sz="3200" b="1" dirty="0" smtClean="0">
                <a:solidFill>
                  <a:srgbClr val="C00000"/>
                </a:solidFill>
                <a:effectLst>
                  <a:outerShdw blurRad="38100" dist="38100" dir="2700000" algn="tl">
                    <a:srgbClr val="000000">
                      <a:alpha val="43137"/>
                    </a:srgbClr>
                  </a:outerShdw>
                </a:effectLst>
              </a:rPr>
              <a:t>mevzuatI</a:t>
            </a:r>
            <a:r>
              <a:rPr lang="tr-TR" sz="1400" dirty="0"/>
              <a:t/>
            </a:r>
            <a:br>
              <a:rPr lang="tr-TR" sz="1400" dirty="0"/>
            </a:br>
            <a:endParaRPr lang="tr-TR" sz="1400" dirty="0"/>
          </a:p>
        </p:txBody>
      </p:sp>
      <p:pic>
        <p:nvPicPr>
          <p:cNvPr id="11" name="10 Resim"/>
          <p:cNvPicPr/>
          <p:nvPr/>
        </p:nvPicPr>
        <p:blipFill>
          <a:blip r:embed="rId2" cstate="print"/>
          <a:srcRect l="52042" t="23113" r="21483" b="37264"/>
          <a:stretch>
            <a:fillRect/>
          </a:stretch>
        </p:blipFill>
        <p:spPr bwMode="auto">
          <a:xfrm>
            <a:off x="6972300" y="1428750"/>
            <a:ext cx="4381500" cy="4191000"/>
          </a:xfrm>
          <a:prstGeom prst="rect">
            <a:avLst/>
          </a:prstGeom>
          <a:noFill/>
          <a:ln w="9525">
            <a:solidFill>
              <a:schemeClr val="accent6">
                <a:lumMod val="75000"/>
              </a:schemeClr>
            </a:solidFill>
            <a:miter lim="800000"/>
            <a:headEnd/>
            <a:tailEnd/>
          </a:ln>
          <a:effectLst>
            <a:glow rad="101600">
              <a:schemeClr val="accent4">
                <a:satMod val="175000"/>
                <a:alpha val="40000"/>
              </a:schemeClr>
            </a:glow>
          </a:effectLst>
        </p:spPr>
      </p:pic>
    </p:spTree>
    <p:extLst>
      <p:ext uri="{BB962C8B-B14F-4D97-AF65-F5344CB8AC3E}">
        <p14:creationId xmlns="" xmlns:p14="http://schemas.microsoft.com/office/powerpoint/2010/main" val="386723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 y="0"/>
            <a:ext cx="11658600" cy="1478570"/>
          </a:xfrm>
        </p:spPr>
        <p:txBody>
          <a:bodyPr>
            <a:normAutofit/>
          </a:bodyPr>
          <a:lstStyle/>
          <a:p>
            <a:r>
              <a:rPr lang="tr-TR" sz="3200" dirty="0" smtClean="0">
                <a:solidFill>
                  <a:srgbClr val="FF0000"/>
                </a:solidFill>
              </a:rPr>
              <a:t>Kurul üyelerinin zorunlu eğitim konuları</a:t>
            </a:r>
            <a:endParaRPr lang="tr-TR" sz="3200" dirty="0">
              <a:solidFill>
                <a:srgbClr val="FF0000"/>
              </a:solidFill>
            </a:endParaRPr>
          </a:p>
        </p:txBody>
      </p:sp>
      <p:sp>
        <p:nvSpPr>
          <p:cNvPr id="5" name="Slayt Numarası Yer Tutucusu 4"/>
          <p:cNvSpPr>
            <a:spLocks noGrp="1"/>
          </p:cNvSpPr>
          <p:nvPr>
            <p:ph type="sldNum" sz="quarter" idx="12"/>
          </p:nvPr>
        </p:nvSpPr>
        <p:spPr/>
        <p:txBody>
          <a:bodyPr/>
          <a:lstStyle/>
          <a:p>
            <a:fld id="{F809C6CE-579E-44B4-B6A9-3ED3A3AFE959}" type="slidenum">
              <a:rPr lang="tr-TR" smtClean="0"/>
              <a:pPr/>
              <a:t>2</a:t>
            </a:fld>
            <a:endParaRPr lang="tr-TR"/>
          </a:p>
        </p:txBody>
      </p:sp>
      <p:sp>
        <p:nvSpPr>
          <p:cNvPr id="3" name="Dikdörtgen 2"/>
          <p:cNvSpPr/>
          <p:nvPr/>
        </p:nvSpPr>
        <p:spPr>
          <a:xfrm>
            <a:off x="781051" y="857250"/>
            <a:ext cx="10591800" cy="5978560"/>
          </a:xfrm>
          <a:prstGeom prst="rect">
            <a:avLst/>
          </a:prstGeom>
        </p:spPr>
        <p:txBody>
          <a:bodyPr wrap="square">
            <a:spAutoFit/>
          </a:bodyPr>
          <a:lstStyle/>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Yönetmelikle Belirtilen Görev Ve Yetkiler</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Ulusal Mevzuat Ve Standartlar</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Sıkça Rastlanan İş Kazaları Ve Tehlikeli Vakaların Nedenleri</a:t>
            </a:r>
          </a:p>
          <a:p>
            <a:pPr marL="342900" indent="-342900" algn="just">
              <a:lnSpc>
                <a:spcPct val="170000"/>
              </a:lnSpc>
              <a:buFont typeface="Arial" panose="020B0604020202020204" pitchFamily="34" charset="0"/>
              <a:buChar char="•"/>
            </a:pPr>
            <a:r>
              <a:rPr lang="tr-TR" altLang="tr-TR" sz="2500" b="1" dirty="0" smtClean="0">
                <a:solidFill>
                  <a:srgbClr val="0070C0"/>
                </a:solidFill>
                <a:latin typeface="Times New Roman" panose="02020603050405020304" pitchFamily="18" charset="0"/>
                <a:cs typeface="Times New Roman" panose="02020603050405020304" pitchFamily="18" charset="0"/>
              </a:rPr>
              <a:t>İş Hijyenin </a:t>
            </a:r>
            <a:r>
              <a:rPr lang="tr-TR" altLang="tr-TR" sz="2500" b="1" dirty="0">
                <a:solidFill>
                  <a:srgbClr val="0070C0"/>
                </a:solidFill>
                <a:latin typeface="Times New Roman" panose="02020603050405020304" pitchFamily="18" charset="0"/>
                <a:cs typeface="Times New Roman" panose="02020603050405020304" pitchFamily="18" charset="0"/>
              </a:rPr>
              <a:t>Temel İlkeleri</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Etkili İletişim Teknikleri </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Acil Durum Önlemleri</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Meslek Hastalıkları</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İşyerlerine Ait Özel Riskler</a:t>
            </a:r>
          </a:p>
          <a:p>
            <a:pPr marL="342900" indent="-342900" algn="just">
              <a:lnSpc>
                <a:spcPct val="170000"/>
              </a:lnSpc>
              <a:buFont typeface="Arial" panose="020B0604020202020204" pitchFamily="34" charset="0"/>
              <a:buChar char="•"/>
            </a:pPr>
            <a:r>
              <a:rPr lang="tr-TR" altLang="tr-TR" sz="2500" b="1" dirty="0">
                <a:solidFill>
                  <a:srgbClr val="0070C0"/>
                </a:solidFill>
                <a:latin typeface="Times New Roman" panose="02020603050405020304" pitchFamily="18" charset="0"/>
                <a:cs typeface="Times New Roman" panose="02020603050405020304" pitchFamily="18" charset="0"/>
              </a:rPr>
              <a:t>Risk Değerlendirmesi</a:t>
            </a:r>
            <a:endParaRPr lang="en-US" altLang="tr-TR" sz="2500" b="1" dirty="0">
              <a:solidFill>
                <a:srgbClr val="0070C0"/>
              </a:solidFill>
              <a:latin typeface="Times New Roman" panose="02020603050405020304" pitchFamily="18" charset="0"/>
              <a:cs typeface="Times New Roman" panose="02020603050405020304" pitchFamily="18" charset="0"/>
            </a:endParaRPr>
          </a:p>
        </p:txBody>
      </p:sp>
      <p:sp>
        <p:nvSpPr>
          <p:cNvPr id="6" name="2 İçerik Yer Tutucusu"/>
          <p:cNvSpPr>
            <a:spLocks noGrp="1"/>
          </p:cNvSpPr>
          <p:nvPr>
            <p:ph idx="1"/>
          </p:nvPr>
        </p:nvSpPr>
        <p:spPr>
          <a:xfrm>
            <a:off x="7008813" y="4135437"/>
            <a:ext cx="4897437" cy="2379663"/>
          </a:xfrm>
        </p:spPr>
        <p:style>
          <a:lnRef idx="1">
            <a:schemeClr val="accent6"/>
          </a:lnRef>
          <a:fillRef idx="2">
            <a:schemeClr val="accent6"/>
          </a:fillRef>
          <a:effectRef idx="1">
            <a:schemeClr val="accent6"/>
          </a:effectRef>
          <a:fontRef idx="minor">
            <a:schemeClr val="dk1"/>
          </a:fontRef>
        </p:style>
        <p:txBody>
          <a:bodyPr>
            <a:normAutofit fontScale="92500"/>
          </a:bodyPr>
          <a:lstStyle/>
          <a:p>
            <a:pPr>
              <a:buNone/>
            </a:pPr>
            <a:r>
              <a:rPr lang="tr-TR" b="1" u="sng" dirty="0" smtClean="0">
                <a:solidFill>
                  <a:srgbClr val="C00000"/>
                </a:solidFill>
              </a:rPr>
              <a:t>*EĞİTİM KAPSAMI</a:t>
            </a:r>
          </a:p>
          <a:p>
            <a:r>
              <a:rPr lang="tr-TR" b="1" dirty="0" smtClean="0"/>
              <a:t>KURUL ÜYELERİ</a:t>
            </a:r>
          </a:p>
          <a:p>
            <a:r>
              <a:rPr lang="tr-TR" b="1" dirty="0" smtClean="0"/>
              <a:t>ÇALIŞAN TEMSİLCİLERİ</a:t>
            </a:r>
          </a:p>
          <a:p>
            <a:r>
              <a:rPr lang="tr-TR" b="1" dirty="0" smtClean="0"/>
              <a:t>RİSK DEĞERLENDİRME EKİBİ</a:t>
            </a:r>
            <a:endParaRPr lang="tr-TR" b="1" dirty="0"/>
          </a:p>
        </p:txBody>
      </p:sp>
    </p:spTree>
    <p:extLst>
      <p:ext uri="{BB962C8B-B14F-4D97-AF65-F5344CB8AC3E}">
        <p14:creationId xmlns="" xmlns:p14="http://schemas.microsoft.com/office/powerpoint/2010/main" val="230708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F809C6CE-579E-44B4-B6A9-3ED3A3AFE959}" type="slidenum">
              <a:rPr lang="tr-TR" smtClean="0"/>
              <a:pPr/>
              <a:t>20</a:t>
            </a:fld>
            <a:endParaRPr lang="tr-TR"/>
          </a:p>
        </p:txBody>
      </p:sp>
      <p:sp>
        <p:nvSpPr>
          <p:cNvPr id="6" name="5 İçerik Yer Tutucusu"/>
          <p:cNvSpPr>
            <a:spLocks noGrp="1"/>
          </p:cNvSpPr>
          <p:nvPr>
            <p:ph idx="1"/>
          </p:nvPr>
        </p:nvSpPr>
        <p:spPr>
          <a:xfrm>
            <a:off x="17462" y="58736"/>
            <a:ext cx="6935788" cy="6723064"/>
          </a:xfrm>
        </p:spPr>
        <p:txBody>
          <a:bodyPr>
            <a:normAutofit fontScale="25000" lnSpcReduction="20000"/>
          </a:bodyPr>
          <a:lstStyle/>
          <a:p>
            <a:pPr>
              <a:buNone/>
            </a:pPr>
            <a:r>
              <a:rPr lang="tr-TR" sz="6400" b="1" u="sng" dirty="0" smtClean="0">
                <a:solidFill>
                  <a:srgbClr val="C00000"/>
                </a:solidFill>
              </a:rPr>
              <a:t>Yönetmelikler</a:t>
            </a:r>
          </a:p>
          <a:p>
            <a:pPr lvl="0"/>
            <a:r>
              <a:rPr lang="tr-TR" sz="6400" dirty="0" smtClean="0"/>
              <a:t>Biyolojik Etkenlere </a:t>
            </a:r>
            <a:r>
              <a:rPr lang="tr-TR" sz="6400" dirty="0" err="1" smtClean="0"/>
              <a:t>Maruziyet</a:t>
            </a:r>
            <a:r>
              <a:rPr lang="tr-TR" sz="6400" dirty="0" smtClean="0"/>
              <a:t> Risklerinin Önlenmesi Hakkında Yönetmelik</a:t>
            </a:r>
          </a:p>
          <a:p>
            <a:pPr lvl="0"/>
            <a:r>
              <a:rPr lang="tr-TR" sz="5600" dirty="0" smtClean="0"/>
              <a:t>Ekranlı Araçlarla Çalışmalarda Sağlık ve Güvenlik Önlemleri Hakkında Yönetmelik</a:t>
            </a:r>
          </a:p>
          <a:p>
            <a:pPr lvl="0"/>
            <a:r>
              <a:rPr lang="tr-TR" sz="5600" dirty="0" smtClean="0"/>
              <a:t>Elle Taşıma İşleri Yönetmeliği</a:t>
            </a:r>
          </a:p>
          <a:p>
            <a:pPr lvl="0"/>
            <a:r>
              <a:rPr lang="tr-TR" sz="5600" dirty="0" smtClean="0"/>
              <a:t>Gebe veya Emziren Kadınların Çalıştırılma Şartlarıyla Emzirme Odaları ve Çocuk Bakım Yurtlarına Dair Yönetmelik</a:t>
            </a:r>
          </a:p>
          <a:p>
            <a:pPr lvl="0"/>
            <a:r>
              <a:rPr lang="tr-TR" sz="5600" dirty="0" smtClean="0"/>
              <a:t>Gemi Adamlarının İkamet Yerleri, Sağlık ve İaşelerine Dair Yönetmelik</a:t>
            </a:r>
          </a:p>
          <a:p>
            <a:pPr lvl="0"/>
            <a:r>
              <a:rPr lang="tr-TR" sz="5600" dirty="0" smtClean="0"/>
              <a:t>Geçici veya Belirli Süreli İşlerde İş Sağlığı ve Güvenliği Hakkında Yönetmelik</a:t>
            </a:r>
          </a:p>
          <a:p>
            <a:pPr lvl="0"/>
            <a:r>
              <a:rPr lang="tr-TR" sz="5600" dirty="0" smtClean="0"/>
              <a:t>Kadın Çalışanların Gece Postalarında Çalıştırılma Koşulları Hakkında Yönetmelik</a:t>
            </a:r>
          </a:p>
          <a:p>
            <a:pPr lvl="0"/>
            <a:r>
              <a:rPr lang="tr-TR" sz="5600" dirty="0" smtClean="0"/>
              <a:t>Kanserojen veya </a:t>
            </a:r>
            <a:r>
              <a:rPr lang="tr-TR" sz="5600" dirty="0" err="1" smtClean="0"/>
              <a:t>Mutajen</a:t>
            </a:r>
            <a:r>
              <a:rPr lang="tr-TR" sz="5600" dirty="0" smtClean="0"/>
              <a:t> Maddelerle Çalışmalarda Sağlık ve Güvenlik Önlemleri Hakkında Yönetmelik</a:t>
            </a:r>
          </a:p>
          <a:p>
            <a:pPr lvl="0"/>
            <a:r>
              <a:rPr lang="tr-TR" sz="5600" dirty="0" smtClean="0"/>
              <a:t>Kimyasal Maddelerle Çalışmalarda Sağlık ve Güvenlik Önlemleri Hakkında Yönetmelik</a:t>
            </a:r>
          </a:p>
          <a:p>
            <a:pPr lvl="0"/>
            <a:r>
              <a:rPr lang="tr-TR" sz="5600" dirty="0" smtClean="0">
                <a:solidFill>
                  <a:srgbClr val="C00000"/>
                </a:solidFill>
              </a:rPr>
              <a:t>Kişisel Koruyucu Donanımların İşyerlerinde Kullanılması Hakkında Yönetmelik</a:t>
            </a:r>
          </a:p>
          <a:p>
            <a:pPr lvl="0"/>
            <a:r>
              <a:rPr lang="tr-TR" sz="5600" dirty="0" smtClean="0"/>
              <a:t>Sağlık Kuralları Bakımından Günde Azami Yedi Buçuk Saat veya Daha Az Çalışılması Gereken İşler Hakkında Yönetmelik</a:t>
            </a:r>
          </a:p>
          <a:p>
            <a:pPr lvl="0"/>
            <a:r>
              <a:rPr lang="tr-TR" sz="5600" dirty="0" smtClean="0"/>
              <a:t>Sağlık ve Güvenlik İşaretleri Yönetmeliği</a:t>
            </a:r>
          </a:p>
          <a:p>
            <a:pPr lvl="0"/>
            <a:r>
              <a:rPr lang="tr-TR" sz="5600" dirty="0" smtClean="0"/>
              <a:t>Tehlikeli ve Çok Tehlikeli Sınıfta Yer Alan İşlerde Çalıştırılacakların Mesleki Eğitimlerine Dair Yönetmelik</a:t>
            </a:r>
          </a:p>
          <a:p>
            <a:pPr lvl="0"/>
            <a:r>
              <a:rPr lang="tr-TR" sz="5600" dirty="0" smtClean="0"/>
              <a:t>Tozla Mücadele Yönetmeliği</a:t>
            </a:r>
          </a:p>
          <a:p>
            <a:pPr lvl="0"/>
            <a:r>
              <a:rPr lang="tr-TR" sz="5600" dirty="0" smtClean="0"/>
              <a:t>Ulusal İş Sağlığı ve Güvenliği Konseyi Yönetmeliği</a:t>
            </a:r>
          </a:p>
          <a:p>
            <a:pPr lvl="0"/>
            <a:r>
              <a:rPr lang="tr-TR" sz="5600" dirty="0" smtClean="0"/>
              <a:t>Yapı İşlerinde İş Sağlığı ve Güvenliği Yönetmeliği</a:t>
            </a:r>
          </a:p>
          <a:p>
            <a:endParaRPr lang="tr-TR" dirty="0"/>
          </a:p>
        </p:txBody>
      </p:sp>
      <p:sp>
        <p:nvSpPr>
          <p:cNvPr id="143361" name="Rectangle 1"/>
          <p:cNvSpPr>
            <a:spLocks noChangeArrowheads="1"/>
          </p:cNvSpPr>
          <p:nvPr/>
        </p:nvSpPr>
        <p:spPr bwMode="auto">
          <a:xfrm>
            <a:off x="6915150" y="495659"/>
            <a:ext cx="497205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Calibri"/>
                <a:ea typeface="Times New Roman" pitchFamily="18" charset="0"/>
                <a:cs typeface="Times New Roman" pitchFamily="18" charset="0"/>
              </a:rPr>
              <a:t>Ç</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al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anlar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 Gürültü ile </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lgili Risklerden Korunmalar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na Dair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Calibri"/>
                <a:ea typeface="Times New Roman" pitchFamily="18" charset="0"/>
                <a:cs typeface="Times New Roman" pitchFamily="18" charset="0"/>
              </a:rPr>
              <a:t>Ç</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al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anlar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 Patlay</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c</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Ortamlar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 Tehlikelerinden Korunmas</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Hakk</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Calibri"/>
                <a:ea typeface="Times New Roman" pitchFamily="18" charset="0"/>
                <a:cs typeface="Times New Roman" pitchFamily="18" charset="0"/>
              </a:rPr>
              <a:t>Ç</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al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anlar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 Titre</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imle </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lgili Risklerden Korunmalar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na Dair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C00000"/>
                </a:solidFill>
                <a:effectLst/>
                <a:latin typeface="Calibri"/>
                <a:ea typeface="Times New Roman" pitchFamily="18" charset="0"/>
                <a:cs typeface="Times New Roman" pitchFamily="18" charset="0"/>
              </a:rPr>
              <a:t>Ç</a:t>
            </a:r>
            <a:r>
              <a:rPr kumimoji="0" lang="tr-TR" sz="1400" b="0" i="0" u="none" strike="noStrike" cap="none" normalizeH="0" baseline="0" dirty="0" smtClean="0">
                <a:ln>
                  <a:noFill/>
                </a:ln>
                <a:solidFill>
                  <a:srgbClr val="C00000"/>
                </a:solidFill>
                <a:effectLst/>
                <a:latin typeface="Helvetica" pitchFamily="34" charset="0"/>
                <a:ea typeface="Times New Roman" pitchFamily="18" charset="0"/>
                <a:cs typeface="Times New Roman" pitchFamily="18" charset="0"/>
              </a:rPr>
              <a:t>al</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anlar</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n </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Sa</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ığı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ve Güvenli</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 E</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itimlerinin Usul ve Esaslar</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Hakk</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Calibri"/>
                <a:ea typeface="Times New Roman" pitchFamily="18" charset="0"/>
                <a:cs typeface="Times New Roman" pitchFamily="18" charset="0"/>
              </a:rPr>
              <a:t>Ç</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ocuk ve Gen</a:t>
            </a:r>
            <a:r>
              <a:rPr kumimoji="0" lang="tr-TR" sz="1400" b="0" i="0" u="none" strike="noStrike" cap="none" normalizeH="0" baseline="0" dirty="0" smtClean="0">
                <a:ln>
                  <a:noFill/>
                </a:ln>
                <a:solidFill>
                  <a:srgbClr val="222950"/>
                </a:solidFill>
                <a:effectLst/>
                <a:latin typeface="Calibri"/>
                <a:ea typeface="Times New Roman" pitchFamily="18" charset="0"/>
                <a:cs typeface="Times New Roman" pitchFamily="18" charset="0"/>
              </a:rPr>
              <a:t>ç</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 </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çilerin Çal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t</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lma Usul ve Esaslar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Hakk</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Ekipmanlar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 Kullan</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m</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nda Sa</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k ve Güvenlik </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artlar</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Y</a:t>
            </a:r>
            <a:r>
              <a:rPr kumimoji="0" lang="tr-TR" sz="1400" b="0" i="0" u="none" strike="noStrike" cap="none" normalizeH="0" baseline="0" dirty="0" smtClean="0">
                <a:ln>
                  <a:noFill/>
                </a:ln>
                <a:solidFill>
                  <a:srgbClr val="222950"/>
                </a:solidFill>
                <a:effectLst/>
                <a:latin typeface="Calibri"/>
                <a:ea typeface="Times New Roman" pitchFamily="18" charset="0"/>
                <a:cs typeface="Times New Roman" pitchFamily="18" charset="0"/>
              </a:rPr>
              <a:t>ö</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netmeli</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i</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Güvenli</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 Uzmanlar</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n</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n Görev, Yetki ve Sorumluluk ve E</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itimleri Hakk</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Hijyeni Ölçüm, Test ve Analizi Yapan </a:t>
            </a:r>
            <a:r>
              <a:rPr kumimoji="0" lang="tr-TR" sz="1400" b="0" i="0" u="none" strike="noStrike" cap="none" normalizeH="0" baseline="0" dirty="0" err="1" smtClean="0">
                <a:ln>
                  <a:noFill/>
                </a:ln>
                <a:solidFill>
                  <a:srgbClr val="222950"/>
                </a:solidFill>
                <a:effectLst/>
                <a:latin typeface="Calibri" pitchFamily="34" charset="0"/>
                <a:ea typeface="Times New Roman" pitchFamily="18" charset="0"/>
                <a:cs typeface="Helvetica" pitchFamily="34" charset="0"/>
              </a:rPr>
              <a:t>Laboratuvarlar</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Hakk</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Sa</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ığı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 ve Güvenli</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i Hizmetl</a:t>
            </a:r>
            <a:r>
              <a:rPr kumimoji="0" lang="tr-TR" sz="1400" b="0" i="0" u="none" strike="noStrike" cap="none" normalizeH="0" baseline="0" dirty="0" smtClean="0">
                <a:ln>
                  <a:noFill/>
                </a:ln>
                <a:solidFill>
                  <a:srgbClr val="222950"/>
                </a:solidFill>
                <a:effectLst/>
                <a:latin typeface="Helvetica" pitchFamily="34" charset="0"/>
                <a:ea typeface="Times New Roman" pitchFamily="18" charset="0"/>
                <a:cs typeface="Times New Roman" pitchFamily="18" charset="0"/>
              </a:rPr>
              <a:t>erinin Desteklenmesi Hakk</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Sa</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ığı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ve Güvenli</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 Kurullar</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Hakk</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Sa</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ığı</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 ve Güvenli</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 Risk De</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erlendirmesi Yönetmeli</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i</a:t>
            </a:r>
            <a:endParaRPr kumimoji="0" lang="tr-T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yeri Bina ve Eklentilerinde Al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nacak Sa</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k ve Güvenlik Önlemlerine </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li</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kin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yeri Hekimi ve Di</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er Sa</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l</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k Personelinin Görev, Yetki, Sorumluluk ve E</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itimleri Hakk</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nda Yönetmelik</a:t>
            </a:r>
            <a:endParaRPr kumimoji="0" lang="tr-TR"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C00000"/>
                </a:solidFill>
                <a:effectLst/>
                <a:latin typeface="Calibri" pitchFamily="34" charset="0"/>
                <a:ea typeface="Times New Roman" pitchFamily="18" charset="0"/>
                <a:cs typeface="Helvetica" pitchFamily="34" charset="0"/>
              </a:rPr>
              <a:t>yerlerinde Acil Durumlar Hakk</a:t>
            </a:r>
            <a:r>
              <a:rPr kumimoji="0" lang="tr-TR" sz="1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C00000"/>
                </a:solidFill>
                <a:effectLst/>
                <a:latin typeface="Helvetica" pitchFamily="34" charset="0"/>
                <a:ea typeface="Times New Roman" pitchFamily="18" charset="0"/>
                <a:cs typeface="Times New Roman" pitchFamily="18" charset="0"/>
              </a:rPr>
              <a:t>nda Y</a:t>
            </a:r>
            <a:r>
              <a:rPr kumimoji="0" lang="tr-TR" sz="1400" b="0" i="0" u="none" strike="noStrike" cap="none" normalizeH="0" baseline="0" dirty="0" smtClean="0">
                <a:ln>
                  <a:noFill/>
                </a:ln>
                <a:solidFill>
                  <a:srgbClr val="C00000"/>
                </a:solidFill>
                <a:effectLst/>
                <a:latin typeface="Calibri"/>
                <a:ea typeface="Times New Roman" pitchFamily="18" charset="0"/>
                <a:cs typeface="Times New Roman" pitchFamily="18" charset="0"/>
              </a:rPr>
              <a:t>ö</a:t>
            </a:r>
            <a:r>
              <a:rPr kumimoji="0" lang="tr-TR" sz="1400" b="0" i="0" u="none" strike="noStrike" cap="none" normalizeH="0" baseline="0" dirty="0" smtClean="0">
                <a:ln>
                  <a:noFill/>
                </a:ln>
                <a:solidFill>
                  <a:srgbClr val="C00000"/>
                </a:solidFill>
                <a:effectLst/>
                <a:latin typeface="Helvetica" pitchFamily="34" charset="0"/>
                <a:ea typeface="Times New Roman" pitchFamily="18" charset="0"/>
                <a:cs typeface="Times New Roman" pitchFamily="18" charset="0"/>
              </a:rPr>
              <a:t>netmelik</a:t>
            </a:r>
            <a:endParaRPr kumimoji="0" lang="tr-T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yerlerinde </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İş</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in Durdurulmas</a:t>
            </a:r>
            <a:r>
              <a:rPr kumimoji="0" lang="tr-TR" sz="1400" b="0" i="0" u="none" strike="noStrike" cap="none" normalizeH="0" baseline="0" dirty="0" smtClean="0">
                <a:ln>
                  <a:noFill/>
                </a:ln>
                <a:solidFill>
                  <a:srgbClr val="222950"/>
                </a:solidFill>
                <a:effectLst/>
                <a:latin typeface="Arial" pitchFamily="34" charset="0"/>
                <a:ea typeface="Times New Roman" pitchFamily="18" charset="0"/>
                <a:cs typeface="Arial" pitchFamily="34" charset="0"/>
              </a:rPr>
              <a:t>ı</a:t>
            </a:r>
            <a:r>
              <a:rPr kumimoji="0" lang="tr-TR" sz="1400" b="0" i="0" u="none" strike="noStrike" cap="none" normalizeH="0" baseline="0" dirty="0" smtClean="0">
                <a:ln>
                  <a:noFill/>
                </a:ln>
                <a:solidFill>
                  <a:srgbClr val="222950"/>
                </a:solidFill>
                <a:effectLst/>
                <a:latin typeface="Calibri" pitchFamily="34" charset="0"/>
                <a:ea typeface="Times New Roman" pitchFamily="18" charset="0"/>
                <a:cs typeface="Helvetica" pitchFamily="34" charset="0"/>
              </a:rPr>
              <a:t>na Dair Yönetmelik</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6030" y="266830"/>
            <a:ext cx="10515600" cy="1142870"/>
          </a:xfrm>
        </p:spPr>
        <p:txBody>
          <a:bodyPr>
            <a:noAutofit/>
          </a:bodyPr>
          <a:lstStyle/>
          <a:p>
            <a:r>
              <a:rPr lang="tr-TR" sz="3200" b="1" dirty="0" smtClean="0">
                <a:solidFill>
                  <a:srgbClr val="C00000"/>
                </a:solidFill>
                <a:effectLst>
                  <a:outerShdw blurRad="38100" dist="38100" dir="2700000" algn="tl">
                    <a:srgbClr val="000000">
                      <a:alpha val="43137"/>
                    </a:srgbClr>
                  </a:outerShdw>
                </a:effectLst>
              </a:rPr>
              <a:t>İŞ SAĞLIĞI </a:t>
            </a:r>
            <a:r>
              <a:rPr lang="tr-TR" sz="3200" b="1" dirty="0">
                <a:solidFill>
                  <a:srgbClr val="C00000"/>
                </a:solidFill>
                <a:effectLst>
                  <a:outerShdw blurRad="38100" dist="38100" dir="2700000" algn="tl">
                    <a:srgbClr val="000000">
                      <a:alpha val="43137"/>
                    </a:srgbClr>
                  </a:outerShdw>
                </a:effectLst>
              </a:rPr>
              <a:t>VE </a:t>
            </a:r>
            <a:r>
              <a:rPr lang="tr-TR" sz="3200" b="1" dirty="0" smtClean="0">
                <a:solidFill>
                  <a:srgbClr val="C00000"/>
                </a:solidFill>
                <a:effectLst>
                  <a:outerShdw blurRad="38100" dist="38100" dir="2700000" algn="tl">
                    <a:srgbClr val="000000">
                      <a:alpha val="43137"/>
                    </a:srgbClr>
                  </a:outerShdw>
                </a:effectLst>
              </a:rPr>
              <a:t>GÜVENLİĞİ</a:t>
            </a:r>
            <a:r>
              <a:rPr lang="tr-TR" sz="3200" dirty="0" smtClean="0">
                <a:solidFill>
                  <a:srgbClr val="C00000"/>
                </a:solidFill>
                <a:effectLst>
                  <a:outerShdw blurRad="38100" dist="38100" dir="2700000" algn="tl">
                    <a:srgbClr val="000000">
                      <a:alpha val="43137"/>
                    </a:srgbClr>
                  </a:outerShdw>
                </a:effectLst>
              </a:rPr>
              <a:t> </a:t>
            </a:r>
            <a:r>
              <a:rPr lang="tr-TR" sz="3200" b="1" dirty="0" smtClean="0">
                <a:solidFill>
                  <a:srgbClr val="C00000"/>
                </a:solidFill>
                <a:effectLst>
                  <a:outerShdw blurRad="38100" dist="38100" dir="2700000" algn="tl">
                    <a:srgbClr val="000000">
                      <a:alpha val="43137"/>
                    </a:srgbClr>
                  </a:outerShdw>
                </a:effectLst>
              </a:rPr>
              <a:t>KANUNU </a:t>
            </a:r>
            <a:br>
              <a:rPr lang="tr-TR" sz="3200" b="1" dirty="0" smtClean="0">
                <a:solidFill>
                  <a:srgbClr val="C00000"/>
                </a:solidFill>
                <a:effectLst>
                  <a:outerShdw blurRad="38100" dist="38100" dir="2700000" algn="tl">
                    <a:srgbClr val="000000">
                      <a:alpha val="43137"/>
                    </a:srgbClr>
                  </a:outerShdw>
                </a:effectLst>
              </a:rPr>
            </a:br>
            <a:r>
              <a:rPr lang="tr-TR" sz="1600" b="1" dirty="0" smtClean="0">
                <a:solidFill>
                  <a:srgbClr val="C00000"/>
                </a:solidFill>
                <a:effectLst>
                  <a:outerShdw blurRad="38100" dist="38100" dir="2700000" algn="tl">
                    <a:srgbClr val="000000">
                      <a:alpha val="43137"/>
                    </a:srgbClr>
                  </a:outerShdw>
                </a:effectLst>
              </a:rPr>
              <a:t>(</a:t>
            </a:r>
            <a:r>
              <a:rPr lang="tr-TR" sz="1600" dirty="0" smtClean="0">
                <a:solidFill>
                  <a:srgbClr val="C00000"/>
                </a:solidFill>
                <a:effectLst>
                  <a:outerShdw blurRad="38100" dist="38100" dir="2700000" algn="tl">
                    <a:srgbClr val="000000">
                      <a:alpha val="43137"/>
                    </a:srgbClr>
                  </a:outerShdw>
                </a:effectLst>
              </a:rPr>
              <a:t>6331 SAYILI )</a:t>
            </a:r>
            <a:r>
              <a:rPr lang="tr-TR" sz="1400" dirty="0"/>
              <a:t/>
            </a:r>
            <a:br>
              <a:rPr lang="tr-TR" sz="1400" dirty="0"/>
            </a:br>
            <a:endParaRPr lang="tr-TR" sz="1400" dirty="0"/>
          </a:p>
        </p:txBody>
      </p:sp>
      <p:sp>
        <p:nvSpPr>
          <p:cNvPr id="8" name="7 İçerik Yer Tutucusu"/>
          <p:cNvSpPr>
            <a:spLocks noGrp="1"/>
          </p:cNvSpPr>
          <p:nvPr>
            <p:ph idx="1"/>
          </p:nvPr>
        </p:nvSpPr>
        <p:spPr>
          <a:xfrm>
            <a:off x="665162" y="1239836"/>
            <a:ext cx="11031538" cy="5389564"/>
          </a:xfrm>
        </p:spPr>
        <p:txBody>
          <a:bodyPr>
            <a:normAutofit fontScale="92500" lnSpcReduction="20000"/>
          </a:bodyPr>
          <a:lstStyle/>
          <a:p>
            <a:r>
              <a:rPr lang="tr-TR" b="1" u="sng" dirty="0" smtClean="0">
                <a:solidFill>
                  <a:srgbClr val="0070C0"/>
                </a:solidFill>
              </a:rPr>
              <a:t>KAPSAMI VE GETİRDİKLERİ:</a:t>
            </a:r>
          </a:p>
          <a:p>
            <a:pPr lvl="0"/>
            <a:r>
              <a:rPr lang="tr-TR" b="1" dirty="0" smtClean="0">
                <a:solidFill>
                  <a:prstClr val="black"/>
                </a:solidFill>
              </a:rPr>
              <a:t>Kamu ve özel sektör ayrımı gözetmeksizin  </a:t>
            </a:r>
            <a:r>
              <a:rPr lang="tr-TR" b="1" dirty="0" smtClean="0">
                <a:solidFill>
                  <a:srgbClr val="FF0000"/>
                </a:solidFill>
              </a:rPr>
              <a:t>tüm çalışanlar </a:t>
            </a:r>
            <a:r>
              <a:rPr lang="tr-TR" b="1" dirty="0" smtClean="0">
                <a:solidFill>
                  <a:prstClr val="black"/>
                </a:solidFill>
              </a:rPr>
              <a:t>kanun kapsamına alındı.</a:t>
            </a:r>
          </a:p>
          <a:p>
            <a:r>
              <a:rPr lang="tr-TR" b="1" dirty="0" smtClean="0"/>
              <a:t>Kanunla işyerlerine,  risk değerlendirmesinde tespit edilen hususlar da göz önünde bulundurarak </a:t>
            </a:r>
            <a:r>
              <a:rPr lang="tr-TR" b="1" dirty="0" smtClean="0">
                <a:solidFill>
                  <a:srgbClr val="FF0000"/>
                </a:solidFill>
              </a:rPr>
              <a:t>kuralcı değil önleyici bir yaklaşım </a:t>
            </a:r>
            <a:r>
              <a:rPr lang="tr-TR" b="1" dirty="0" smtClean="0"/>
              <a:t>esas alındı.</a:t>
            </a:r>
          </a:p>
          <a:p>
            <a:r>
              <a:rPr lang="tr-TR" b="1" dirty="0" smtClean="0"/>
              <a:t>Kanun aynı zamanda </a:t>
            </a:r>
            <a:r>
              <a:rPr lang="tr-TR" b="1" dirty="0" smtClean="0">
                <a:solidFill>
                  <a:srgbClr val="FF0000"/>
                </a:solidFill>
              </a:rPr>
              <a:t>çırak ve stajyerler </a:t>
            </a:r>
            <a:r>
              <a:rPr lang="tr-TR" b="1" dirty="0" smtClean="0"/>
              <a:t>içinde geçerli olacak</a:t>
            </a:r>
          </a:p>
          <a:p>
            <a:r>
              <a:rPr lang="tr-TR" b="1" dirty="0" smtClean="0"/>
              <a:t>Çalışanlar işyerlerindeki iş sağlığı ve </a:t>
            </a:r>
          </a:p>
          <a:p>
            <a:pPr marL="0" indent="0">
              <a:buNone/>
            </a:pPr>
            <a:r>
              <a:rPr lang="tr-TR" b="1" dirty="0" smtClean="0"/>
              <a:t>  güvenliği faaliyetlerine </a:t>
            </a:r>
            <a:r>
              <a:rPr lang="tr-TR" b="1" dirty="0" smtClean="0">
                <a:solidFill>
                  <a:srgbClr val="FF0000"/>
                </a:solidFill>
              </a:rPr>
              <a:t>aktif katılım </a:t>
            </a:r>
            <a:r>
              <a:rPr lang="tr-TR" b="1" dirty="0" smtClean="0"/>
              <a:t>sağlayacak.</a:t>
            </a:r>
          </a:p>
          <a:p>
            <a:r>
              <a:rPr lang="tr-TR" b="1" dirty="0" smtClean="0"/>
              <a:t>Kanunun uygulamasını kolaylaştırmak için , </a:t>
            </a:r>
            <a:r>
              <a:rPr lang="tr-TR" b="1" dirty="0" smtClean="0">
                <a:solidFill>
                  <a:srgbClr val="FF0000"/>
                </a:solidFill>
              </a:rPr>
              <a:t>etkin idari yaptırım</a:t>
            </a:r>
            <a:r>
              <a:rPr lang="tr-TR" b="1" dirty="0" smtClean="0"/>
              <a:t> uygulanacak.</a:t>
            </a:r>
          </a:p>
          <a:p>
            <a:r>
              <a:rPr lang="tr-TR" b="1" dirty="0" smtClean="0"/>
              <a:t>Hayati tehlike durumunda işyerlerinin tamamında veya bir bölümünde </a:t>
            </a:r>
            <a:r>
              <a:rPr lang="tr-TR" b="1" dirty="0" smtClean="0">
                <a:solidFill>
                  <a:srgbClr val="FF0000"/>
                </a:solidFill>
              </a:rPr>
              <a:t>iş durdurulabilecek.</a:t>
            </a:r>
          </a:p>
          <a:p>
            <a:r>
              <a:rPr lang="tr-TR" b="1" dirty="0" smtClean="0"/>
              <a:t>İşveren tüm çalışanlarını, iş sağlığı ve güvenliği ile çalışma hayatına dair </a:t>
            </a:r>
            <a:r>
              <a:rPr lang="tr-TR" b="1" dirty="0" smtClean="0">
                <a:solidFill>
                  <a:srgbClr val="FF0000"/>
                </a:solidFill>
              </a:rPr>
              <a:t>hak ve sorumlulukları hakkında bilgilendirecek.</a:t>
            </a:r>
          </a:p>
          <a:p>
            <a:endParaRPr lang="tr-TR" b="1" dirty="0" smtClean="0">
              <a:solidFill>
                <a:srgbClr val="FF0000"/>
              </a:solidFill>
            </a:endParaRPr>
          </a:p>
          <a:p>
            <a:endParaRPr lang="tr-TR" b="1" dirty="0" smtClean="0">
              <a:solidFill>
                <a:srgbClr val="FF0000"/>
              </a:solidFill>
            </a:endParaRPr>
          </a:p>
          <a:p>
            <a:endParaRPr lang="tr-TR" b="1" dirty="0" smtClean="0">
              <a:solidFill>
                <a:srgbClr val="FF0000"/>
              </a:solidFill>
            </a:endParaRPr>
          </a:p>
          <a:p>
            <a:endParaRPr lang="tr-TR" dirty="0"/>
          </a:p>
        </p:txBody>
      </p:sp>
    </p:spTree>
    <p:extLst>
      <p:ext uri="{BB962C8B-B14F-4D97-AF65-F5344CB8AC3E}">
        <p14:creationId xmlns="" xmlns:p14="http://schemas.microsoft.com/office/powerpoint/2010/main" val="321838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89012" y="439737"/>
            <a:ext cx="9905999" cy="3541714"/>
          </a:xfrm>
        </p:spPr>
        <p:txBody>
          <a:bodyPr>
            <a:noAutofit/>
          </a:bodyPr>
          <a:lstStyle/>
          <a:p>
            <a:r>
              <a:rPr lang="tr-TR" sz="2000" b="1" dirty="0" smtClean="0"/>
              <a:t>İşverenler , işyerinde var olan yada dışarıdan gelebilecek tehlikelerin belirlenmesi ve bertaraf edilmesi için </a:t>
            </a:r>
            <a:r>
              <a:rPr lang="tr-TR" sz="2000" b="1" dirty="0" smtClean="0">
                <a:solidFill>
                  <a:srgbClr val="FF0000"/>
                </a:solidFill>
              </a:rPr>
              <a:t>risk değerlendirmesi </a:t>
            </a:r>
            <a:r>
              <a:rPr lang="tr-TR" sz="2000" b="1" dirty="0" smtClean="0"/>
              <a:t>yapacak ve güncel tutacak. </a:t>
            </a:r>
          </a:p>
          <a:p>
            <a:r>
              <a:rPr lang="tr-TR" sz="2000" b="1" dirty="0" smtClean="0"/>
              <a:t>Çalışanların hassasiyetlerinin saptanması ve riskli durumların belirlenmesi amacıyla tüm çalışanların </a:t>
            </a:r>
            <a:r>
              <a:rPr lang="tr-TR" sz="2000" b="1" dirty="0" smtClean="0">
                <a:solidFill>
                  <a:srgbClr val="FF0000"/>
                </a:solidFill>
              </a:rPr>
              <a:t>sağlık muayeneleri yapılacak.</a:t>
            </a:r>
            <a:endParaRPr lang="tr-TR" sz="2000" b="1" dirty="0" smtClean="0"/>
          </a:p>
          <a:p>
            <a:r>
              <a:rPr lang="tr-TR" sz="2000" b="1" dirty="0" smtClean="0"/>
              <a:t>İş kazası ve meslek hastalığında </a:t>
            </a:r>
            <a:r>
              <a:rPr lang="tr-TR" sz="2000" b="1" dirty="0" smtClean="0">
                <a:solidFill>
                  <a:srgbClr val="FF0000"/>
                </a:solidFill>
              </a:rPr>
              <a:t>etkin ve güncel kayıt </a:t>
            </a:r>
            <a:r>
              <a:rPr lang="tr-TR" sz="2000" b="1" dirty="0" smtClean="0"/>
              <a:t>yapılacak ve ilk 3 iş günü içinde bildirilecek.</a:t>
            </a:r>
          </a:p>
          <a:p>
            <a:r>
              <a:rPr lang="tr-TR" sz="2000" b="1" dirty="0" smtClean="0"/>
              <a:t>İşyerlerinde </a:t>
            </a:r>
            <a:r>
              <a:rPr lang="tr-TR" sz="2000" b="1" dirty="0" smtClean="0">
                <a:solidFill>
                  <a:srgbClr val="FF0000"/>
                </a:solidFill>
              </a:rPr>
              <a:t>acil durum planları (ilk yardım , yangın) </a:t>
            </a:r>
            <a:r>
              <a:rPr lang="tr-TR" sz="2000" b="1" dirty="0" smtClean="0"/>
              <a:t>hazır olacak.</a:t>
            </a:r>
          </a:p>
          <a:p>
            <a:r>
              <a:rPr lang="tr-TR" sz="2000" b="1" dirty="0" smtClean="0">
                <a:solidFill>
                  <a:srgbClr val="FF0000"/>
                </a:solidFill>
              </a:rPr>
              <a:t>İzleme , denetleme ve uygunsuzlukları </a:t>
            </a:r>
            <a:r>
              <a:rPr lang="tr-TR" sz="2000" b="1" dirty="0" smtClean="0"/>
              <a:t>giderme.</a:t>
            </a:r>
          </a:p>
          <a:p>
            <a:r>
              <a:rPr lang="tr-TR" sz="2000" b="1" dirty="0" smtClean="0"/>
              <a:t>İş sağlığı ve güvenliği konularında </a:t>
            </a:r>
            <a:r>
              <a:rPr lang="tr-TR" sz="2000" b="1" dirty="0" smtClean="0">
                <a:solidFill>
                  <a:srgbClr val="FF0000"/>
                </a:solidFill>
              </a:rPr>
              <a:t>eğitim alıp , bilgilenme.</a:t>
            </a:r>
          </a:p>
          <a:p>
            <a:r>
              <a:rPr lang="tr-TR" sz="2000" b="1" dirty="0" smtClean="0"/>
              <a:t>İş sağlığı ve güvenliği konularında </a:t>
            </a:r>
            <a:r>
              <a:rPr lang="tr-TR" sz="2000" b="1" dirty="0" smtClean="0">
                <a:solidFill>
                  <a:srgbClr val="FF0000"/>
                </a:solidFill>
              </a:rPr>
              <a:t>temsil edilme.</a:t>
            </a:r>
          </a:p>
          <a:p>
            <a:r>
              <a:rPr lang="tr-TR" sz="2000" b="1" dirty="0" smtClean="0"/>
              <a:t>Kendilerine verilen üretim ve korunmayla ilgili tüm </a:t>
            </a:r>
            <a:r>
              <a:rPr lang="tr-TR" sz="2000" b="1" dirty="0" smtClean="0">
                <a:solidFill>
                  <a:srgbClr val="FF0000"/>
                </a:solidFill>
              </a:rPr>
              <a:t>araç ve donanımları doğru kullanma.</a:t>
            </a:r>
          </a:p>
          <a:p>
            <a:endParaRPr lang="tr-TR" sz="2000" b="1" dirty="0" smtClean="0"/>
          </a:p>
          <a:p>
            <a:endParaRPr lang="tr-TR" sz="2000" dirty="0"/>
          </a:p>
        </p:txBody>
      </p:sp>
      <p:sp>
        <p:nvSpPr>
          <p:cNvPr id="5" name="4 Slayt Numarası Yer Tutucusu"/>
          <p:cNvSpPr>
            <a:spLocks noGrp="1"/>
          </p:cNvSpPr>
          <p:nvPr>
            <p:ph type="sldNum" sz="quarter" idx="12"/>
          </p:nvPr>
        </p:nvSpPr>
        <p:spPr/>
        <p:txBody>
          <a:bodyPr/>
          <a:lstStyle/>
          <a:p>
            <a:fld id="{F809C6CE-579E-44B4-B6A9-3ED3A3AFE959}"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1413" y="313718"/>
            <a:ext cx="9905998" cy="829282"/>
          </a:xfrm>
        </p:spPr>
        <p:txBody>
          <a:bodyPr/>
          <a:lstStyle/>
          <a:p>
            <a:r>
              <a:rPr lang="tr-TR" dirty="0" smtClean="0">
                <a:solidFill>
                  <a:srgbClr val="C00000"/>
                </a:solidFill>
              </a:rPr>
              <a:t>İşyerlerinin Tehlike Sınıfı</a:t>
            </a:r>
            <a:endParaRPr lang="tr-TR" dirty="0">
              <a:solidFill>
                <a:srgbClr val="C00000"/>
              </a:solidFill>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23</a:t>
            </a:fld>
            <a:endParaRPr lang="tr-TR"/>
          </a:p>
        </p:txBody>
      </p:sp>
      <p:pic>
        <p:nvPicPr>
          <p:cNvPr id="6" name="5 Resim"/>
          <p:cNvPicPr/>
          <p:nvPr/>
        </p:nvPicPr>
        <p:blipFill>
          <a:blip r:embed="rId2" cstate="print"/>
          <a:srcRect l="18420" t="38062" r="33539" b="16478"/>
          <a:stretch>
            <a:fillRect/>
          </a:stretch>
        </p:blipFill>
        <p:spPr bwMode="auto">
          <a:xfrm>
            <a:off x="1085850" y="1333500"/>
            <a:ext cx="9982200" cy="5048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9013" y="351818"/>
            <a:ext cx="9905998" cy="1478570"/>
          </a:xfrm>
        </p:spPr>
        <p:txBody>
          <a:bodyPr>
            <a:normAutofit/>
          </a:bodyPr>
          <a:lstStyle/>
          <a:p>
            <a:r>
              <a:rPr lang="tr-TR" dirty="0" smtClean="0">
                <a:solidFill>
                  <a:srgbClr val="C00000"/>
                </a:solidFill>
              </a:rPr>
              <a:t>İSG HİZMETLERİ GEÇERLİLİK-ÇALIŞMA SÜRELERİ</a:t>
            </a:r>
            <a:endParaRPr lang="tr-TR" dirty="0">
              <a:solidFill>
                <a:srgbClr val="C00000"/>
              </a:solidFill>
            </a:endParaRPr>
          </a:p>
        </p:txBody>
      </p:sp>
      <p:graphicFrame>
        <p:nvGraphicFramePr>
          <p:cNvPr id="6" name="5 İçerik Yer Tutucusu"/>
          <p:cNvGraphicFramePr>
            <a:graphicFrameLocks noGrp="1"/>
          </p:cNvGraphicFramePr>
          <p:nvPr>
            <p:ph idx="1"/>
          </p:nvPr>
        </p:nvGraphicFramePr>
        <p:xfrm>
          <a:off x="685800" y="1777746"/>
          <a:ext cx="10991849" cy="4206240"/>
        </p:xfrm>
        <a:graphic>
          <a:graphicData uri="http://schemas.openxmlformats.org/drawingml/2006/table">
            <a:tbl>
              <a:tblPr/>
              <a:tblGrid>
                <a:gridCol w="3937054"/>
                <a:gridCol w="2352024"/>
                <a:gridCol w="2352024"/>
                <a:gridCol w="2350747"/>
              </a:tblGrid>
              <a:tr h="0">
                <a:tc rowSpan="2">
                  <a:txBody>
                    <a:bodyPr/>
                    <a:lstStyle/>
                    <a:p>
                      <a:pPr algn="ctr">
                        <a:lnSpc>
                          <a:spcPct val="115000"/>
                        </a:lnSpc>
                        <a:spcAft>
                          <a:spcPts val="0"/>
                        </a:spcAft>
                      </a:pPr>
                      <a:r>
                        <a:rPr lang="tr-TR" sz="1600" b="1" dirty="0">
                          <a:solidFill>
                            <a:schemeClr val="bg1"/>
                          </a:solidFill>
                          <a:latin typeface="Calibri"/>
                          <a:ea typeface="Calibri"/>
                          <a:cs typeface="Times New Roman"/>
                        </a:rPr>
                        <a:t>İSG Hizmetleri </a:t>
                      </a:r>
                      <a:endParaRPr lang="tr-TR"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3">
                  <a:txBody>
                    <a:bodyPr/>
                    <a:lstStyle/>
                    <a:p>
                      <a:pPr algn="ctr">
                        <a:lnSpc>
                          <a:spcPct val="115000"/>
                        </a:lnSpc>
                        <a:spcAft>
                          <a:spcPts val="0"/>
                        </a:spcAft>
                      </a:pPr>
                      <a:r>
                        <a:rPr lang="tr-TR" sz="1600" b="1">
                          <a:solidFill>
                            <a:schemeClr val="bg1"/>
                          </a:solidFill>
                          <a:latin typeface="Calibri"/>
                          <a:ea typeface="Calibri"/>
                          <a:cs typeface="Times New Roman"/>
                        </a:rPr>
                        <a:t>Geçerlilik-Gerçekleştirme Süresi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tr-TR"/>
                    </a:p>
                  </a:txBody>
                  <a:tcPr/>
                </a:tc>
                <a:tc hMerge="1">
                  <a:txBody>
                    <a:bodyPr/>
                    <a:lstStyle/>
                    <a:p>
                      <a:endParaRPr lang="tr-TR"/>
                    </a:p>
                  </a:txBody>
                  <a:tcPr/>
                </a:tc>
              </a:tr>
              <a:tr h="0">
                <a:tc vMerge="1">
                  <a:txBody>
                    <a:bodyPr/>
                    <a:lstStyle/>
                    <a:p>
                      <a:endParaRPr lang="tr-TR"/>
                    </a:p>
                  </a:txBody>
                  <a:tcPr/>
                </a:tc>
                <a:tc>
                  <a:txBody>
                    <a:bodyPr/>
                    <a:lstStyle/>
                    <a:p>
                      <a:pPr algn="ctr">
                        <a:lnSpc>
                          <a:spcPct val="115000"/>
                        </a:lnSpc>
                        <a:spcAft>
                          <a:spcPts val="0"/>
                        </a:spcAft>
                      </a:pPr>
                      <a:r>
                        <a:rPr lang="tr-TR" sz="1600" b="1">
                          <a:solidFill>
                            <a:schemeClr val="bg1"/>
                          </a:solidFill>
                          <a:highlight>
                            <a:srgbClr val="FFFF00"/>
                          </a:highlight>
                          <a:latin typeface="Calibri"/>
                          <a:ea typeface="Calibri"/>
                          <a:cs typeface="Times New Roman"/>
                        </a:rPr>
                        <a:t>Az Tehlikeli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600" b="1">
                          <a:solidFill>
                            <a:schemeClr val="bg1"/>
                          </a:solidFill>
                          <a:latin typeface="Calibri"/>
                          <a:ea typeface="Calibri"/>
                          <a:cs typeface="Times New Roman"/>
                        </a:rPr>
                        <a:t>Tehlikeli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600" b="1">
                          <a:solidFill>
                            <a:schemeClr val="bg1"/>
                          </a:solidFill>
                          <a:latin typeface="Calibri"/>
                          <a:ea typeface="Calibri"/>
                          <a:cs typeface="Times New Roman"/>
                        </a:rPr>
                        <a:t>Çok Tehlikeli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0">
                <a:tc>
                  <a:txBody>
                    <a:bodyPr/>
                    <a:lstStyle/>
                    <a:p>
                      <a:pPr>
                        <a:lnSpc>
                          <a:spcPct val="115000"/>
                        </a:lnSpc>
                        <a:spcAft>
                          <a:spcPts val="0"/>
                        </a:spcAft>
                      </a:pPr>
                      <a:r>
                        <a:rPr lang="tr-TR" sz="1600" b="1" dirty="0">
                          <a:solidFill>
                            <a:schemeClr val="bg1"/>
                          </a:solidFill>
                          <a:latin typeface="Calibri"/>
                          <a:ea typeface="Calibri"/>
                          <a:cs typeface="Times New Roman"/>
                        </a:rPr>
                        <a:t>Risk </a:t>
                      </a:r>
                      <a:r>
                        <a:rPr lang="tr-TR" sz="1600" b="1" dirty="0" smtClean="0">
                          <a:solidFill>
                            <a:schemeClr val="bg1"/>
                          </a:solidFill>
                          <a:latin typeface="Calibri"/>
                          <a:ea typeface="Calibri"/>
                          <a:cs typeface="Times New Roman"/>
                        </a:rPr>
                        <a:t>Analizi Raporu</a:t>
                      </a:r>
                      <a:endParaRPr lang="tr-TR"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6 yılda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4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Acil Durum Planı</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6 yılda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4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Acil Durum Tatbikatı</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3 yılda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Periyodik  Muayene</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5 yılda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3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solidFill>
                            <a:schemeClr val="bg1"/>
                          </a:solidFill>
                          <a:latin typeface="Calibri"/>
                          <a:ea typeface="Calibri"/>
                          <a:cs typeface="Times New Roman"/>
                        </a:rPr>
                        <a:t>1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İşyeri Hekimi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5 dakika/ay</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10 dakika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15 dakika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İGU Uzmanı</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10dakika/ay</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20 dakika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40 dakika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İSG Kurul Toplantıları</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3 ayda 1 </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 ayda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 ayda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Saha Gözetimleri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3 ayda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 ayda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 ayda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İSG Temel Eğitimleri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3 yılda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2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 yılda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İSG Eğitim Süreleri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8 saat</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12 saat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16 saat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Acil Durum Destek Elemanları</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50 çalışanda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40 çalışanda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30 çalışanda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a:solidFill>
                            <a:schemeClr val="bg1"/>
                          </a:solidFill>
                          <a:latin typeface="Calibri"/>
                          <a:ea typeface="Calibri"/>
                          <a:cs typeface="Times New Roman"/>
                        </a:rPr>
                        <a:t>İlk Yardım Ekibi</a:t>
                      </a:r>
                      <a:endParaRPr lang="tr-T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bg1"/>
                          </a:solidFill>
                          <a:highlight>
                            <a:srgbClr val="FFFF00"/>
                          </a:highlight>
                          <a:latin typeface="Calibri"/>
                          <a:ea typeface="Calibri"/>
                          <a:cs typeface="Times New Roman"/>
                        </a:rPr>
                        <a:t>20 çalışanda 1</a:t>
                      </a:r>
                      <a:endParaRPr lang="tr-TR" sz="16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10 çalışanda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10 çalışanda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tr-TR" sz="1600" b="1" dirty="0">
                          <a:solidFill>
                            <a:schemeClr val="bg1"/>
                          </a:solidFill>
                          <a:latin typeface="Calibri"/>
                          <a:ea typeface="Calibri"/>
                          <a:cs typeface="Times New Roman"/>
                        </a:rPr>
                        <a:t>Çalışan Temsilcisi Sayısı</a:t>
                      </a:r>
                      <a:endParaRPr lang="tr-TR"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solidFill>
                            <a:schemeClr val="bg1"/>
                          </a:solidFill>
                          <a:highlight>
                            <a:srgbClr val="FFFF00"/>
                          </a:highlight>
                          <a:latin typeface="Calibri"/>
                          <a:ea typeface="Calibri"/>
                          <a:cs typeface="Times New Roman"/>
                        </a:rPr>
                        <a:t>50-1/100-2/500-3</a:t>
                      </a:r>
                      <a:endParaRPr lang="tr-TR" sz="16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solidFill>
                            <a:schemeClr val="bg1"/>
                          </a:solidFill>
                          <a:latin typeface="Calibri"/>
                          <a:ea typeface="Calibri"/>
                          <a:cs typeface="Times New Roman"/>
                        </a:rPr>
                        <a:t>50-1/100-2/500-3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solidFill>
                            <a:schemeClr val="bg1"/>
                          </a:solidFill>
                          <a:latin typeface="Calibri"/>
                          <a:ea typeface="Calibri"/>
                          <a:cs typeface="Times New Roman"/>
                        </a:rPr>
                        <a:t>50-1/100-2/500-3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Slayt Numarası Yer Tutucusu"/>
          <p:cNvSpPr>
            <a:spLocks noGrp="1"/>
          </p:cNvSpPr>
          <p:nvPr>
            <p:ph type="sldNum" sz="quarter" idx="12"/>
          </p:nvPr>
        </p:nvSpPr>
        <p:spPr/>
        <p:txBody>
          <a:bodyPr/>
          <a:lstStyle/>
          <a:p>
            <a:fld id="{F809C6CE-579E-44B4-B6A9-3ED3A3AFE959}"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1413" y="0"/>
            <a:ext cx="9905998" cy="829282"/>
          </a:xfrm>
        </p:spPr>
        <p:txBody>
          <a:bodyPr/>
          <a:lstStyle/>
          <a:p>
            <a:r>
              <a:rPr lang="tr-TR" dirty="0" smtClean="0">
                <a:solidFill>
                  <a:srgbClr val="C00000"/>
                </a:solidFill>
              </a:rPr>
              <a:t>tanımlar</a:t>
            </a:r>
            <a:endParaRPr lang="tr-TR" dirty="0">
              <a:solidFill>
                <a:srgbClr val="C00000"/>
              </a:solidFill>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25</a:t>
            </a:fld>
            <a:endParaRPr lang="tr-TR"/>
          </a:p>
        </p:txBody>
      </p:sp>
      <p:sp>
        <p:nvSpPr>
          <p:cNvPr id="6" name="Dikdörtgen 3"/>
          <p:cNvSpPr>
            <a:spLocks noGrp="1"/>
          </p:cNvSpPr>
          <p:nvPr>
            <p:ph idx="1"/>
          </p:nvPr>
        </p:nvSpPr>
        <p:spPr>
          <a:xfrm>
            <a:off x="533400" y="744537"/>
            <a:ext cx="11430000" cy="2067233"/>
          </a:xfrm>
          <a:prstGeom prst="rect">
            <a:avLst/>
          </a:prstGeom>
        </p:spPr>
        <p:txBody>
          <a:bodyPr wrap="square">
            <a:spAutoFit/>
          </a:bodyPr>
          <a:lstStyle/>
          <a:p>
            <a:r>
              <a:rPr lang="tr-TR" sz="3200" b="1" dirty="0">
                <a:solidFill>
                  <a:srgbClr val="C00000"/>
                </a:solidFill>
              </a:rPr>
              <a:t>İşyeri </a:t>
            </a:r>
            <a:r>
              <a:rPr lang="tr-TR" sz="3200" b="1" dirty="0" smtClean="0">
                <a:solidFill>
                  <a:srgbClr val="C00000"/>
                </a:solidFill>
              </a:rPr>
              <a:t>Hekimi</a:t>
            </a:r>
            <a:r>
              <a:rPr lang="tr-TR" sz="3200" b="1" dirty="0">
                <a:solidFill>
                  <a:srgbClr val="C00000"/>
                </a:solidFill>
              </a:rPr>
              <a:t>:</a:t>
            </a:r>
            <a:r>
              <a:rPr lang="tr-TR" sz="3200" dirty="0">
                <a:solidFill>
                  <a:srgbClr val="000000"/>
                </a:solidFill>
              </a:rPr>
              <a:t> </a:t>
            </a:r>
            <a:endParaRPr lang="tr-TR" sz="3200" dirty="0" smtClean="0">
              <a:solidFill>
                <a:srgbClr val="000000"/>
              </a:solidFill>
            </a:endParaRPr>
          </a:p>
          <a:p>
            <a:pPr algn="just"/>
            <a:r>
              <a:rPr lang="tr-TR" sz="2800" b="1" dirty="0" smtClean="0">
                <a:solidFill>
                  <a:srgbClr val="000000"/>
                </a:solidFill>
              </a:rPr>
              <a:t>İş</a:t>
            </a:r>
            <a:r>
              <a:rPr lang="tr-TR" sz="2800" b="1" dirty="0">
                <a:solidFill>
                  <a:srgbClr val="000000"/>
                </a:solidFill>
              </a:rPr>
              <a:t> sağlığı ve güvenliği alanında görev yapmak üzere Bakanlıkça yetkilendirilmiş, işyeri hekimliği belgesine sahip </a:t>
            </a:r>
            <a:r>
              <a:rPr lang="tr-TR" sz="2800" b="1" dirty="0" smtClean="0">
                <a:solidFill>
                  <a:srgbClr val="000000"/>
                </a:solidFill>
              </a:rPr>
              <a:t>hekimdir. </a:t>
            </a:r>
            <a:r>
              <a:rPr lang="tr-TR" sz="1200" b="1" dirty="0" smtClean="0">
                <a:solidFill>
                  <a:srgbClr val="000000"/>
                </a:solidFill>
              </a:rPr>
              <a:t>43000 İşyeri Hekimi (Kasım 2020)</a:t>
            </a:r>
            <a:endParaRPr lang="tr-TR" sz="1200" b="1" dirty="0"/>
          </a:p>
        </p:txBody>
      </p:sp>
      <p:sp>
        <p:nvSpPr>
          <p:cNvPr id="7" name="6 Dikdörtgen"/>
          <p:cNvSpPr/>
          <p:nvPr/>
        </p:nvSpPr>
        <p:spPr>
          <a:xfrm>
            <a:off x="647665" y="2871778"/>
            <a:ext cx="11106185" cy="1877437"/>
          </a:xfrm>
          <a:prstGeom prst="rect">
            <a:avLst/>
          </a:prstGeom>
        </p:spPr>
        <p:txBody>
          <a:bodyPr wrap="square">
            <a:spAutoFit/>
          </a:bodyPr>
          <a:lstStyle/>
          <a:p>
            <a:r>
              <a:rPr lang="tr-TR" sz="3200" b="1" dirty="0" smtClean="0">
                <a:solidFill>
                  <a:srgbClr val="C00000"/>
                </a:solidFill>
              </a:rPr>
              <a:t>İş Güvenliği </a:t>
            </a:r>
            <a:r>
              <a:rPr lang="tr-TR" sz="3200" b="1" dirty="0">
                <a:solidFill>
                  <a:srgbClr val="C00000"/>
                </a:solidFill>
              </a:rPr>
              <a:t>U</a:t>
            </a:r>
            <a:r>
              <a:rPr lang="tr-TR" sz="3200" b="1" dirty="0" smtClean="0">
                <a:solidFill>
                  <a:srgbClr val="C00000"/>
                </a:solidFill>
              </a:rPr>
              <a:t>zmanı:</a:t>
            </a:r>
          </a:p>
          <a:p>
            <a:pPr algn="just"/>
            <a:r>
              <a:rPr lang="tr-TR" sz="2800" b="1" dirty="0" smtClean="0">
                <a:solidFill>
                  <a:schemeClr val="bg1"/>
                </a:solidFill>
              </a:rPr>
              <a:t>İş sağlığı ve güvenliği alanında görev yapmak üzere Bakanlıkça yetkilendirilmiş, iş güvenliği uzmanlığı belgesine sahip mühendis, mimar veya teknik elemandır. </a:t>
            </a:r>
            <a:r>
              <a:rPr lang="tr-TR" sz="1400" b="1" dirty="0" smtClean="0">
                <a:solidFill>
                  <a:schemeClr val="bg1"/>
                </a:solidFill>
              </a:rPr>
              <a:t>165000 İş Güvenliği </a:t>
            </a:r>
            <a:r>
              <a:rPr lang="tr-TR" sz="1400" b="1" dirty="0">
                <a:solidFill>
                  <a:schemeClr val="bg1"/>
                </a:solidFill>
              </a:rPr>
              <a:t>U</a:t>
            </a:r>
            <a:r>
              <a:rPr lang="tr-TR" sz="1400" b="1" dirty="0" smtClean="0">
                <a:solidFill>
                  <a:schemeClr val="bg1"/>
                </a:solidFill>
              </a:rPr>
              <a:t>zm. </a:t>
            </a:r>
            <a:r>
              <a:rPr lang="tr-TR" sz="1400" b="1" dirty="0">
                <a:solidFill>
                  <a:schemeClr val="bg1"/>
                </a:solidFill>
              </a:rPr>
              <a:t>(Kasım 2020</a:t>
            </a:r>
            <a:r>
              <a:rPr lang="tr-TR" sz="1400" b="1" dirty="0" smtClean="0">
                <a:solidFill>
                  <a:schemeClr val="bg1"/>
                </a:solidFill>
              </a:rPr>
              <a:t>)</a:t>
            </a:r>
            <a:endParaRPr lang="tr-TR" sz="3200" b="1" dirty="0">
              <a:solidFill>
                <a:schemeClr val="bg1"/>
              </a:solidFill>
            </a:endParaRPr>
          </a:p>
        </p:txBody>
      </p:sp>
      <p:sp>
        <p:nvSpPr>
          <p:cNvPr id="8" name="Dikdörtgen 5"/>
          <p:cNvSpPr/>
          <p:nvPr/>
        </p:nvSpPr>
        <p:spPr>
          <a:xfrm>
            <a:off x="800064" y="4805371"/>
            <a:ext cx="10972836" cy="1692771"/>
          </a:xfrm>
          <a:prstGeom prst="rect">
            <a:avLst/>
          </a:prstGeom>
        </p:spPr>
        <p:txBody>
          <a:bodyPr wrap="square">
            <a:spAutoFit/>
          </a:bodyPr>
          <a:lstStyle/>
          <a:p>
            <a:pPr algn="just"/>
            <a:r>
              <a:rPr lang="tr-TR" sz="3200" b="1" dirty="0">
                <a:solidFill>
                  <a:srgbClr val="C00000"/>
                </a:solidFill>
              </a:rPr>
              <a:t>Onaylı Defter: </a:t>
            </a:r>
          </a:p>
          <a:p>
            <a:pPr algn="just"/>
            <a:r>
              <a:rPr lang="tr-TR" sz="2400" b="1" dirty="0" smtClean="0">
                <a:solidFill>
                  <a:srgbClr val="1C283D"/>
                </a:solidFill>
                <a:latin typeface="Calibri" panose="020F0502020204030204" pitchFamily="34" charset="0"/>
              </a:rPr>
              <a:t>İşyeri </a:t>
            </a:r>
            <a:r>
              <a:rPr lang="tr-TR" sz="2400" b="1" dirty="0">
                <a:solidFill>
                  <a:srgbClr val="1C283D"/>
                </a:solidFill>
                <a:latin typeface="Calibri" panose="020F0502020204030204" pitchFamily="34" charset="0"/>
              </a:rPr>
              <a:t>H</a:t>
            </a:r>
            <a:r>
              <a:rPr lang="tr-TR" sz="2400" b="1" dirty="0" smtClean="0">
                <a:solidFill>
                  <a:srgbClr val="1C283D"/>
                </a:solidFill>
                <a:latin typeface="Calibri" panose="020F0502020204030204" pitchFamily="34" charset="0"/>
              </a:rPr>
              <a:t>ekimi </a:t>
            </a:r>
            <a:r>
              <a:rPr lang="tr-TR" sz="2400" b="1" dirty="0">
                <a:solidFill>
                  <a:srgbClr val="1C283D"/>
                </a:solidFill>
                <a:latin typeface="Calibri" panose="020F0502020204030204" pitchFamily="34" charset="0"/>
              </a:rPr>
              <a:t>ve İş Güvenliği Uzmanı tarafından yapılan tespit ve tavsiyeler </a:t>
            </a:r>
            <a:r>
              <a:rPr lang="tr-TR" sz="2400" b="1" dirty="0" smtClean="0">
                <a:solidFill>
                  <a:srgbClr val="1C283D"/>
                </a:solidFill>
                <a:latin typeface="Calibri" panose="020F0502020204030204" pitchFamily="34" charset="0"/>
              </a:rPr>
              <a:t>ile gerekli </a:t>
            </a:r>
            <a:r>
              <a:rPr lang="tr-TR" sz="2400" b="1" dirty="0">
                <a:solidFill>
                  <a:srgbClr val="1C283D"/>
                </a:solidFill>
                <a:latin typeface="Calibri" panose="020F0502020204030204" pitchFamily="34" charset="0"/>
              </a:rPr>
              <a:t>görülen diğer hususların yazıldığı, seri numaralı ve sayfaları bir asıl iki kopyalı şekilde düzenlenmiş her işyeri için tek olan defterdir.</a:t>
            </a:r>
            <a:endParaRPr lang="tr-T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1413" y="351818"/>
            <a:ext cx="9905998" cy="638782"/>
          </a:xfrm>
        </p:spPr>
        <p:txBody>
          <a:bodyPr/>
          <a:lstStyle/>
          <a:p>
            <a:r>
              <a:rPr lang="tr-TR" dirty="0" smtClean="0">
                <a:solidFill>
                  <a:srgbClr val="C00000"/>
                </a:solidFill>
              </a:rPr>
              <a:t>tanımlar</a:t>
            </a:r>
            <a:endParaRPr lang="tr-TR" dirty="0">
              <a:solidFill>
                <a:srgbClr val="C00000"/>
              </a:solidFill>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26</a:t>
            </a:fld>
            <a:endParaRPr lang="tr-TR"/>
          </a:p>
        </p:txBody>
      </p:sp>
      <p:sp>
        <p:nvSpPr>
          <p:cNvPr id="6" name="Dikdörtgen 4"/>
          <p:cNvSpPr/>
          <p:nvPr/>
        </p:nvSpPr>
        <p:spPr>
          <a:xfrm>
            <a:off x="535524" y="1024899"/>
            <a:ext cx="11237375" cy="1015663"/>
          </a:xfrm>
          <a:prstGeom prst="rect">
            <a:avLst/>
          </a:prstGeom>
        </p:spPr>
        <p:txBody>
          <a:bodyPr wrap="square">
            <a:spAutoFit/>
          </a:bodyPr>
          <a:lstStyle/>
          <a:p>
            <a:pPr algn="just"/>
            <a:r>
              <a:rPr lang="tr-TR" sz="3200" b="1" dirty="0" smtClean="0">
                <a:solidFill>
                  <a:srgbClr val="FF0000"/>
                </a:solidFill>
              </a:rPr>
              <a:t>Çalışan:</a:t>
            </a:r>
            <a:r>
              <a:rPr lang="tr-TR" sz="2800" b="1" dirty="0" smtClean="0">
                <a:solidFill>
                  <a:srgbClr val="000000"/>
                </a:solidFill>
              </a:rPr>
              <a:t>Kendi </a:t>
            </a:r>
            <a:r>
              <a:rPr lang="tr-TR" sz="2800" b="1" dirty="0">
                <a:solidFill>
                  <a:srgbClr val="000000"/>
                </a:solidFill>
              </a:rPr>
              <a:t>özel kanunlarındaki statülerine bakılmaksızın kamu veya özel işyerlerinde istihdam edilen gerçek kişiyi, </a:t>
            </a:r>
            <a:endParaRPr lang="tr-TR" sz="2800" b="1" dirty="0"/>
          </a:p>
        </p:txBody>
      </p:sp>
      <p:sp>
        <p:nvSpPr>
          <p:cNvPr id="7" name="Dikdörtgen 3"/>
          <p:cNvSpPr/>
          <p:nvPr/>
        </p:nvSpPr>
        <p:spPr>
          <a:xfrm>
            <a:off x="457165" y="2333612"/>
            <a:ext cx="11372885" cy="2062103"/>
          </a:xfrm>
          <a:prstGeom prst="rect">
            <a:avLst/>
          </a:prstGeom>
        </p:spPr>
        <p:txBody>
          <a:bodyPr wrap="square">
            <a:spAutoFit/>
          </a:bodyPr>
          <a:lstStyle/>
          <a:p>
            <a:pPr algn="just"/>
            <a:r>
              <a:rPr lang="tr-TR" sz="3200" b="1" dirty="0">
                <a:solidFill>
                  <a:srgbClr val="C00000"/>
                </a:solidFill>
                <a:latin typeface="Times" panose="02020603050405020304" pitchFamily="18" charset="0"/>
              </a:rPr>
              <a:t>Ç</a:t>
            </a:r>
            <a:r>
              <a:rPr lang="tr-TR" sz="3200" b="1" dirty="0">
                <a:solidFill>
                  <a:srgbClr val="C00000"/>
                </a:solidFill>
                <a:latin typeface="Times New Roman" panose="02020603050405020304" pitchFamily="18" charset="0"/>
              </a:rPr>
              <a:t>al</a:t>
            </a:r>
            <a:r>
              <a:rPr lang="tr-TR" sz="3200" b="1" dirty="0">
                <a:solidFill>
                  <a:srgbClr val="C00000"/>
                </a:solidFill>
                <a:latin typeface="Times" panose="02020603050405020304" pitchFamily="18" charset="0"/>
              </a:rPr>
              <a:t>ış</a:t>
            </a:r>
            <a:r>
              <a:rPr lang="tr-TR" sz="3200" b="1" dirty="0">
                <a:solidFill>
                  <a:srgbClr val="C00000"/>
                </a:solidFill>
                <a:latin typeface="Times New Roman" panose="02020603050405020304" pitchFamily="18" charset="0"/>
              </a:rPr>
              <a:t>an </a:t>
            </a:r>
            <a:r>
              <a:rPr lang="tr-TR" sz="3200" b="1" dirty="0" smtClean="0">
                <a:solidFill>
                  <a:srgbClr val="C00000"/>
                </a:solidFill>
                <a:latin typeface="Times New Roman" panose="02020603050405020304" pitchFamily="18" charset="0"/>
              </a:rPr>
              <a:t>Temsilcisi:</a:t>
            </a:r>
            <a:r>
              <a:rPr lang="tr-TR" sz="3200" b="1" dirty="0" smtClean="0">
                <a:solidFill>
                  <a:srgbClr val="000000"/>
                </a:solidFill>
                <a:latin typeface="Times" panose="02020603050405020304" pitchFamily="18" charset="0"/>
              </a:rPr>
              <a:t>İş</a:t>
            </a:r>
            <a:r>
              <a:rPr lang="tr-TR" sz="3200" b="1" dirty="0">
                <a:solidFill>
                  <a:srgbClr val="000000"/>
                </a:solidFill>
                <a:latin typeface="Times New Roman" panose="02020603050405020304" pitchFamily="18" charset="0"/>
              </a:rPr>
              <a:t> sa</a:t>
            </a:r>
            <a:r>
              <a:rPr lang="tr-TR" sz="3200" b="1" dirty="0">
                <a:solidFill>
                  <a:srgbClr val="000000"/>
                </a:solidFill>
                <a:latin typeface="Times" panose="02020603050405020304" pitchFamily="18" charset="0"/>
              </a:rPr>
              <a:t>ğ</a:t>
            </a:r>
            <a:r>
              <a:rPr lang="tr-TR" sz="3200" b="1" dirty="0">
                <a:solidFill>
                  <a:srgbClr val="000000"/>
                </a:solidFill>
                <a:latin typeface="Times New Roman" panose="02020603050405020304" pitchFamily="18" charset="0"/>
              </a:rPr>
              <a:t>l</a:t>
            </a:r>
            <a:r>
              <a:rPr lang="tr-TR" sz="3200" b="1" dirty="0">
                <a:solidFill>
                  <a:srgbClr val="000000"/>
                </a:solidFill>
                <a:latin typeface="Times" panose="02020603050405020304" pitchFamily="18" charset="0"/>
              </a:rPr>
              <a:t>ığı</a:t>
            </a:r>
            <a:r>
              <a:rPr lang="tr-TR" sz="3200" b="1" dirty="0">
                <a:solidFill>
                  <a:srgbClr val="000000"/>
                </a:solidFill>
                <a:latin typeface="Times New Roman" panose="02020603050405020304" pitchFamily="18" charset="0"/>
              </a:rPr>
              <a:t> ve g</a:t>
            </a:r>
            <a:r>
              <a:rPr lang="tr-TR" sz="3200" b="1" dirty="0">
                <a:solidFill>
                  <a:srgbClr val="000000"/>
                </a:solidFill>
                <a:latin typeface="Times" panose="02020603050405020304" pitchFamily="18" charset="0"/>
              </a:rPr>
              <a:t>ü</a:t>
            </a:r>
            <a:r>
              <a:rPr lang="tr-TR" sz="3200" b="1" dirty="0">
                <a:solidFill>
                  <a:srgbClr val="000000"/>
                </a:solidFill>
                <a:latin typeface="Times New Roman" panose="02020603050405020304" pitchFamily="18" charset="0"/>
              </a:rPr>
              <a:t>venli</a:t>
            </a:r>
            <a:r>
              <a:rPr lang="tr-TR" sz="3200" b="1" dirty="0">
                <a:solidFill>
                  <a:srgbClr val="000000"/>
                </a:solidFill>
                <a:latin typeface="Times" panose="02020603050405020304" pitchFamily="18" charset="0"/>
              </a:rPr>
              <a:t>ğ</a:t>
            </a:r>
            <a:r>
              <a:rPr lang="tr-TR" sz="3200" b="1" dirty="0">
                <a:solidFill>
                  <a:srgbClr val="000000"/>
                </a:solidFill>
                <a:latin typeface="Times New Roman" panose="02020603050405020304" pitchFamily="18" charset="0"/>
              </a:rPr>
              <a:t>i ile ilgili </a:t>
            </a:r>
            <a:r>
              <a:rPr lang="tr-TR" sz="3200" b="1" dirty="0">
                <a:solidFill>
                  <a:srgbClr val="000000"/>
                </a:solidFill>
                <a:latin typeface="Times" panose="02020603050405020304" pitchFamily="18" charset="0"/>
              </a:rPr>
              <a:t>ç</a:t>
            </a:r>
            <a:r>
              <a:rPr lang="tr-TR" sz="3200" b="1" dirty="0">
                <a:solidFill>
                  <a:srgbClr val="000000"/>
                </a:solidFill>
                <a:latin typeface="Times New Roman" panose="02020603050405020304" pitchFamily="18" charset="0"/>
              </a:rPr>
              <a:t>al</a:t>
            </a:r>
            <a:r>
              <a:rPr lang="tr-TR" sz="3200" b="1" dirty="0">
                <a:solidFill>
                  <a:srgbClr val="000000"/>
                </a:solidFill>
                <a:latin typeface="Times" panose="02020603050405020304" pitchFamily="18" charset="0"/>
              </a:rPr>
              <a:t>ış</a:t>
            </a:r>
            <a:r>
              <a:rPr lang="tr-TR" sz="3200" b="1" dirty="0">
                <a:solidFill>
                  <a:srgbClr val="000000"/>
                </a:solidFill>
                <a:latin typeface="Times New Roman" panose="02020603050405020304" pitchFamily="18" charset="0"/>
              </a:rPr>
              <a:t>malara kat</a:t>
            </a:r>
            <a:r>
              <a:rPr lang="tr-TR" sz="3200" b="1" dirty="0">
                <a:solidFill>
                  <a:srgbClr val="000000"/>
                </a:solidFill>
                <a:latin typeface="Times" panose="02020603050405020304" pitchFamily="18" charset="0"/>
              </a:rPr>
              <a:t>ı</a:t>
            </a:r>
            <a:r>
              <a:rPr lang="tr-TR" sz="3200" b="1" dirty="0">
                <a:solidFill>
                  <a:srgbClr val="000000"/>
                </a:solidFill>
                <a:latin typeface="Times New Roman" panose="02020603050405020304" pitchFamily="18" charset="0"/>
              </a:rPr>
              <a:t>lma, </a:t>
            </a:r>
            <a:r>
              <a:rPr lang="tr-TR" sz="3200" b="1" dirty="0">
                <a:solidFill>
                  <a:srgbClr val="000000"/>
                </a:solidFill>
                <a:latin typeface="Times" panose="02020603050405020304" pitchFamily="18" charset="0"/>
              </a:rPr>
              <a:t>ç</a:t>
            </a:r>
            <a:r>
              <a:rPr lang="tr-TR" sz="3200" b="1" dirty="0">
                <a:solidFill>
                  <a:srgbClr val="000000"/>
                </a:solidFill>
                <a:latin typeface="Times New Roman" panose="02020603050405020304" pitchFamily="18" charset="0"/>
              </a:rPr>
              <a:t>al</a:t>
            </a:r>
            <a:r>
              <a:rPr lang="tr-TR" sz="3200" b="1" dirty="0">
                <a:solidFill>
                  <a:srgbClr val="000000"/>
                </a:solidFill>
                <a:latin typeface="Times" panose="02020603050405020304" pitchFamily="18" charset="0"/>
              </a:rPr>
              <a:t>ış</a:t>
            </a:r>
            <a:r>
              <a:rPr lang="tr-TR" sz="3200" b="1" dirty="0">
                <a:solidFill>
                  <a:srgbClr val="000000"/>
                </a:solidFill>
                <a:latin typeface="Times New Roman" panose="02020603050405020304" pitchFamily="18" charset="0"/>
              </a:rPr>
              <a:t>malar</a:t>
            </a:r>
            <a:r>
              <a:rPr lang="tr-TR" sz="3200" b="1" dirty="0">
                <a:solidFill>
                  <a:srgbClr val="000000"/>
                </a:solidFill>
                <a:latin typeface="Times" panose="02020603050405020304" pitchFamily="18" charset="0"/>
              </a:rPr>
              <a:t>ı</a:t>
            </a:r>
            <a:r>
              <a:rPr lang="tr-TR" sz="3200" b="1" dirty="0">
                <a:solidFill>
                  <a:srgbClr val="000000"/>
                </a:solidFill>
                <a:latin typeface="Times New Roman" panose="02020603050405020304" pitchFamily="18" charset="0"/>
              </a:rPr>
              <a:t> izleme, tedbir </a:t>
            </a:r>
            <a:r>
              <a:rPr lang="tr-TR" sz="3200" b="1" dirty="0" smtClean="0">
                <a:solidFill>
                  <a:srgbClr val="000000"/>
                </a:solidFill>
                <a:latin typeface="Times New Roman" panose="02020603050405020304" pitchFamily="18" charset="0"/>
              </a:rPr>
              <a:t>al</a:t>
            </a:r>
            <a:r>
              <a:rPr lang="tr-TR" sz="3200" b="1" dirty="0" smtClean="0">
                <a:solidFill>
                  <a:srgbClr val="000000"/>
                </a:solidFill>
                <a:latin typeface="Times" panose="02020603050405020304" pitchFamily="18" charset="0"/>
              </a:rPr>
              <a:t>ı</a:t>
            </a:r>
            <a:r>
              <a:rPr lang="tr-TR" sz="3200" b="1" dirty="0" smtClean="0">
                <a:solidFill>
                  <a:srgbClr val="000000"/>
                </a:solidFill>
                <a:latin typeface="Times New Roman" panose="02020603050405020304" pitchFamily="18" charset="0"/>
              </a:rPr>
              <a:t>nmas</a:t>
            </a:r>
            <a:r>
              <a:rPr lang="tr-TR" sz="3200" b="1" dirty="0" smtClean="0">
                <a:solidFill>
                  <a:srgbClr val="000000"/>
                </a:solidFill>
                <a:latin typeface="Times" panose="02020603050405020304" pitchFamily="18" charset="0"/>
              </a:rPr>
              <a:t>ı</a:t>
            </a:r>
            <a:r>
              <a:rPr lang="tr-TR" sz="3200" b="1" dirty="0" smtClean="0">
                <a:solidFill>
                  <a:srgbClr val="000000"/>
                </a:solidFill>
                <a:latin typeface="Times New Roman" panose="02020603050405020304" pitchFamily="18" charset="0"/>
              </a:rPr>
              <a:t>n</a:t>
            </a:r>
            <a:r>
              <a:rPr lang="tr-TR" sz="3200" b="1" dirty="0" smtClean="0">
                <a:solidFill>
                  <a:srgbClr val="000000"/>
                </a:solidFill>
                <a:latin typeface="Times" panose="02020603050405020304" pitchFamily="18" charset="0"/>
              </a:rPr>
              <a:t>ı </a:t>
            </a:r>
            <a:r>
              <a:rPr lang="tr-TR" sz="3200" b="1" dirty="0" smtClean="0">
                <a:solidFill>
                  <a:srgbClr val="000000"/>
                </a:solidFill>
                <a:latin typeface="Times New Roman" panose="02020603050405020304" pitchFamily="18" charset="0"/>
              </a:rPr>
              <a:t>isteme</a:t>
            </a:r>
            <a:r>
              <a:rPr lang="tr-TR" sz="3200" b="1" dirty="0">
                <a:solidFill>
                  <a:srgbClr val="000000"/>
                </a:solidFill>
                <a:latin typeface="Times New Roman" panose="02020603050405020304" pitchFamily="18" charset="0"/>
              </a:rPr>
              <a:t>, tekliflerde bulunma ve </a:t>
            </a:r>
            <a:r>
              <a:rPr lang="tr-TR" sz="3200" b="1" dirty="0" smtClean="0">
                <a:solidFill>
                  <a:srgbClr val="000000"/>
                </a:solidFill>
                <a:latin typeface="Times New Roman" panose="02020603050405020304" pitchFamily="18" charset="0"/>
              </a:rPr>
              <a:t>benzeri konularda</a:t>
            </a:r>
            <a:r>
              <a:rPr lang="tr-TR" sz="3200" b="1" dirty="0">
                <a:solidFill>
                  <a:srgbClr val="000000"/>
                </a:solidFill>
                <a:latin typeface="Times New Roman" panose="02020603050405020304" pitchFamily="18" charset="0"/>
              </a:rPr>
              <a:t> </a:t>
            </a:r>
            <a:r>
              <a:rPr lang="tr-TR" sz="3200" b="1" dirty="0">
                <a:solidFill>
                  <a:srgbClr val="000000"/>
                </a:solidFill>
                <a:latin typeface="Times" panose="02020603050405020304" pitchFamily="18" charset="0"/>
              </a:rPr>
              <a:t>ç</a:t>
            </a:r>
            <a:r>
              <a:rPr lang="tr-TR" sz="3200" b="1" dirty="0">
                <a:solidFill>
                  <a:srgbClr val="000000"/>
                </a:solidFill>
                <a:latin typeface="Times New Roman" panose="02020603050405020304" pitchFamily="18" charset="0"/>
              </a:rPr>
              <a:t>al</a:t>
            </a:r>
            <a:r>
              <a:rPr lang="tr-TR" sz="3200" b="1" dirty="0">
                <a:solidFill>
                  <a:srgbClr val="000000"/>
                </a:solidFill>
                <a:latin typeface="Times" panose="02020603050405020304" pitchFamily="18" charset="0"/>
              </a:rPr>
              <a:t>ış</a:t>
            </a:r>
            <a:r>
              <a:rPr lang="tr-TR" sz="3200" b="1" dirty="0">
                <a:solidFill>
                  <a:srgbClr val="000000"/>
                </a:solidFill>
                <a:latin typeface="Times New Roman" panose="02020603050405020304" pitchFamily="18" charset="0"/>
              </a:rPr>
              <a:t>anlar</a:t>
            </a:r>
            <a:r>
              <a:rPr lang="tr-TR" sz="3200" b="1" dirty="0">
                <a:solidFill>
                  <a:srgbClr val="000000"/>
                </a:solidFill>
                <a:latin typeface="Times" panose="02020603050405020304" pitchFamily="18" charset="0"/>
              </a:rPr>
              <a:t>ı</a:t>
            </a:r>
            <a:r>
              <a:rPr lang="tr-TR" sz="3200" b="1" dirty="0">
                <a:solidFill>
                  <a:srgbClr val="000000"/>
                </a:solidFill>
                <a:latin typeface="Times New Roman" panose="02020603050405020304" pitchFamily="18" charset="0"/>
              </a:rPr>
              <a:t> temsil etmeye yetkili </a:t>
            </a:r>
            <a:r>
              <a:rPr lang="tr-TR" sz="3200" b="1" dirty="0" smtClean="0">
                <a:solidFill>
                  <a:srgbClr val="000000"/>
                </a:solidFill>
                <a:latin typeface="Times" panose="02020603050405020304" pitchFamily="18" charset="0"/>
              </a:rPr>
              <a:t>ç</a:t>
            </a:r>
            <a:r>
              <a:rPr lang="tr-TR" sz="3200" b="1" dirty="0" smtClean="0">
                <a:solidFill>
                  <a:srgbClr val="000000"/>
                </a:solidFill>
                <a:latin typeface="Times New Roman" panose="02020603050405020304" pitchFamily="18" charset="0"/>
              </a:rPr>
              <a:t>al</a:t>
            </a:r>
            <a:r>
              <a:rPr lang="tr-TR" sz="3200" b="1" dirty="0" smtClean="0">
                <a:solidFill>
                  <a:srgbClr val="000000"/>
                </a:solidFill>
                <a:latin typeface="Times" panose="02020603050405020304" pitchFamily="18" charset="0"/>
              </a:rPr>
              <a:t>ış</a:t>
            </a:r>
            <a:r>
              <a:rPr lang="tr-TR" sz="3200" b="1" dirty="0" smtClean="0">
                <a:solidFill>
                  <a:srgbClr val="000000"/>
                </a:solidFill>
                <a:latin typeface="Times New Roman" panose="02020603050405020304" pitchFamily="18" charset="0"/>
              </a:rPr>
              <a:t>andır.</a:t>
            </a:r>
            <a:endParaRPr lang="tr-TR" sz="3200" b="1" dirty="0"/>
          </a:p>
        </p:txBody>
      </p:sp>
      <p:sp>
        <p:nvSpPr>
          <p:cNvPr id="8" name="Dikdörtgen 1"/>
          <p:cNvSpPr/>
          <p:nvPr/>
        </p:nvSpPr>
        <p:spPr>
          <a:xfrm>
            <a:off x="438150" y="4381483"/>
            <a:ext cx="11753850" cy="2062103"/>
          </a:xfrm>
          <a:prstGeom prst="rect">
            <a:avLst/>
          </a:prstGeom>
        </p:spPr>
        <p:txBody>
          <a:bodyPr wrap="square">
            <a:spAutoFit/>
          </a:bodyPr>
          <a:lstStyle/>
          <a:p>
            <a:pPr algn="just"/>
            <a:r>
              <a:rPr lang="tr-TR" sz="3200" b="1" dirty="0">
                <a:solidFill>
                  <a:srgbClr val="C00000"/>
                </a:solidFill>
              </a:rPr>
              <a:t>Destek </a:t>
            </a:r>
            <a:r>
              <a:rPr lang="tr-TR" sz="3200" b="1" dirty="0" smtClean="0">
                <a:solidFill>
                  <a:srgbClr val="C00000"/>
                </a:solidFill>
              </a:rPr>
              <a:t>Elemanı:</a:t>
            </a:r>
            <a:r>
              <a:rPr lang="tr-TR" sz="3200" b="1" spc="-150" dirty="0" smtClean="0">
                <a:solidFill>
                  <a:srgbClr val="000000"/>
                </a:solidFill>
              </a:rPr>
              <a:t>Asli </a:t>
            </a:r>
            <a:r>
              <a:rPr lang="tr-TR" sz="3200" b="1" spc="-150" dirty="0">
                <a:solidFill>
                  <a:srgbClr val="000000"/>
                </a:solidFill>
              </a:rPr>
              <a:t>görevinin yanında iş sağlığı ve güvenliği ile ilgili </a:t>
            </a:r>
            <a:r>
              <a:rPr lang="tr-TR" sz="3200" b="1" spc="-150" dirty="0">
                <a:solidFill>
                  <a:srgbClr val="0070C0"/>
                </a:solidFill>
              </a:rPr>
              <a:t>önleme</a:t>
            </a:r>
            <a:r>
              <a:rPr lang="tr-TR" sz="3200" b="1" spc="-150" dirty="0">
                <a:solidFill>
                  <a:srgbClr val="000000"/>
                </a:solidFill>
              </a:rPr>
              <a:t>, </a:t>
            </a:r>
            <a:r>
              <a:rPr lang="tr-TR" sz="3200" b="1" spc="-150" dirty="0">
                <a:solidFill>
                  <a:srgbClr val="0070C0"/>
                </a:solidFill>
              </a:rPr>
              <a:t>koruma</a:t>
            </a:r>
            <a:r>
              <a:rPr lang="tr-TR" sz="3200" b="1" spc="-150" dirty="0">
                <a:solidFill>
                  <a:srgbClr val="000000"/>
                </a:solidFill>
              </a:rPr>
              <a:t>, </a:t>
            </a:r>
            <a:r>
              <a:rPr lang="tr-TR" sz="3200" b="1" spc="-150" dirty="0">
                <a:solidFill>
                  <a:srgbClr val="0070C0"/>
                </a:solidFill>
              </a:rPr>
              <a:t>tahliye</a:t>
            </a:r>
            <a:r>
              <a:rPr lang="tr-TR" sz="3200" b="1" spc="-150" dirty="0">
                <a:solidFill>
                  <a:srgbClr val="000000"/>
                </a:solidFill>
              </a:rPr>
              <a:t>, </a:t>
            </a:r>
            <a:r>
              <a:rPr lang="tr-TR" sz="3200" b="1" spc="-150" dirty="0">
                <a:solidFill>
                  <a:srgbClr val="0070C0"/>
                </a:solidFill>
              </a:rPr>
              <a:t>yangınla mücadele</a:t>
            </a:r>
            <a:r>
              <a:rPr lang="tr-TR" sz="3200" b="1" spc="-150" dirty="0">
                <a:solidFill>
                  <a:srgbClr val="000000"/>
                </a:solidFill>
              </a:rPr>
              <a:t>, </a:t>
            </a:r>
            <a:r>
              <a:rPr lang="tr-TR" sz="3200" b="1" spc="-150" dirty="0">
                <a:solidFill>
                  <a:srgbClr val="0070C0"/>
                </a:solidFill>
              </a:rPr>
              <a:t>ilk yardım</a:t>
            </a:r>
            <a:r>
              <a:rPr lang="tr-TR" sz="3200" b="1" spc="-150" dirty="0">
                <a:solidFill>
                  <a:srgbClr val="000000"/>
                </a:solidFill>
              </a:rPr>
              <a:t> ve benzeri konularda özel olarak görevlendirilmiş uygun donanım ve yeterli eğitime sahip </a:t>
            </a:r>
            <a:r>
              <a:rPr lang="tr-TR" sz="3200" b="1" spc="-150" dirty="0" smtClean="0">
                <a:solidFill>
                  <a:srgbClr val="000000"/>
                </a:solidFill>
              </a:rPr>
              <a:t>kişidir.</a:t>
            </a:r>
            <a:endParaRPr lang="tr-TR" sz="3200" b="1" spc="-1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1413" y="351818"/>
            <a:ext cx="9905998" cy="791182"/>
          </a:xfrm>
        </p:spPr>
        <p:txBody>
          <a:bodyPr/>
          <a:lstStyle/>
          <a:p>
            <a:r>
              <a:rPr lang="tr-TR" dirty="0" smtClean="0">
                <a:solidFill>
                  <a:srgbClr val="C00000"/>
                </a:solidFill>
              </a:rPr>
              <a:t>İGU ve İYH TEMEL GÖREVLERİ</a:t>
            </a:r>
            <a:endParaRPr lang="tr-TR" dirty="0">
              <a:solidFill>
                <a:srgbClr val="C00000"/>
              </a:solidFill>
            </a:endParaRPr>
          </a:p>
        </p:txBody>
      </p:sp>
      <p:sp>
        <p:nvSpPr>
          <p:cNvPr id="3" name="2 İçerik Yer Tutucusu"/>
          <p:cNvSpPr>
            <a:spLocks noGrp="1"/>
          </p:cNvSpPr>
          <p:nvPr>
            <p:ph idx="1"/>
          </p:nvPr>
        </p:nvSpPr>
        <p:spPr>
          <a:xfrm>
            <a:off x="760412" y="1144587"/>
            <a:ext cx="11183938" cy="2455863"/>
          </a:xfrm>
        </p:spPr>
        <p:txBody>
          <a:bodyPr>
            <a:noAutofit/>
          </a:bodyPr>
          <a:lstStyle/>
          <a:p>
            <a:r>
              <a:rPr lang="tr-TR" b="1" dirty="0" smtClean="0">
                <a:solidFill>
                  <a:srgbClr val="C00000"/>
                </a:solidFill>
                <a:latin typeface="+mj-lt"/>
              </a:rPr>
              <a:t>İş Güvenliği Uzmanının temel görevleri; </a:t>
            </a:r>
          </a:p>
          <a:p>
            <a:pPr>
              <a:buNone/>
            </a:pPr>
            <a:r>
              <a:rPr lang="tr-TR" b="1" dirty="0" smtClean="0">
                <a:solidFill>
                  <a:srgbClr val="0070C0"/>
                </a:solidFill>
                <a:latin typeface="+mj-lt"/>
              </a:rPr>
              <a:t>İşyeri temsilcisine ve çalışanlara rehberlik yapmak, işyerinin risk değerlendirmesini yaparak olası iş kazalarının önüne geçmek, çalışma ortamının gözetilerek olumsuz durumların giderilmesini sağlamak, çalışanların eğitim almasını sağlamak yer alır.</a:t>
            </a:r>
            <a:endParaRPr lang="tr-TR" b="1" dirty="0">
              <a:solidFill>
                <a:srgbClr val="0070C0"/>
              </a:solidFill>
              <a:latin typeface="+mj-lt"/>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27</a:t>
            </a:fld>
            <a:endParaRPr lang="tr-TR"/>
          </a:p>
        </p:txBody>
      </p:sp>
      <p:sp>
        <p:nvSpPr>
          <p:cNvPr id="6" name="5 Dikdörtgen"/>
          <p:cNvSpPr/>
          <p:nvPr/>
        </p:nvSpPr>
        <p:spPr>
          <a:xfrm>
            <a:off x="951706" y="3409950"/>
            <a:ext cx="10801350" cy="3877985"/>
          </a:xfrm>
          <a:prstGeom prst="rect">
            <a:avLst/>
          </a:prstGeom>
        </p:spPr>
        <p:txBody>
          <a:bodyPr wrap="square">
            <a:spAutoFit/>
          </a:bodyPr>
          <a:lstStyle/>
          <a:p>
            <a:pPr>
              <a:buFont typeface="Wingdings" pitchFamily="2" charset="2"/>
              <a:buChar char="Ø"/>
            </a:pPr>
            <a:r>
              <a:rPr lang="tr-TR" sz="2400" b="1" dirty="0" smtClean="0">
                <a:solidFill>
                  <a:srgbClr val="C00000"/>
                </a:solidFill>
                <a:latin typeface="+mj-lt"/>
              </a:rPr>
              <a:t>İşyeri Hekimi'nin temel görevleri;</a:t>
            </a:r>
          </a:p>
          <a:p>
            <a:pPr marL="800100" lvl="1" indent="-342900">
              <a:buFont typeface="Arial" panose="020B0604020202020204" pitchFamily="34" charset="0"/>
              <a:buChar char="•"/>
            </a:pPr>
            <a:r>
              <a:rPr lang="tr-TR" sz="2200" b="1" dirty="0" smtClean="0">
                <a:solidFill>
                  <a:srgbClr val="0070C0"/>
                </a:solidFill>
                <a:latin typeface="+mj-lt"/>
              </a:rPr>
              <a:t>İşverene, iş sağlığı konusunda rehberlik ve danışmanlık yapmak. </a:t>
            </a:r>
          </a:p>
          <a:p>
            <a:pPr marL="800100" lvl="1" indent="-342900">
              <a:buFont typeface="Arial" panose="020B0604020202020204" pitchFamily="34" charset="0"/>
              <a:buChar char="•"/>
            </a:pPr>
            <a:r>
              <a:rPr lang="tr-TR" sz="2200" b="1" dirty="0" smtClean="0">
                <a:solidFill>
                  <a:srgbClr val="0070C0"/>
                </a:solidFill>
                <a:latin typeface="+mj-lt"/>
              </a:rPr>
              <a:t>İşe girecek çalışanın sağlık açısından yapılacak işe uygunluğunu değerlendirmek. </a:t>
            </a:r>
          </a:p>
          <a:p>
            <a:pPr marL="800100" lvl="1" indent="-342900">
              <a:buFont typeface="Arial" panose="020B0604020202020204" pitchFamily="34" charset="0"/>
              <a:buChar char="•"/>
            </a:pPr>
            <a:r>
              <a:rPr lang="tr-TR" sz="2200" b="1" dirty="0" smtClean="0">
                <a:solidFill>
                  <a:srgbClr val="0070C0"/>
                </a:solidFill>
                <a:latin typeface="+mj-lt"/>
              </a:rPr>
              <a:t>Çalışanların işe giriş ve periyodik sağlık muayenelerini yapmak. </a:t>
            </a:r>
          </a:p>
          <a:p>
            <a:pPr marL="800100" lvl="1" indent="-342900">
              <a:buFont typeface="Arial" panose="020B0604020202020204" pitchFamily="34" charset="0"/>
              <a:buChar char="•"/>
            </a:pPr>
            <a:r>
              <a:rPr lang="tr-TR" sz="2200" b="1" dirty="0" smtClean="0">
                <a:solidFill>
                  <a:srgbClr val="0070C0"/>
                </a:solidFill>
                <a:latin typeface="+mj-lt"/>
              </a:rPr>
              <a:t>Çalışanlara genel sağlık konularında eğitim vermek</a:t>
            </a:r>
            <a:r>
              <a:rPr lang="tr-TR" sz="2200" b="1" dirty="0">
                <a:solidFill>
                  <a:srgbClr val="0070C0"/>
                </a:solidFill>
                <a:latin typeface="+mj-lt"/>
              </a:rPr>
              <a:t>. </a:t>
            </a:r>
            <a:endParaRPr lang="tr-TR" sz="2200" b="1" dirty="0" smtClean="0">
              <a:solidFill>
                <a:srgbClr val="0070C0"/>
              </a:solidFill>
              <a:latin typeface="+mj-lt"/>
            </a:endParaRPr>
          </a:p>
          <a:p>
            <a:pPr marL="800100" lvl="1" indent="-342900">
              <a:buFont typeface="Arial" panose="020B0604020202020204" pitchFamily="34" charset="0"/>
              <a:buChar char="•"/>
            </a:pPr>
            <a:r>
              <a:rPr lang="tr-TR" sz="2200" b="1" dirty="0" smtClean="0">
                <a:solidFill>
                  <a:srgbClr val="0070C0"/>
                </a:solidFill>
                <a:latin typeface="+mj-lt"/>
              </a:rPr>
              <a:t>Gerekli </a:t>
            </a:r>
            <a:r>
              <a:rPr lang="tr-TR" sz="2200" b="1" dirty="0">
                <a:solidFill>
                  <a:srgbClr val="0070C0"/>
                </a:solidFill>
                <a:latin typeface="+mj-lt"/>
              </a:rPr>
              <a:t>laboratuar tetkiklerini, radyolojik muayeneleri ve portör muayenelerini </a:t>
            </a:r>
            <a:r>
              <a:rPr lang="tr-TR" sz="2200" b="1" dirty="0" smtClean="0">
                <a:solidFill>
                  <a:srgbClr val="0070C0"/>
                </a:solidFill>
                <a:latin typeface="+mj-lt"/>
              </a:rPr>
              <a:t>yaptırmak</a:t>
            </a:r>
          </a:p>
          <a:p>
            <a:pPr marL="800100" lvl="1" indent="-342900">
              <a:buFont typeface="Arial" panose="020B0604020202020204" pitchFamily="34" charset="0"/>
              <a:buChar char="•"/>
            </a:pPr>
            <a:r>
              <a:rPr lang="tr-TR" sz="2200" b="1" dirty="0">
                <a:solidFill>
                  <a:schemeClr val="bg2">
                    <a:lumMod val="75000"/>
                  </a:schemeClr>
                </a:solidFill>
                <a:latin typeface="+mj-lt"/>
              </a:rPr>
              <a:t>İşyeri Hekimlerinin Görev, Yetki, Sorumluluk ve Eğitimleri Hakkında Yönetmeliğin göre; </a:t>
            </a:r>
            <a:r>
              <a:rPr lang="tr-TR" sz="2200" b="1" dirty="0">
                <a:solidFill>
                  <a:srgbClr val="FF0000"/>
                </a:solidFill>
                <a:latin typeface="+mj-lt"/>
              </a:rPr>
              <a:t>Hasta muayenesi gibi poliklinik hizmetlerini vermek  işyeri hekimlerinin görevleri arasında yer almamaktadır.</a:t>
            </a:r>
          </a:p>
          <a:p>
            <a:pPr marL="800100" lvl="1" indent="-342900">
              <a:buFont typeface="Arial" panose="020B0604020202020204" pitchFamily="34" charset="0"/>
              <a:buChar char="•"/>
            </a:pPr>
            <a:endParaRPr lang="tr-TR" sz="2400" b="1" dirty="0">
              <a:solidFill>
                <a:srgbClr val="0070C0"/>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288594" y="673768"/>
            <a:ext cx="7905924" cy="5406190"/>
          </a:xfrm>
        </p:spPr>
        <p:txBody>
          <a:bodyPr>
            <a:normAutofit/>
          </a:bodyPr>
          <a:lstStyle/>
          <a:p>
            <a:r>
              <a:rPr lang="tr-TR" sz="6000" dirty="0" smtClean="0">
                <a:solidFill>
                  <a:srgbClr val="FFFF00"/>
                </a:solidFill>
              </a:rPr>
              <a:t>Sıkça rastlanan iş kazaları ve tehlikeli vakaların nedenleri</a:t>
            </a:r>
            <a:endParaRPr lang="tr-TR" sz="6000" dirty="0">
              <a:solidFill>
                <a:srgbClr val="FFFF00"/>
              </a:solidFill>
            </a:endParaRPr>
          </a:p>
        </p:txBody>
      </p:sp>
      <p:sp>
        <p:nvSpPr>
          <p:cNvPr id="8" name="Slayt Numarası Yer Tutucusu 7"/>
          <p:cNvSpPr>
            <a:spLocks noGrp="1"/>
          </p:cNvSpPr>
          <p:nvPr>
            <p:ph type="sldNum" sz="quarter" idx="12"/>
          </p:nvPr>
        </p:nvSpPr>
        <p:spPr/>
        <p:txBody>
          <a:bodyPr/>
          <a:lstStyle/>
          <a:p>
            <a:fld id="{F809C6CE-579E-44B4-B6A9-3ED3A3AFE959}" type="slidenum">
              <a:rPr lang="tr-TR" smtClean="0"/>
              <a:pPr/>
              <a:t>28</a:t>
            </a:fld>
            <a:endParaRPr lang="tr-TR"/>
          </a:p>
        </p:txBody>
      </p:sp>
    </p:spTree>
    <p:extLst>
      <p:ext uri="{BB962C8B-B14F-4D97-AF65-F5344CB8AC3E}">
        <p14:creationId xmlns="" xmlns:p14="http://schemas.microsoft.com/office/powerpoint/2010/main" val="3759191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18468"/>
            <a:ext cx="9905998" cy="1038832"/>
          </a:xfrm>
        </p:spPr>
        <p:txBody>
          <a:bodyPr/>
          <a:lstStyle/>
          <a:p>
            <a:r>
              <a:rPr lang="tr-TR" dirty="0" smtClean="0">
                <a:solidFill>
                  <a:srgbClr val="C00000"/>
                </a:solidFill>
              </a:rPr>
              <a:t>İş kazaları</a:t>
            </a:r>
            <a:endParaRPr lang="tr-TR" dirty="0">
              <a:solidFill>
                <a:srgbClr val="C00000"/>
              </a:solidFill>
            </a:endParaRPr>
          </a:p>
        </p:txBody>
      </p:sp>
      <p:sp>
        <p:nvSpPr>
          <p:cNvPr id="3" name="İçerik Yer Tutucusu 2"/>
          <p:cNvSpPr>
            <a:spLocks noGrp="1"/>
          </p:cNvSpPr>
          <p:nvPr>
            <p:ph idx="1"/>
          </p:nvPr>
        </p:nvSpPr>
        <p:spPr>
          <a:xfrm>
            <a:off x="855662" y="1296986"/>
            <a:ext cx="10821988" cy="4684714"/>
          </a:xfrm>
        </p:spPr>
        <p:txBody>
          <a:bodyPr>
            <a:noAutofit/>
          </a:bodyPr>
          <a:lstStyle/>
          <a:p>
            <a:pPr algn="just">
              <a:defRPr/>
            </a:pPr>
            <a:r>
              <a:rPr lang="tr-TR" b="1" dirty="0">
                <a:solidFill>
                  <a:srgbClr val="0070C0"/>
                </a:solidFill>
              </a:rPr>
              <a:t>İş kazası: İşyerinde veya işin yürütümü nedeniyle meydana gelen, ölüme sebebiyet veren veya vücut bütünlüğünü ruhen ya da bedenen özre uğratan olay. </a:t>
            </a:r>
            <a:r>
              <a:rPr lang="tr-TR" b="1" dirty="0"/>
              <a:t>(6331 İSG Kanunu 3/g) </a:t>
            </a:r>
          </a:p>
          <a:p>
            <a:pPr marL="0" indent="0" algn="just">
              <a:buFontTx/>
              <a:buNone/>
              <a:defRPr/>
            </a:pPr>
            <a:endParaRPr lang="tr-TR" b="1" dirty="0"/>
          </a:p>
          <a:p>
            <a:pPr algn="just">
              <a:defRPr/>
            </a:pPr>
            <a:r>
              <a:rPr lang="tr-TR" b="1" dirty="0"/>
              <a:t>Belirli bir zarar veya yaralanmaya yol açan önceden planlanmamış beklenmedik bir olay (ILO/Uluslar arası Çalışma Örgütü). </a:t>
            </a:r>
          </a:p>
          <a:p>
            <a:pPr algn="just">
              <a:buNone/>
              <a:defRPr/>
            </a:pPr>
            <a:endParaRPr lang="tr-TR" b="1" dirty="0"/>
          </a:p>
          <a:p>
            <a:pPr algn="just">
              <a:defRPr/>
            </a:pPr>
            <a:r>
              <a:rPr lang="tr-TR" b="1" dirty="0"/>
              <a:t>Önceden planlanmamış çoğu zaman, kişisel yaralanmalara, makinaların, araç ve gereçlerin zarara uğramasına, üretimin bir süre durmasına yol açan bir olay. (WHO/Dünya Sağlık Örgütü)</a:t>
            </a:r>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29</a:t>
            </a:fld>
            <a:endParaRPr lang="tr-TR"/>
          </a:p>
        </p:txBody>
      </p:sp>
    </p:spTree>
    <p:extLst>
      <p:ext uri="{BB962C8B-B14F-4D97-AF65-F5344CB8AC3E}">
        <p14:creationId xmlns="" xmlns:p14="http://schemas.microsoft.com/office/powerpoint/2010/main" val="426868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793294" y="2000251"/>
            <a:ext cx="8455606" cy="3962400"/>
          </a:xfrm>
        </p:spPr>
        <p:txBody>
          <a:bodyPr>
            <a:noAutofit/>
          </a:bodyPr>
          <a:lstStyle/>
          <a:p>
            <a:pPr>
              <a:lnSpc>
                <a:spcPct val="100000"/>
              </a:lnSpc>
            </a:pPr>
            <a:r>
              <a:rPr lang="tr-TR" dirty="0" smtClean="0">
                <a:solidFill>
                  <a:srgbClr val="FF0000"/>
                </a:solidFill>
              </a:rPr>
              <a:t>İş sağlığı ve güvenliği (</a:t>
            </a:r>
            <a:r>
              <a:rPr lang="tr-TR" dirty="0" err="1" smtClean="0">
                <a:solidFill>
                  <a:srgbClr val="FF0000"/>
                </a:solidFill>
              </a:rPr>
              <a:t>İsg</a:t>
            </a:r>
            <a:r>
              <a:rPr lang="tr-TR" dirty="0" smtClean="0">
                <a:solidFill>
                  <a:srgbClr val="FF0000"/>
                </a:solidFill>
              </a:rPr>
              <a:t>)</a:t>
            </a:r>
            <a:r>
              <a:rPr lang="tr-TR" dirty="0" smtClean="0">
                <a:solidFill>
                  <a:srgbClr val="FFFF00"/>
                </a:solidFill>
              </a:rPr>
              <a:t/>
            </a:r>
            <a:br>
              <a:rPr lang="tr-TR" dirty="0" smtClean="0">
                <a:solidFill>
                  <a:srgbClr val="FFFF00"/>
                </a:solidFill>
              </a:rPr>
            </a:br>
            <a:r>
              <a:rPr lang="tr-TR" dirty="0" smtClean="0">
                <a:solidFill>
                  <a:srgbClr val="FFFF00"/>
                </a:solidFill>
              </a:rPr>
              <a:t/>
            </a:r>
            <a:br>
              <a:rPr lang="tr-TR" dirty="0" smtClean="0">
                <a:solidFill>
                  <a:srgbClr val="FFFF00"/>
                </a:solidFill>
              </a:rPr>
            </a:br>
            <a:r>
              <a:rPr lang="tr-TR" dirty="0" smtClean="0">
                <a:solidFill>
                  <a:srgbClr val="FFFF00"/>
                </a:solidFill>
              </a:rPr>
              <a:t> kurulu ile ilgili</a:t>
            </a:r>
            <a:br>
              <a:rPr lang="tr-TR" dirty="0" smtClean="0">
                <a:solidFill>
                  <a:srgbClr val="FFFF00"/>
                </a:solidFill>
              </a:rPr>
            </a:br>
            <a:r>
              <a:rPr lang="tr-TR" dirty="0" smtClean="0">
                <a:solidFill>
                  <a:srgbClr val="FFFF00"/>
                </a:solidFill>
              </a:rPr>
              <a:t/>
            </a:r>
            <a:br>
              <a:rPr lang="tr-TR" dirty="0" smtClean="0">
                <a:solidFill>
                  <a:srgbClr val="FFFF00"/>
                </a:solidFill>
              </a:rPr>
            </a:br>
            <a:r>
              <a:rPr lang="tr-TR" dirty="0" smtClean="0">
                <a:solidFill>
                  <a:srgbClr val="FFFF00"/>
                </a:solidFill>
              </a:rPr>
              <a:t>Yönetmelikle </a:t>
            </a:r>
            <a:br>
              <a:rPr lang="tr-TR" dirty="0" smtClean="0">
                <a:solidFill>
                  <a:srgbClr val="FFFF00"/>
                </a:solidFill>
              </a:rPr>
            </a:br>
            <a:r>
              <a:rPr lang="tr-TR" dirty="0" smtClean="0">
                <a:solidFill>
                  <a:srgbClr val="FFFF00"/>
                </a:solidFill>
              </a:rPr>
              <a:t/>
            </a:r>
            <a:br>
              <a:rPr lang="tr-TR" dirty="0" smtClean="0">
                <a:solidFill>
                  <a:srgbClr val="FFFF00"/>
                </a:solidFill>
              </a:rPr>
            </a:br>
            <a:r>
              <a:rPr lang="tr-TR" dirty="0" smtClean="0">
                <a:solidFill>
                  <a:srgbClr val="FFFF00"/>
                </a:solidFill>
              </a:rPr>
              <a:t>belirtilen görev </a:t>
            </a:r>
            <a:br>
              <a:rPr lang="tr-TR" dirty="0" smtClean="0">
                <a:solidFill>
                  <a:srgbClr val="FFFF00"/>
                </a:solidFill>
              </a:rPr>
            </a:br>
            <a:r>
              <a:rPr lang="tr-TR" dirty="0" smtClean="0">
                <a:solidFill>
                  <a:srgbClr val="FFFF00"/>
                </a:solidFill>
              </a:rPr>
              <a:t/>
            </a:r>
            <a:br>
              <a:rPr lang="tr-TR" dirty="0" smtClean="0">
                <a:solidFill>
                  <a:srgbClr val="FFFF00"/>
                </a:solidFill>
              </a:rPr>
            </a:br>
            <a:r>
              <a:rPr lang="tr-TR" dirty="0" smtClean="0">
                <a:solidFill>
                  <a:srgbClr val="FFFF00"/>
                </a:solidFill>
              </a:rPr>
              <a:t>ve yetkiler</a:t>
            </a:r>
            <a:endParaRPr lang="tr-TR" dirty="0">
              <a:solidFill>
                <a:srgbClr val="FFFF00"/>
              </a:solidFill>
            </a:endParaRPr>
          </a:p>
        </p:txBody>
      </p:sp>
      <p:sp>
        <p:nvSpPr>
          <p:cNvPr id="8" name="Slayt Numarası Yer Tutucusu 7"/>
          <p:cNvSpPr>
            <a:spLocks noGrp="1"/>
          </p:cNvSpPr>
          <p:nvPr>
            <p:ph type="sldNum" sz="quarter" idx="12"/>
          </p:nvPr>
        </p:nvSpPr>
        <p:spPr/>
        <p:txBody>
          <a:bodyPr/>
          <a:lstStyle/>
          <a:p>
            <a:fld id="{F809C6CE-579E-44B4-B6A9-3ED3A3AFE959}" type="slidenum">
              <a:rPr lang="tr-TR" smtClean="0"/>
              <a:pPr/>
              <a:t>3</a:t>
            </a:fld>
            <a:endParaRPr lang="tr-TR"/>
          </a:p>
        </p:txBody>
      </p:sp>
    </p:spTree>
    <p:extLst>
      <p:ext uri="{BB962C8B-B14F-4D97-AF65-F5344CB8AC3E}">
        <p14:creationId xmlns="" xmlns:p14="http://schemas.microsoft.com/office/powerpoint/2010/main" val="2831704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7113" y="313718"/>
            <a:ext cx="9905998" cy="905482"/>
          </a:xfrm>
        </p:spPr>
        <p:txBody>
          <a:bodyPr/>
          <a:lstStyle/>
          <a:p>
            <a:r>
              <a:rPr lang="tr-TR" dirty="0">
                <a:solidFill>
                  <a:srgbClr val="C00000"/>
                </a:solidFill>
              </a:rPr>
              <a:t>İş kazaları</a:t>
            </a:r>
          </a:p>
        </p:txBody>
      </p:sp>
      <p:sp>
        <p:nvSpPr>
          <p:cNvPr id="3" name="İçerik Yer Tutucusu 2"/>
          <p:cNvSpPr>
            <a:spLocks noGrp="1"/>
          </p:cNvSpPr>
          <p:nvPr>
            <p:ph idx="1"/>
          </p:nvPr>
        </p:nvSpPr>
        <p:spPr>
          <a:xfrm>
            <a:off x="874712" y="1506536"/>
            <a:ext cx="10479088" cy="4391945"/>
          </a:xfrm>
        </p:spPr>
        <p:txBody>
          <a:bodyPr>
            <a:normAutofit fontScale="77500" lnSpcReduction="20000"/>
          </a:bodyPr>
          <a:lstStyle/>
          <a:p>
            <a:pPr marL="0" indent="0">
              <a:buFontTx/>
              <a:buNone/>
              <a:defRPr/>
            </a:pPr>
            <a:r>
              <a:rPr lang="tr-TR" b="1" dirty="0"/>
              <a:t>5510 sayılı Sosyal Sigortalar ve Genel Sağlık Sigortası Kanunu MADDE </a:t>
            </a:r>
            <a:r>
              <a:rPr lang="tr-TR" b="1" dirty="0" smtClean="0"/>
              <a:t>13-</a:t>
            </a:r>
          </a:p>
          <a:p>
            <a:pPr marL="0" indent="0">
              <a:buFontTx/>
              <a:buNone/>
              <a:defRPr/>
            </a:pPr>
            <a:r>
              <a:rPr lang="tr-TR" b="1" dirty="0" smtClean="0">
                <a:solidFill>
                  <a:srgbClr val="C00000"/>
                </a:solidFill>
              </a:rPr>
              <a:t> </a:t>
            </a:r>
            <a:r>
              <a:rPr lang="tr-TR" b="1" dirty="0" smtClean="0">
                <a:solidFill>
                  <a:srgbClr val="0070C0"/>
                </a:solidFill>
              </a:rPr>
              <a:t>İş kazası; </a:t>
            </a:r>
            <a:endParaRPr lang="tr-TR" b="1" dirty="0">
              <a:solidFill>
                <a:srgbClr val="0070C0"/>
              </a:solidFill>
            </a:endParaRPr>
          </a:p>
          <a:p>
            <a:pPr marL="457200" indent="-457200" algn="just">
              <a:buFontTx/>
              <a:buAutoNum type="alphaLcParenR"/>
              <a:defRPr/>
            </a:pPr>
            <a:r>
              <a:rPr lang="tr-TR" b="1" dirty="0">
                <a:solidFill>
                  <a:srgbClr val="0070C0"/>
                </a:solidFill>
              </a:rPr>
              <a:t>Sigortalının işyerinde bulunduğu sırada, </a:t>
            </a:r>
          </a:p>
          <a:p>
            <a:pPr marL="457200" indent="-457200" algn="just">
              <a:buFontTx/>
              <a:buAutoNum type="alphaLcParenR"/>
              <a:defRPr/>
            </a:pPr>
            <a:r>
              <a:rPr lang="tr-TR" b="1" dirty="0">
                <a:solidFill>
                  <a:srgbClr val="002060"/>
                </a:solidFill>
              </a:rPr>
              <a:t>İşveren tarafından yürütülmekte olan iş nedeniyle sigortalı kendi adına ve hesabına bağımsız çalışıyorsa yürütmekte olduğu iş nedeniyle, </a:t>
            </a:r>
          </a:p>
          <a:p>
            <a:pPr marL="457200" indent="-457200" algn="just">
              <a:buFontTx/>
              <a:buAutoNum type="alphaLcParenR"/>
              <a:defRPr/>
            </a:pPr>
            <a:r>
              <a:rPr lang="tr-TR" b="1" dirty="0">
                <a:solidFill>
                  <a:srgbClr val="0070C0"/>
                </a:solidFill>
              </a:rPr>
              <a:t>Bir işverene bağlı olarak çalışan sigortalının, görevli olarak işyeri dışında başka bir yere gönderilmesi nedeniyle asıl işini yapmaksızın geçen zamanlarda, </a:t>
            </a:r>
          </a:p>
          <a:p>
            <a:pPr marL="457200" indent="-457200" algn="just">
              <a:buFontTx/>
              <a:buAutoNum type="alphaLcParenR"/>
              <a:defRPr/>
            </a:pPr>
            <a:r>
              <a:rPr lang="tr-TR" b="1" dirty="0">
                <a:solidFill>
                  <a:srgbClr val="002060"/>
                </a:solidFill>
              </a:rPr>
              <a:t>Emziren kadın sigortalının, iş mevzuatı gereğince çocuğuna süt vermek için ayrılan zamanlarda, </a:t>
            </a:r>
          </a:p>
          <a:p>
            <a:pPr marL="457200" indent="-457200" algn="just">
              <a:buFontTx/>
              <a:buAutoNum type="alphaLcParenR"/>
              <a:defRPr/>
            </a:pPr>
            <a:r>
              <a:rPr lang="tr-TR" b="1" dirty="0">
                <a:solidFill>
                  <a:srgbClr val="0070C0"/>
                </a:solidFill>
              </a:rPr>
              <a:t>Sigortalıların, işverence sağlanan bir taşıtla işin yapıldığı yere gidiş gelişi sırasında, meydana gelen ve sigortalıyı hemen veya sonradan bedenen ya da ruhen engelli hâle getiren olaydır.</a:t>
            </a:r>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30</a:t>
            </a:fld>
            <a:endParaRPr lang="tr-TR"/>
          </a:p>
        </p:txBody>
      </p:sp>
    </p:spTree>
    <p:extLst>
      <p:ext uri="{BB962C8B-B14F-4D97-AF65-F5344CB8AC3E}">
        <p14:creationId xmlns="" xmlns:p14="http://schemas.microsoft.com/office/powerpoint/2010/main" val="326028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809C6CE-579E-44B4-B6A9-3ED3A3AFE959}" type="slidenum">
              <a:rPr lang="tr-TR" smtClean="0"/>
              <a:pPr/>
              <a:t>31</a:t>
            </a:fld>
            <a:endParaRPr lang="tr-TR"/>
          </a:p>
        </p:txBody>
      </p:sp>
      <p:graphicFrame>
        <p:nvGraphicFramePr>
          <p:cNvPr id="6" name="Tablo Yer Tutucusu 5"/>
          <p:cNvGraphicFramePr>
            <a:graphicFrameLocks/>
          </p:cNvGraphicFramePr>
          <p:nvPr>
            <p:extLst>
              <p:ext uri="{D42A27DB-BD31-4B8C-83A1-F6EECF244321}">
                <p14:modId xmlns="" xmlns:p14="http://schemas.microsoft.com/office/powerpoint/2010/main" val="2291088764"/>
              </p:ext>
            </p:extLst>
          </p:nvPr>
        </p:nvGraphicFramePr>
        <p:xfrm>
          <a:off x="590550" y="1122946"/>
          <a:ext cx="11353799" cy="5007475"/>
        </p:xfrm>
        <a:graphic>
          <a:graphicData uri="http://schemas.openxmlformats.org/drawingml/2006/table">
            <a:tbl>
              <a:tblPr firstRow="1" bandRow="1">
                <a:tableStyleId>{E8B1032C-EA38-4F05-BA0D-38AFFFC7BED3}</a:tableStyleId>
              </a:tblPr>
              <a:tblGrid>
                <a:gridCol w="5829300"/>
                <a:gridCol w="5524499"/>
              </a:tblGrid>
              <a:tr h="60746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20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NEDEN İŞ SAĞLIĞI VE GÜVENLİĞİ?</a:t>
                      </a:r>
                      <a:endParaRPr kumimoji="0" lang="tr-TR" altLang="tr-TR"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txBody>
                  <a:tcPr marL="91437" marR="91437" marT="45727" marB="45727"/>
                </a:tc>
                <a:tc hMerge="1">
                  <a:txBody>
                    <a:bodyPr/>
                    <a:lstStyle/>
                    <a:p>
                      <a:endParaRPr lang="tr-TR" dirty="0"/>
                    </a:p>
                  </a:txBody>
                  <a:tcPr/>
                </a:tc>
              </a:tr>
              <a:tr h="60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3200" b="1"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Dünya da Her gün;</a:t>
                      </a:r>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3200" b="1"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Türkiye de Her gün;</a:t>
                      </a:r>
                    </a:p>
                  </a:txBody>
                  <a:tcPr marL="91437" marR="91437" marT="45727" marB="45727"/>
                </a:tc>
              </a:tr>
              <a:tr h="607469">
                <a:tc>
                  <a:txBody>
                    <a:bodyPr/>
                    <a:lstStyle/>
                    <a:p>
                      <a:r>
                        <a:rPr kumimoji="0" lang="tr-TR" altLang="tr-TR" sz="32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1 Milyon iş kazası olmakta</a:t>
                      </a:r>
                      <a:endParaRPr lang="tr-TR" sz="3200" dirty="0">
                        <a:solidFill>
                          <a:schemeClr val="bg1"/>
                        </a:solidFill>
                        <a:latin typeface="Times New Roman" panose="02020603050405020304" pitchFamily="18" charset="0"/>
                        <a:cs typeface="Times New Roman" panose="02020603050405020304" pitchFamily="18" charset="0"/>
                      </a:endParaRPr>
                    </a:p>
                  </a:txBody>
                  <a:tcPr marL="91437" marR="91437" marT="45727" marB="45727"/>
                </a:tc>
                <a:tc>
                  <a:txBody>
                    <a:bodyPr/>
                    <a:lstStyle/>
                    <a:p>
                      <a:r>
                        <a:rPr kumimoji="0" lang="tr-TR" altLang="tr-TR" sz="320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172 iş kazası </a:t>
                      </a:r>
                      <a:r>
                        <a:rPr kumimoji="0" lang="tr-TR" altLang="tr-TR" sz="32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olmakta</a:t>
                      </a:r>
                      <a:endParaRPr lang="tr-TR" sz="3200" dirty="0">
                        <a:solidFill>
                          <a:schemeClr val="bg1"/>
                        </a:solidFill>
                        <a:latin typeface="Times New Roman" panose="02020603050405020304" pitchFamily="18" charset="0"/>
                        <a:cs typeface="Times New Roman" panose="02020603050405020304" pitchFamily="18" charset="0"/>
                      </a:endParaRPr>
                    </a:p>
                  </a:txBody>
                  <a:tcPr marL="91437" marR="91437" marT="45727" marB="45727"/>
                </a:tc>
              </a:tr>
              <a:tr h="1119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altLang="tr-TR" sz="32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879 çalışan iş kazası nedeniyle  ölmektedir</a:t>
                      </a:r>
                      <a:endParaRPr lang="tr-TR" sz="3200" dirty="0" smtClean="0">
                        <a:solidFill>
                          <a:schemeClr val="bg1"/>
                        </a:solidFill>
                        <a:latin typeface="Times New Roman" panose="02020603050405020304" pitchFamily="18" charset="0"/>
                        <a:cs typeface="Times New Roman" panose="02020603050405020304" pitchFamily="18" charset="0"/>
                      </a:endParaRPr>
                    </a:p>
                    <a:p>
                      <a:endParaRPr lang="tr-TR" sz="3200" dirty="0">
                        <a:solidFill>
                          <a:schemeClr val="bg1"/>
                        </a:solidFill>
                        <a:latin typeface="Times New Roman" panose="02020603050405020304" pitchFamily="18" charset="0"/>
                        <a:cs typeface="Times New Roman" panose="02020603050405020304" pitchFamily="18" charset="0"/>
                      </a:endParaRPr>
                    </a:p>
                  </a:txBody>
                  <a:tcPr marL="91437" marR="91437" marT="45727" marB="45727"/>
                </a:tc>
                <a:tc>
                  <a:txBody>
                    <a:bodyPr/>
                    <a:lstStyle/>
                    <a:p>
                      <a:r>
                        <a:rPr kumimoji="0" lang="tr-TR" altLang="tr-TR" sz="320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4 kişi iş kazası nedeniyle ölmekte</a:t>
                      </a:r>
                      <a:endParaRPr lang="tr-TR" sz="3200" dirty="0">
                        <a:solidFill>
                          <a:srgbClr val="C00000"/>
                        </a:solidFill>
                        <a:latin typeface="Times New Roman" panose="02020603050405020304" pitchFamily="18" charset="0"/>
                        <a:cs typeface="Times New Roman" panose="02020603050405020304" pitchFamily="18" charset="0"/>
                      </a:endParaRPr>
                    </a:p>
                  </a:txBody>
                  <a:tcPr marL="91437" marR="91437" marT="45727" marB="45727"/>
                </a:tc>
              </a:tr>
              <a:tr h="163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altLang="tr-TR" sz="32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5534 çalışan işle ilgili hastalıklara yakalanmaktadır.</a:t>
                      </a:r>
                      <a:endParaRPr lang="tr-TR" sz="3200" dirty="0" smtClean="0">
                        <a:solidFill>
                          <a:schemeClr val="bg1"/>
                        </a:solidFill>
                        <a:latin typeface="Times New Roman" panose="02020603050405020304" pitchFamily="18" charset="0"/>
                        <a:cs typeface="Times New Roman" panose="02020603050405020304" pitchFamily="18" charset="0"/>
                      </a:endParaRPr>
                    </a:p>
                    <a:p>
                      <a:endParaRPr lang="tr-TR" sz="3200" dirty="0">
                        <a:solidFill>
                          <a:schemeClr val="bg1"/>
                        </a:solidFill>
                        <a:latin typeface="Times New Roman" panose="02020603050405020304" pitchFamily="18" charset="0"/>
                        <a:cs typeface="Times New Roman" panose="02020603050405020304" pitchFamily="18" charset="0"/>
                      </a:endParaRPr>
                    </a:p>
                  </a:txBody>
                  <a:tcPr marL="91437" marR="91437" marT="45727" marB="45727"/>
                </a:tc>
                <a:tc>
                  <a:txBody>
                    <a:bodyPr/>
                    <a:lstStyle/>
                    <a:p>
                      <a:r>
                        <a:rPr kumimoji="0" lang="tr-TR" altLang="tr-TR" sz="320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6 kişi sürekli iş göremez</a:t>
                      </a:r>
                      <a:r>
                        <a:rPr kumimoji="0" lang="tr-TR" altLang="tr-TR" sz="32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hale gelmektedir.</a:t>
                      </a:r>
                      <a:endParaRPr lang="tr-TR" sz="3200" dirty="0">
                        <a:solidFill>
                          <a:schemeClr val="bg1"/>
                        </a:solidFill>
                        <a:latin typeface="Times New Roman" panose="02020603050405020304" pitchFamily="18" charset="0"/>
                        <a:cs typeface="Times New Roman" panose="02020603050405020304" pitchFamily="18" charset="0"/>
                      </a:endParaRPr>
                    </a:p>
                  </a:txBody>
                  <a:tcPr marL="91437" marR="91437" marT="45727" marB="45727"/>
                </a:tc>
              </a:tr>
            </a:tbl>
          </a:graphicData>
        </a:graphic>
      </p:graphicFrame>
    </p:spTree>
    <p:extLst>
      <p:ext uri="{BB962C8B-B14F-4D97-AF65-F5344CB8AC3E}">
        <p14:creationId xmlns="" xmlns:p14="http://schemas.microsoft.com/office/powerpoint/2010/main" val="279154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72132"/>
          </a:xfrm>
        </p:spPr>
        <p:txBody>
          <a:bodyPr>
            <a:normAutofit fontScale="90000"/>
          </a:bodyPr>
          <a:lstStyle/>
          <a:p>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pPr algn="just">
              <a:defRPr/>
            </a:pPr>
            <a:r>
              <a:rPr lang="tr-TR" sz="2000" b="1" dirty="0"/>
              <a:t>Uluslararası Çalışma Örgütü (ILO) verilerine göre </a:t>
            </a:r>
            <a:r>
              <a:rPr lang="tr-TR" sz="2000" b="1" dirty="0">
                <a:solidFill>
                  <a:srgbClr val="FF0000"/>
                </a:solidFill>
              </a:rPr>
              <a:t>dünyada her yıl yaklaşık</a:t>
            </a:r>
            <a:r>
              <a:rPr lang="tr-TR" sz="2000" b="1" dirty="0"/>
              <a:t>;</a:t>
            </a:r>
          </a:p>
          <a:p>
            <a:pPr lvl="1" algn="just">
              <a:defRPr/>
            </a:pPr>
            <a:r>
              <a:rPr lang="tr-TR" b="1" dirty="0">
                <a:solidFill>
                  <a:srgbClr val="FF0000"/>
                </a:solidFill>
              </a:rPr>
              <a:t>270 milyon kaza</a:t>
            </a:r>
          </a:p>
          <a:p>
            <a:pPr lvl="1" algn="just">
              <a:defRPr/>
            </a:pPr>
            <a:r>
              <a:rPr lang="tr-TR" b="1" dirty="0">
                <a:solidFill>
                  <a:srgbClr val="FF0000"/>
                </a:solidFill>
              </a:rPr>
              <a:t>2 milyon 200 bin iş kazası veya meslek hastalığı ile ilgili ölüm</a:t>
            </a:r>
          </a:p>
          <a:p>
            <a:pPr lvl="1" algn="just">
              <a:defRPr/>
            </a:pPr>
            <a:r>
              <a:rPr lang="tr-TR" b="1" dirty="0">
                <a:solidFill>
                  <a:srgbClr val="FF0000"/>
                </a:solidFill>
              </a:rPr>
              <a:t>160 milyon iş ile ilgili hastalık</a:t>
            </a:r>
          </a:p>
          <a:p>
            <a:pPr marL="320040" lvl="1" indent="0" algn="just">
              <a:buFontTx/>
              <a:buNone/>
              <a:defRPr/>
            </a:pPr>
            <a:endParaRPr lang="tr-TR" b="1" dirty="0" smtClean="0"/>
          </a:p>
          <a:p>
            <a:pPr marL="320040" lvl="1" indent="0" algn="just">
              <a:buFontTx/>
              <a:buNone/>
              <a:defRPr/>
            </a:pPr>
            <a:r>
              <a:rPr lang="tr-TR" b="1" dirty="0" smtClean="0"/>
              <a:t>Yaklaşık </a:t>
            </a:r>
            <a:r>
              <a:rPr lang="tr-TR" b="1" dirty="0"/>
              <a:t>15 saniyede 1 kişi hayatını kaybediyor</a:t>
            </a:r>
          </a:p>
          <a:p>
            <a:pPr marL="320040" lvl="1" indent="0" algn="just">
              <a:buFontTx/>
              <a:buNone/>
              <a:defRPr/>
            </a:pPr>
            <a:r>
              <a:rPr lang="tr-TR" b="1" dirty="0"/>
              <a:t>Ülkelere olan maliyeti yurtiçi gayri  safi milli hasılanın %1</a:t>
            </a:r>
            <a:r>
              <a:rPr lang="tr-TR" b="1" dirty="0">
                <a:sym typeface="Symbol" panose="05050102010706020507" pitchFamily="18" charset="2"/>
              </a:rPr>
              <a:t>4 ü</a:t>
            </a:r>
            <a:endParaRPr lang="tr-TR" b="1" dirty="0"/>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32</a:t>
            </a:fld>
            <a:endParaRPr lang="tr-TR"/>
          </a:p>
        </p:txBody>
      </p:sp>
      <p:pic>
        <p:nvPicPr>
          <p:cNvPr id="6" name="Resim 4"/>
          <p:cNvPicPr>
            <a:picLocks noChangeAspect="1"/>
          </p:cNvPicPr>
          <p:nvPr/>
        </p:nvPicPr>
        <p:blipFill>
          <a:blip r:embed="rId2" cstate="print">
            <a:extLst>
              <a:ext uri="{28A0092B-C50C-407E-A947-70E740481C1C}">
                <a14:useLocalDpi xmlns="" xmlns:a14="http://schemas.microsoft.com/office/drawing/2010/main" val="0"/>
              </a:ext>
            </a:extLst>
          </a:blip>
          <a:srcRect l="66881" b="61504"/>
          <a:stretch>
            <a:fillRect/>
          </a:stretch>
        </p:blipFill>
        <p:spPr bwMode="auto">
          <a:xfrm>
            <a:off x="8750298" y="3787776"/>
            <a:ext cx="2297113"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Unvan 1"/>
          <p:cNvSpPr txBox="1">
            <a:spLocks/>
          </p:cNvSpPr>
          <p:nvPr/>
        </p:nvSpPr>
        <p:spPr>
          <a:xfrm>
            <a:off x="1293813" y="770918"/>
            <a:ext cx="9905998" cy="7911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rgbClr val="0070C0"/>
                </a:solidFill>
                <a:latin typeface="Times New Roman" panose="02020603050405020304" pitchFamily="18" charset="0"/>
                <a:ea typeface="+mj-ea"/>
                <a:cs typeface="Times New Roman" panose="02020603050405020304" pitchFamily="18" charset="0"/>
              </a:defRPr>
            </a:lvl1pPr>
          </a:lstStyle>
          <a:p>
            <a:r>
              <a:rPr lang="tr-TR" dirty="0" smtClean="0">
                <a:solidFill>
                  <a:srgbClr val="FF0000"/>
                </a:solidFill>
              </a:rPr>
              <a:t>İş kazası istatistikleri</a:t>
            </a:r>
            <a:endParaRPr lang="tr-TR" dirty="0">
              <a:solidFill>
                <a:srgbClr val="FF0000"/>
              </a:solidFill>
            </a:endParaRPr>
          </a:p>
        </p:txBody>
      </p:sp>
    </p:spTree>
    <p:extLst>
      <p:ext uri="{BB962C8B-B14F-4D97-AF65-F5344CB8AC3E}">
        <p14:creationId xmlns="" xmlns:p14="http://schemas.microsoft.com/office/powerpoint/2010/main" val="1959945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063" y="381000"/>
            <a:ext cx="9905998" cy="666750"/>
          </a:xfrm>
        </p:spPr>
        <p:txBody>
          <a:bodyPr>
            <a:normAutofit fontScale="90000"/>
          </a:bodyPr>
          <a:lstStyle/>
          <a:p>
            <a:r>
              <a:rPr lang="tr-TR" dirty="0">
                <a:solidFill>
                  <a:srgbClr val="C00000"/>
                </a:solidFill>
              </a:rPr>
              <a:t>İş kazası istatistikleri</a:t>
            </a:r>
            <a:br>
              <a:rPr lang="tr-TR" dirty="0">
                <a:solidFill>
                  <a:srgbClr val="C00000"/>
                </a:solidFill>
              </a:rPr>
            </a:br>
            <a:endParaRPr lang="tr-TR" dirty="0">
              <a:solidFill>
                <a:srgbClr val="C00000"/>
              </a:solidFill>
            </a:endParaRPr>
          </a:p>
        </p:txBody>
      </p:sp>
      <p:sp>
        <p:nvSpPr>
          <p:cNvPr id="5" name="Slayt Numarası Yer Tutucusu 4"/>
          <p:cNvSpPr>
            <a:spLocks noGrp="1"/>
          </p:cNvSpPr>
          <p:nvPr>
            <p:ph type="sldNum" sz="quarter" idx="12"/>
          </p:nvPr>
        </p:nvSpPr>
        <p:spPr/>
        <p:txBody>
          <a:bodyPr/>
          <a:lstStyle/>
          <a:p>
            <a:fld id="{F809C6CE-579E-44B4-B6A9-3ED3A3AFE959}" type="slidenum">
              <a:rPr lang="tr-TR" smtClean="0"/>
              <a:pPr/>
              <a:t>33</a:t>
            </a:fld>
            <a:endParaRPr lang="tr-TR"/>
          </a:p>
        </p:txBody>
      </p:sp>
      <p:graphicFrame>
        <p:nvGraphicFramePr>
          <p:cNvPr id="6" name="İçerik Yer Tutucusu 8"/>
          <p:cNvGraphicFramePr>
            <a:graphicFrameLocks noGrp="1"/>
          </p:cNvGraphicFramePr>
          <p:nvPr>
            <p:ph sz="quarter" idx="1"/>
            <p:extLst>
              <p:ext uri="{D42A27DB-BD31-4B8C-83A1-F6EECF244321}">
                <p14:modId xmlns="" xmlns:p14="http://schemas.microsoft.com/office/powerpoint/2010/main" val="766754247"/>
              </p:ext>
            </p:extLst>
          </p:nvPr>
        </p:nvGraphicFramePr>
        <p:xfrm>
          <a:off x="552450" y="762000"/>
          <a:ext cx="1127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Dikdörtgen"/>
          <p:cNvSpPr/>
          <p:nvPr/>
        </p:nvSpPr>
        <p:spPr>
          <a:xfrm>
            <a:off x="2324100" y="5033308"/>
            <a:ext cx="9544050" cy="1015663"/>
          </a:xfrm>
          <a:prstGeom prst="rect">
            <a:avLst/>
          </a:prstGeom>
        </p:spPr>
        <p:txBody>
          <a:bodyPr wrap="square">
            <a:spAutoFit/>
          </a:bodyPr>
          <a:lstStyle/>
          <a:p>
            <a:pPr algn="just">
              <a:buFont typeface="Wingdings" pitchFamily="2" charset="2"/>
              <a:buChar char="q"/>
            </a:pPr>
            <a:r>
              <a:rPr lang="tr-TR" sz="2000" b="1" dirty="0" smtClean="0">
                <a:solidFill>
                  <a:srgbClr val="0070C0"/>
                </a:solidFill>
                <a:latin typeface="+mj-lt"/>
              </a:rPr>
              <a:t>2012-2019 yılları arasında ülkemizde toplamda </a:t>
            </a:r>
            <a:r>
              <a:rPr lang="tr-TR" sz="2000" b="1" i="1" dirty="0" smtClean="0">
                <a:solidFill>
                  <a:srgbClr val="0070C0"/>
                </a:solidFill>
                <a:latin typeface="+mj-lt"/>
              </a:rPr>
              <a:t>2.229.220</a:t>
            </a:r>
            <a:r>
              <a:rPr lang="tr-TR" sz="2000" b="1" dirty="0" smtClean="0">
                <a:solidFill>
                  <a:srgbClr val="0070C0"/>
                </a:solidFill>
                <a:latin typeface="+mj-lt"/>
              </a:rPr>
              <a:t> sigortalı iş kazası geçirmiş, </a:t>
            </a:r>
          </a:p>
          <a:p>
            <a:pPr algn="just">
              <a:buFont typeface="Wingdings" pitchFamily="2" charset="2"/>
              <a:buChar char="q"/>
            </a:pPr>
            <a:r>
              <a:rPr lang="tr-TR" sz="2000" b="1" dirty="0" smtClean="0">
                <a:solidFill>
                  <a:srgbClr val="0070C0"/>
                </a:solidFill>
                <a:latin typeface="+mj-lt"/>
              </a:rPr>
              <a:t>iş kazaları 10.715 can kaybı ile sonuçlanmıştır. </a:t>
            </a:r>
          </a:p>
          <a:p>
            <a:pPr algn="just">
              <a:buFont typeface="Wingdings" pitchFamily="2" charset="2"/>
              <a:buChar char="q"/>
            </a:pPr>
            <a:r>
              <a:rPr lang="tr-TR" sz="2000" b="1" dirty="0" smtClean="0">
                <a:solidFill>
                  <a:srgbClr val="0070C0"/>
                </a:solidFill>
                <a:latin typeface="+mj-lt"/>
              </a:rPr>
              <a:t>Tüm sektörlerde toplam 6.000 meslek hastalığı kaydedilmiştir.   ( SGK, 2020 )</a:t>
            </a:r>
          </a:p>
        </p:txBody>
      </p:sp>
    </p:spTree>
    <p:extLst>
      <p:ext uri="{BB962C8B-B14F-4D97-AF65-F5344CB8AC3E}">
        <p14:creationId xmlns="" xmlns:p14="http://schemas.microsoft.com/office/powerpoint/2010/main" val="3885639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813" y="275618"/>
            <a:ext cx="9164637" cy="962632"/>
          </a:xfrm>
        </p:spPr>
        <p:txBody>
          <a:bodyPr>
            <a:normAutofit/>
          </a:bodyPr>
          <a:lstStyle/>
          <a:p>
            <a:r>
              <a:rPr lang="tr-TR" sz="2800" dirty="0" smtClean="0">
                <a:solidFill>
                  <a:srgbClr val="C00000"/>
                </a:solidFill>
              </a:rPr>
              <a:t>İş kazalarının iş saatlerine ve yaşa göre dağılımı </a:t>
            </a:r>
            <a:endParaRPr lang="tr-TR" sz="2800" dirty="0">
              <a:solidFill>
                <a:srgbClr val="C00000"/>
              </a:solidFill>
            </a:endParaRPr>
          </a:p>
        </p:txBody>
      </p:sp>
      <p:sp>
        <p:nvSpPr>
          <p:cNvPr id="5" name="Slayt Numarası Yer Tutucusu 4"/>
          <p:cNvSpPr>
            <a:spLocks noGrp="1"/>
          </p:cNvSpPr>
          <p:nvPr>
            <p:ph type="sldNum" sz="quarter" idx="12"/>
          </p:nvPr>
        </p:nvSpPr>
        <p:spPr/>
        <p:txBody>
          <a:bodyPr/>
          <a:lstStyle/>
          <a:p>
            <a:fld id="{F809C6CE-579E-44B4-B6A9-3ED3A3AFE959}" type="slidenum">
              <a:rPr lang="tr-TR" smtClean="0"/>
              <a:pPr/>
              <a:t>34</a:t>
            </a:fld>
            <a:endParaRPr lang="tr-TR"/>
          </a:p>
        </p:txBody>
      </p:sp>
      <p:graphicFrame>
        <p:nvGraphicFramePr>
          <p:cNvPr id="6" name="Grafik 5"/>
          <p:cNvGraphicFramePr>
            <a:graphicFrameLocks noGrp="1"/>
          </p:cNvGraphicFramePr>
          <p:nvPr>
            <p:extLst>
              <p:ext uri="{D42A27DB-BD31-4B8C-83A1-F6EECF244321}">
                <p14:modId xmlns="" xmlns:p14="http://schemas.microsoft.com/office/powerpoint/2010/main" val="2590152129"/>
              </p:ext>
            </p:extLst>
          </p:nvPr>
        </p:nvGraphicFramePr>
        <p:xfrm>
          <a:off x="228600" y="2228849"/>
          <a:ext cx="6096000" cy="3249119"/>
        </p:xfrm>
        <a:graphic>
          <a:graphicData uri="http://schemas.openxmlformats.org/drawingml/2006/chart">
            <c:chart xmlns:c="http://schemas.openxmlformats.org/drawingml/2006/chart" xmlns:r="http://schemas.openxmlformats.org/officeDocument/2006/relationships" r:id="rId2"/>
          </a:graphicData>
        </a:graphic>
      </p:graphicFrame>
      <p:pic>
        <p:nvPicPr>
          <p:cNvPr id="7" name="Resim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9432" y="1825375"/>
            <a:ext cx="5862568" cy="411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8415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809C6CE-579E-44B4-B6A9-3ED3A3AFE959}" type="slidenum">
              <a:rPr lang="tr-TR" smtClean="0"/>
              <a:pPr/>
              <a:t>35</a:t>
            </a:fld>
            <a:endParaRPr lang="tr-TR"/>
          </a:p>
        </p:txBody>
      </p:sp>
      <p:pic>
        <p:nvPicPr>
          <p:cNvPr id="6" name="Resim 3"/>
          <p:cNvPicPr>
            <a:picLocks noChangeAspect="1"/>
          </p:cNvPicPr>
          <p:nvPr/>
        </p:nvPicPr>
        <p:blipFill>
          <a:blip r:embed="rId2" cstate="print">
            <a:extLst>
              <a:ext uri="{28A0092B-C50C-407E-A947-70E740481C1C}">
                <a14:useLocalDpi xmlns="" xmlns:a14="http://schemas.microsoft.com/office/drawing/2010/main" val="0"/>
              </a:ext>
            </a:extLst>
          </a:blip>
          <a:srcRect l="18764" r="10908" b="9665"/>
          <a:stretch>
            <a:fillRect/>
          </a:stretch>
        </p:blipFill>
        <p:spPr bwMode="auto">
          <a:xfrm>
            <a:off x="4743450" y="553759"/>
            <a:ext cx="7448550" cy="5683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190463" y="652445"/>
            <a:ext cx="4495837" cy="2616101"/>
          </a:xfrm>
          <a:prstGeom prst="rect">
            <a:avLst/>
          </a:prstGeom>
          <a:ln>
            <a:solidFill>
              <a:schemeClr val="accent6">
                <a:lumMod val="50000"/>
              </a:schemeClr>
            </a:solidFill>
          </a:ln>
        </p:spPr>
        <p:txBody>
          <a:bodyPr wrap="square">
            <a:spAutoFit/>
          </a:bodyPr>
          <a:lstStyle/>
          <a:p>
            <a:r>
              <a:rPr lang="tr-TR" sz="2400" b="1" u="sng" dirty="0">
                <a:solidFill>
                  <a:srgbClr val="C00000"/>
                </a:solidFill>
              </a:rPr>
              <a:t>İş K</a:t>
            </a:r>
            <a:r>
              <a:rPr lang="tr-TR" sz="2400" b="1" u="sng" dirty="0" smtClean="0">
                <a:solidFill>
                  <a:srgbClr val="C00000"/>
                </a:solidFill>
              </a:rPr>
              <a:t>azalarının Nedenleri</a:t>
            </a:r>
          </a:p>
          <a:p>
            <a:r>
              <a:rPr lang="tr-TR" sz="2000" b="1" dirty="0" smtClean="0">
                <a:solidFill>
                  <a:srgbClr val="0070C0"/>
                </a:solidFill>
              </a:rPr>
              <a:t>İş kazalarının ;</a:t>
            </a:r>
          </a:p>
          <a:p>
            <a:r>
              <a:rPr lang="tr-TR" sz="2000" b="1" dirty="0" smtClean="0">
                <a:solidFill>
                  <a:srgbClr val="0070C0"/>
                </a:solidFill>
              </a:rPr>
              <a:t> </a:t>
            </a:r>
            <a:r>
              <a:rPr lang="tr-TR" sz="1600" b="1" dirty="0" smtClean="0">
                <a:solidFill>
                  <a:srgbClr val="0070C0"/>
                </a:solidFill>
              </a:rPr>
              <a:t>-</a:t>
            </a:r>
            <a:r>
              <a:rPr lang="tr-TR" sz="2000" b="1" dirty="0" smtClean="0">
                <a:solidFill>
                  <a:srgbClr val="C00000"/>
                </a:solidFill>
              </a:rPr>
              <a:t>% 88’i tehlikeli hareketlerden, </a:t>
            </a:r>
          </a:p>
          <a:p>
            <a:r>
              <a:rPr lang="tr-TR" sz="2000" b="1" dirty="0" smtClean="0">
                <a:solidFill>
                  <a:srgbClr val="C00000"/>
                </a:solidFill>
              </a:rPr>
              <a:t>-%10’u tehlikeli durumlardan, </a:t>
            </a:r>
          </a:p>
          <a:p>
            <a:r>
              <a:rPr lang="tr-TR" sz="2000" b="1" dirty="0" smtClean="0">
                <a:solidFill>
                  <a:srgbClr val="C00000"/>
                </a:solidFill>
              </a:rPr>
              <a:t>-%2’si kaçınılmaz ve sebebi bilinmeyen nedenlerden</a:t>
            </a:r>
          </a:p>
          <a:p>
            <a:r>
              <a:rPr lang="tr-TR" sz="2000" b="1" dirty="0" smtClean="0">
                <a:solidFill>
                  <a:srgbClr val="0070C0"/>
                </a:solidFill>
              </a:rPr>
              <a:t> kaynaklanmaktadır.</a:t>
            </a:r>
            <a:br>
              <a:rPr lang="tr-TR" sz="2000" b="1" dirty="0" smtClean="0">
                <a:solidFill>
                  <a:srgbClr val="0070C0"/>
                </a:solidFill>
              </a:rPr>
            </a:br>
            <a:endParaRPr lang="tr-TR" sz="2000" b="1" dirty="0">
              <a:solidFill>
                <a:srgbClr val="0070C0"/>
              </a:solidFill>
            </a:endParaRPr>
          </a:p>
        </p:txBody>
      </p:sp>
      <p:sp>
        <p:nvSpPr>
          <p:cNvPr id="7" name="İçerik Yer Tutucusu 2"/>
          <p:cNvSpPr>
            <a:spLocks noGrp="1"/>
          </p:cNvSpPr>
          <p:nvPr>
            <p:ph idx="1"/>
          </p:nvPr>
        </p:nvSpPr>
        <p:spPr>
          <a:xfrm>
            <a:off x="114300" y="4227469"/>
            <a:ext cx="4459287" cy="2097131"/>
          </a:xfrm>
        </p:spPr>
        <p:txBody>
          <a:bodyPr>
            <a:normAutofit fontScale="92500" lnSpcReduction="20000"/>
          </a:bodyPr>
          <a:lstStyle/>
          <a:p>
            <a:pPr>
              <a:buClr>
                <a:srgbClr val="FFFFFF"/>
              </a:buClr>
              <a:buSzPct val="95000"/>
              <a:buFont typeface="Arial" pitchFamily="34" charset="0"/>
              <a:buChar char="•"/>
            </a:pPr>
            <a:r>
              <a:rPr lang="tr-TR" altLang="tr-TR" sz="2000" b="1" dirty="0" smtClean="0">
                <a:solidFill>
                  <a:srgbClr val="C00000"/>
                </a:solidFill>
              </a:rPr>
              <a:t>KAZALARA   BAKIŞ</a:t>
            </a:r>
          </a:p>
          <a:p>
            <a:pPr>
              <a:buClr>
                <a:srgbClr val="FFFFFF"/>
              </a:buClr>
              <a:buSzPct val="95000"/>
            </a:pPr>
            <a:r>
              <a:rPr lang="tr-TR" altLang="tr-TR" sz="2000" b="1" dirty="0" smtClean="0"/>
              <a:t>-Bana </a:t>
            </a:r>
            <a:r>
              <a:rPr lang="tr-TR" altLang="tr-TR" sz="2000" b="1" dirty="0"/>
              <a:t>bir şey olmaz !</a:t>
            </a:r>
          </a:p>
          <a:p>
            <a:pPr>
              <a:buClr>
                <a:srgbClr val="FFFFFF"/>
              </a:buClr>
              <a:buSzPct val="95000"/>
              <a:buFont typeface="Wingdings 2" panose="05020102010507070707" pitchFamily="18" charset="2"/>
              <a:buChar char=""/>
            </a:pPr>
            <a:r>
              <a:rPr lang="tr-TR" altLang="tr-TR" sz="2000" b="1" dirty="0" smtClean="0"/>
              <a:t>-Şimdiye </a:t>
            </a:r>
            <a:r>
              <a:rPr lang="tr-TR" altLang="tr-TR" sz="2000" b="1" dirty="0"/>
              <a:t>kadar hep böyle yaptık.</a:t>
            </a:r>
          </a:p>
          <a:p>
            <a:pPr>
              <a:buClr>
                <a:srgbClr val="FFFFFF"/>
              </a:buClr>
              <a:buSzPct val="95000"/>
              <a:buFont typeface="Wingdings 2" panose="05020102010507070707" pitchFamily="18" charset="2"/>
              <a:buChar char=""/>
            </a:pPr>
            <a:r>
              <a:rPr lang="tr-TR" altLang="tr-TR" sz="2000" b="1" dirty="0" smtClean="0"/>
              <a:t>-Böyle </a:t>
            </a:r>
            <a:r>
              <a:rPr lang="tr-TR" altLang="tr-TR" sz="2000" b="1" dirty="0"/>
              <a:t>olacağı aklıma gelmemişti.</a:t>
            </a:r>
          </a:p>
          <a:p>
            <a:pPr>
              <a:buClr>
                <a:srgbClr val="FFFFFF"/>
              </a:buClr>
              <a:buSzPct val="95000"/>
              <a:buFont typeface="Wingdings 2" panose="05020102010507070707" pitchFamily="18" charset="2"/>
              <a:buChar char=""/>
            </a:pPr>
            <a:r>
              <a:rPr lang="tr-TR" altLang="tr-TR" sz="2000" b="1" dirty="0" smtClean="0"/>
              <a:t>-Güvenli </a:t>
            </a:r>
            <a:r>
              <a:rPr lang="tr-TR" altLang="tr-TR" sz="2000" b="1" dirty="0"/>
              <a:t>görünüyordu!</a:t>
            </a:r>
          </a:p>
          <a:p>
            <a:endParaRPr lang="tr-TR" sz="2000" b="1" dirty="0"/>
          </a:p>
        </p:txBody>
      </p:sp>
    </p:spTree>
    <p:extLst>
      <p:ext uri="{BB962C8B-B14F-4D97-AF65-F5344CB8AC3E}">
        <p14:creationId xmlns="" xmlns:p14="http://schemas.microsoft.com/office/powerpoint/2010/main" val="2471221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91477" y="692697"/>
            <a:ext cx="9601067" cy="4924425"/>
          </a:xfrm>
          <a:prstGeom prst="rect">
            <a:avLst/>
          </a:prstGeom>
        </p:spPr>
        <p:txBody>
          <a:bodyPr wrap="square">
            <a:spAutoFit/>
          </a:bodyPr>
          <a:lstStyle/>
          <a:p>
            <a:r>
              <a:rPr lang="tr-TR" sz="3600" b="1" dirty="0">
                <a:solidFill>
                  <a:srgbClr val="C00000"/>
                </a:solidFill>
              </a:rPr>
              <a:t>İş </a:t>
            </a:r>
            <a:r>
              <a:rPr lang="tr-TR" sz="3600" b="1" dirty="0" smtClean="0">
                <a:solidFill>
                  <a:srgbClr val="C00000"/>
                </a:solidFill>
              </a:rPr>
              <a:t>Kazasına neden olan etkenler;</a:t>
            </a:r>
          </a:p>
          <a:p>
            <a:endParaRPr lang="tr-TR" b="1" dirty="0">
              <a:solidFill>
                <a:srgbClr val="C00000"/>
              </a:solidFill>
            </a:endParaRPr>
          </a:p>
          <a:p>
            <a:pPr marL="342900" indent="-342900">
              <a:buAutoNum type="alphaUcParenR"/>
            </a:pPr>
            <a:r>
              <a:rPr lang="tr-TR" sz="3200" b="1" dirty="0" smtClean="0">
                <a:solidFill>
                  <a:srgbClr val="0070C0"/>
                </a:solidFill>
              </a:rPr>
              <a:t> Tehlikeli </a:t>
            </a:r>
            <a:r>
              <a:rPr lang="tr-TR" sz="3200" b="1" dirty="0">
                <a:solidFill>
                  <a:srgbClr val="0070C0"/>
                </a:solidFill>
              </a:rPr>
              <a:t>Hareketler </a:t>
            </a:r>
            <a:r>
              <a:rPr lang="tr-TR" sz="3200" b="1" dirty="0" smtClean="0">
                <a:solidFill>
                  <a:srgbClr val="0070C0"/>
                </a:solidFill>
              </a:rPr>
              <a:t>: </a:t>
            </a:r>
            <a:r>
              <a:rPr lang="tr-TR" sz="3200" b="1" dirty="0" smtClean="0">
                <a:solidFill>
                  <a:srgbClr val="FF0000"/>
                </a:solidFill>
              </a:rPr>
              <a:t>( % 88 )</a:t>
            </a:r>
          </a:p>
          <a:p>
            <a:r>
              <a:rPr lang="tr-TR" sz="2800" b="1" dirty="0" smtClean="0">
                <a:solidFill>
                  <a:schemeClr val="bg1"/>
                </a:solidFill>
              </a:rPr>
              <a:t>En sık görülen Tehlikeli </a:t>
            </a:r>
            <a:r>
              <a:rPr lang="tr-TR" sz="2800" b="1" dirty="0">
                <a:solidFill>
                  <a:schemeClr val="bg1"/>
                </a:solidFill>
              </a:rPr>
              <a:t>H</a:t>
            </a:r>
            <a:r>
              <a:rPr lang="tr-TR" sz="2800" b="1" dirty="0" smtClean="0">
                <a:solidFill>
                  <a:schemeClr val="bg1"/>
                </a:solidFill>
              </a:rPr>
              <a:t>areketler,</a:t>
            </a:r>
          </a:p>
          <a:p>
            <a:r>
              <a:rPr lang="tr-TR" sz="2800" b="1" dirty="0" smtClean="0">
                <a:solidFill>
                  <a:schemeClr val="bg1"/>
                </a:solidFill>
              </a:rPr>
              <a:t>% 70 Dikkatsiz Çalışma</a:t>
            </a:r>
          </a:p>
          <a:p>
            <a:r>
              <a:rPr lang="tr-TR" sz="2800" b="1" dirty="0" smtClean="0">
                <a:solidFill>
                  <a:schemeClr val="bg1"/>
                </a:solidFill>
              </a:rPr>
              <a:t>% 10 Kişisel Koruyucu Kullanmama</a:t>
            </a:r>
          </a:p>
          <a:p>
            <a:endParaRPr lang="tr-TR" sz="2800" b="1" dirty="0" smtClean="0">
              <a:solidFill>
                <a:schemeClr val="bg1"/>
              </a:solidFill>
            </a:endParaRPr>
          </a:p>
          <a:p>
            <a:r>
              <a:rPr lang="tr-TR" sz="3200" b="1" dirty="0" smtClean="0">
                <a:solidFill>
                  <a:srgbClr val="C00000"/>
                </a:solidFill>
              </a:rPr>
              <a:t>B) </a:t>
            </a:r>
            <a:r>
              <a:rPr lang="tr-TR" sz="3200" b="1" dirty="0">
                <a:solidFill>
                  <a:srgbClr val="C00000"/>
                </a:solidFill>
              </a:rPr>
              <a:t>Tehlikeli Durumlar : </a:t>
            </a:r>
            <a:r>
              <a:rPr lang="tr-TR" sz="3200" b="1" dirty="0" smtClean="0">
                <a:solidFill>
                  <a:srgbClr val="C00000"/>
                </a:solidFill>
              </a:rPr>
              <a:t>( %10 </a:t>
            </a:r>
            <a:r>
              <a:rPr lang="tr-TR" sz="3200" b="1" dirty="0" smtClean="0">
                <a:solidFill>
                  <a:schemeClr val="bg1"/>
                </a:solidFill>
              </a:rPr>
              <a:t>)</a:t>
            </a:r>
          </a:p>
          <a:p>
            <a:r>
              <a:rPr lang="tr-TR" sz="2800" b="1" dirty="0" smtClean="0">
                <a:solidFill>
                  <a:schemeClr val="bg1"/>
                </a:solidFill>
              </a:rPr>
              <a:t>En </a:t>
            </a:r>
            <a:r>
              <a:rPr lang="tr-TR" sz="2800" b="1" dirty="0">
                <a:solidFill>
                  <a:schemeClr val="bg1"/>
                </a:solidFill>
              </a:rPr>
              <a:t>sık görülen </a:t>
            </a:r>
            <a:r>
              <a:rPr lang="tr-TR" sz="2800" b="1" dirty="0" smtClean="0">
                <a:solidFill>
                  <a:schemeClr val="bg1"/>
                </a:solidFill>
              </a:rPr>
              <a:t>güvensiz haller</a:t>
            </a:r>
          </a:p>
          <a:p>
            <a:r>
              <a:rPr lang="tr-TR" sz="2800" b="1" dirty="0" smtClean="0">
                <a:solidFill>
                  <a:schemeClr val="bg1"/>
                </a:solidFill>
              </a:rPr>
              <a:t>% 30 Kusurlu Alet Kullanımı</a:t>
            </a:r>
          </a:p>
          <a:p>
            <a:r>
              <a:rPr lang="tr-TR" sz="2800" b="1" dirty="0" smtClean="0">
                <a:solidFill>
                  <a:schemeClr val="bg1"/>
                </a:solidFill>
              </a:rPr>
              <a:t>% 20 Tertip Düzen Eksikliği</a:t>
            </a:r>
            <a:endParaRPr lang="tr-TR" sz="2800" b="1" dirty="0">
              <a:solidFill>
                <a:schemeClr val="bg1"/>
              </a:solidFill>
            </a:endParaRPr>
          </a:p>
        </p:txBody>
      </p:sp>
      <p:pic>
        <p:nvPicPr>
          <p:cNvPr id="3" name="Resim 7"/>
          <p:cNvPicPr>
            <a:picLocks noChangeAspect="1"/>
          </p:cNvPicPr>
          <p:nvPr/>
        </p:nvPicPr>
        <p:blipFill>
          <a:blip r:embed="rId2" cstate="print"/>
          <a:stretch>
            <a:fillRect/>
          </a:stretch>
        </p:blipFill>
        <p:spPr>
          <a:xfrm>
            <a:off x="8286765" y="4071942"/>
            <a:ext cx="3429024" cy="2214578"/>
          </a:xfrm>
          <a:prstGeom prst="rect">
            <a:avLst/>
          </a:prstGeom>
        </p:spPr>
      </p:pic>
    </p:spTree>
    <p:extLst>
      <p:ext uri="{BB962C8B-B14F-4D97-AF65-F5344CB8AC3E}">
        <p14:creationId xmlns="" xmlns:p14="http://schemas.microsoft.com/office/powerpoint/2010/main" val="3183038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F809C6CE-579E-44B4-B6A9-3ED3A3AFE959}" type="slidenum">
              <a:rPr lang="tr-TR" smtClean="0"/>
              <a:pPr/>
              <a:t>37</a:t>
            </a:fld>
            <a:endParaRPr lang="tr-TR"/>
          </a:p>
        </p:txBody>
      </p:sp>
      <p:sp>
        <p:nvSpPr>
          <p:cNvPr id="6" name="5 Metin kutusu"/>
          <p:cNvSpPr txBox="1"/>
          <p:nvPr/>
        </p:nvSpPr>
        <p:spPr>
          <a:xfrm>
            <a:off x="628618" y="1313795"/>
            <a:ext cx="10972832" cy="4893647"/>
          </a:xfrm>
          <a:prstGeom prst="rect">
            <a:avLst/>
          </a:prstGeom>
          <a:noFill/>
        </p:spPr>
        <p:txBody>
          <a:bodyPr wrap="square" rtlCol="0">
            <a:spAutoFit/>
          </a:bodyPr>
          <a:lstStyle/>
          <a:p>
            <a:pPr algn="just"/>
            <a:r>
              <a:rPr lang="tr-TR" sz="3600" b="1" dirty="0" smtClean="0">
                <a:solidFill>
                  <a:schemeClr val="bg1"/>
                </a:solidFill>
              </a:rPr>
              <a:t>Yapılan istatistikler, kazaların ;</a:t>
            </a:r>
          </a:p>
          <a:p>
            <a:pPr algn="just"/>
            <a:endParaRPr lang="tr-TR" sz="2000" b="1" dirty="0" smtClean="0">
              <a:solidFill>
                <a:schemeClr val="bg1"/>
              </a:solidFill>
            </a:endParaRPr>
          </a:p>
          <a:p>
            <a:pPr marL="571500" indent="-571500" algn="just">
              <a:buFont typeface="Wingdings" panose="05000000000000000000" pitchFamily="2" charset="2"/>
              <a:buChar char="v"/>
            </a:pPr>
            <a:r>
              <a:rPr lang="tr-TR" sz="3600" b="1" dirty="0" smtClean="0">
                <a:solidFill>
                  <a:srgbClr val="0070C0"/>
                </a:solidFill>
              </a:rPr>
              <a:t>%50’sinin kolayca önlenebileceğini, </a:t>
            </a:r>
          </a:p>
          <a:p>
            <a:pPr algn="just"/>
            <a:endParaRPr lang="tr-TR" sz="2000" b="1" dirty="0" smtClean="0">
              <a:solidFill>
                <a:schemeClr val="bg1"/>
              </a:solidFill>
            </a:endParaRPr>
          </a:p>
          <a:p>
            <a:pPr marL="571500" indent="-571500" algn="just">
              <a:buFont typeface="Wingdings" panose="05000000000000000000" pitchFamily="2" charset="2"/>
              <a:buChar char="v"/>
            </a:pPr>
            <a:r>
              <a:rPr lang="tr-TR" sz="3600" b="1" dirty="0" smtClean="0">
                <a:solidFill>
                  <a:srgbClr val="0070C0"/>
                </a:solidFill>
              </a:rPr>
              <a:t>%48’inin ancak etüde ve metotlu bir çalışma ile önlenebileceğini, </a:t>
            </a:r>
          </a:p>
          <a:p>
            <a:pPr algn="just"/>
            <a:endParaRPr lang="tr-TR" sz="2000" b="1" dirty="0" smtClean="0">
              <a:solidFill>
                <a:schemeClr val="bg1"/>
              </a:solidFill>
            </a:endParaRPr>
          </a:p>
          <a:p>
            <a:pPr marL="571500" indent="-571500" algn="just">
              <a:buFont typeface="Wingdings" panose="05000000000000000000" pitchFamily="2" charset="2"/>
              <a:buChar char="v"/>
            </a:pPr>
            <a:r>
              <a:rPr lang="tr-TR" sz="3600" b="1" dirty="0" smtClean="0">
                <a:solidFill>
                  <a:srgbClr val="0070C0"/>
                </a:solidFill>
              </a:rPr>
              <a:t>%2’sinin de önlenmesinin mümkün olamayacağını </a:t>
            </a:r>
          </a:p>
          <a:p>
            <a:pPr algn="just"/>
            <a:r>
              <a:rPr lang="tr-TR" sz="3600" b="1" dirty="0" smtClean="0">
                <a:solidFill>
                  <a:schemeClr val="bg1"/>
                </a:solidFill>
              </a:rPr>
              <a:t>göstermiştir.</a:t>
            </a:r>
            <a:endParaRPr lang="tr-TR" sz="3200" b="1" dirty="0">
              <a:solidFill>
                <a:schemeClr val="bg1"/>
              </a:solidFill>
            </a:endParaRPr>
          </a:p>
        </p:txBody>
      </p:sp>
      <p:sp>
        <p:nvSpPr>
          <p:cNvPr id="7" name="6 Başlık"/>
          <p:cNvSpPr>
            <a:spLocks noGrp="1"/>
          </p:cNvSpPr>
          <p:nvPr>
            <p:ph type="title"/>
          </p:nvPr>
        </p:nvSpPr>
        <p:spPr>
          <a:xfrm>
            <a:off x="2405524" y="423287"/>
            <a:ext cx="7419019" cy="535531"/>
          </a:xfrm>
          <a:prstGeom prst="rect">
            <a:avLst/>
          </a:prstGeom>
        </p:spPr>
        <p:txBody>
          <a:bodyPr wrap="none">
            <a:spAutoFit/>
          </a:bodyPr>
          <a:lstStyle/>
          <a:p>
            <a:r>
              <a:rPr lang="tr-TR" sz="3200" b="1" dirty="0" smtClean="0">
                <a:solidFill>
                  <a:srgbClr val="C00000"/>
                </a:solidFill>
              </a:rPr>
              <a:t>İş Kazalarının önlenebileceği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550" y="47607"/>
            <a:ext cx="10591800" cy="6832640"/>
          </a:xfrm>
          <a:prstGeom prst="rect">
            <a:avLst/>
          </a:prstGeom>
        </p:spPr>
        <p:txBody>
          <a:bodyPr wrap="square">
            <a:spAutoFit/>
          </a:bodyPr>
          <a:lstStyle/>
          <a:p>
            <a:r>
              <a:rPr lang="tr-TR" sz="2800" b="1" u="sng" dirty="0" smtClean="0">
                <a:solidFill>
                  <a:srgbClr val="FF0000"/>
                </a:solidFill>
                <a:effectLst>
                  <a:outerShdw blurRad="38100" dist="38100" dir="2700000" algn="tl">
                    <a:srgbClr val="000000">
                      <a:alpha val="43137"/>
                    </a:srgbClr>
                  </a:outerShdw>
                </a:effectLst>
              </a:rPr>
              <a:t>A. TEHLİKELİ DAVRANIŞLAR  (Çalışanın kişisel kusuru)</a:t>
            </a:r>
            <a:endParaRPr lang="tr-TR" sz="2400" b="1" u="sng" dirty="0" smtClean="0">
              <a:solidFill>
                <a:srgbClr val="FF0000"/>
              </a:solidFill>
              <a:effectLst>
                <a:outerShdw blurRad="38100" dist="38100" dir="2700000" algn="tl">
                  <a:srgbClr val="000000">
                    <a:alpha val="43137"/>
                  </a:srgbClr>
                </a:outerShdw>
              </a:effectLst>
            </a:endParaRPr>
          </a:p>
          <a:p>
            <a:pPr>
              <a:buFont typeface="Arial" pitchFamily="34" charset="0"/>
              <a:buChar char="•"/>
            </a:pPr>
            <a:endParaRPr lang="tr-TR" sz="1400" dirty="0" smtClean="0">
              <a:solidFill>
                <a:schemeClr val="bg1"/>
              </a:solidFill>
            </a:endParaRPr>
          </a:p>
          <a:p>
            <a:pPr marL="342900" indent="-342900">
              <a:lnSpc>
                <a:spcPct val="150000"/>
              </a:lnSpc>
              <a:buFont typeface="Wingdings" panose="05000000000000000000" pitchFamily="2" charset="2"/>
              <a:buChar char="Ø"/>
            </a:pPr>
            <a:r>
              <a:rPr lang="tr-TR" sz="2400" b="1" dirty="0" smtClean="0">
                <a:solidFill>
                  <a:schemeClr val="bg1"/>
                </a:solidFill>
              </a:rPr>
              <a:t>İşi bilinçsiz yapmak,</a:t>
            </a:r>
          </a:p>
          <a:p>
            <a:pPr marL="342900" indent="-342900">
              <a:lnSpc>
                <a:spcPct val="150000"/>
              </a:lnSpc>
              <a:buFont typeface="Wingdings" panose="05000000000000000000" pitchFamily="2" charset="2"/>
              <a:buChar char="Ø"/>
            </a:pPr>
            <a:r>
              <a:rPr lang="tr-TR" sz="2400" b="1" dirty="0" smtClean="0">
                <a:solidFill>
                  <a:schemeClr val="bg1"/>
                </a:solidFill>
              </a:rPr>
              <a:t>Dalgın çalışmak ve dikkatini dağıtmak</a:t>
            </a:r>
          </a:p>
          <a:p>
            <a:pPr marL="342900" indent="-342900">
              <a:lnSpc>
                <a:spcPct val="150000"/>
              </a:lnSpc>
              <a:buFont typeface="Wingdings" panose="05000000000000000000" pitchFamily="2" charset="2"/>
              <a:buChar char="Ø"/>
            </a:pPr>
            <a:r>
              <a:rPr lang="tr-TR" sz="2400" b="1" dirty="0" smtClean="0">
                <a:solidFill>
                  <a:schemeClr val="bg1"/>
                </a:solidFill>
              </a:rPr>
              <a:t>Yorgun, bıkkın ve morali bozuk çalışmak</a:t>
            </a:r>
          </a:p>
          <a:p>
            <a:pPr marL="342900" indent="-342900">
              <a:lnSpc>
                <a:spcPct val="150000"/>
              </a:lnSpc>
              <a:buFont typeface="Wingdings" panose="05000000000000000000" pitchFamily="2" charset="2"/>
              <a:buChar char="Ø"/>
            </a:pPr>
            <a:r>
              <a:rPr lang="tr-TR" sz="2400" b="1" dirty="0" smtClean="0">
                <a:solidFill>
                  <a:schemeClr val="bg1"/>
                </a:solidFill>
              </a:rPr>
              <a:t>Makine koruyucularını çıkarmak veya koruyucusuz kullanmak</a:t>
            </a:r>
          </a:p>
          <a:p>
            <a:pPr marL="342900" indent="-342900">
              <a:lnSpc>
                <a:spcPct val="150000"/>
              </a:lnSpc>
              <a:buFont typeface="Wingdings" panose="05000000000000000000" pitchFamily="2" charset="2"/>
              <a:buChar char="Ø"/>
            </a:pPr>
            <a:r>
              <a:rPr lang="tr-TR" sz="2400" b="1" dirty="0" smtClean="0">
                <a:solidFill>
                  <a:schemeClr val="bg1"/>
                </a:solidFill>
              </a:rPr>
              <a:t>Tehlikeli hızla çalışmak</a:t>
            </a:r>
          </a:p>
          <a:p>
            <a:pPr marL="342900" indent="-342900">
              <a:lnSpc>
                <a:spcPct val="150000"/>
              </a:lnSpc>
              <a:buFont typeface="Wingdings" panose="05000000000000000000" pitchFamily="2" charset="2"/>
              <a:buChar char="Ø"/>
            </a:pPr>
            <a:r>
              <a:rPr lang="tr-TR" sz="2400" b="1" dirty="0" smtClean="0">
                <a:solidFill>
                  <a:schemeClr val="bg1"/>
                </a:solidFill>
              </a:rPr>
              <a:t>Görevi dışında iş yapmak</a:t>
            </a:r>
          </a:p>
          <a:p>
            <a:pPr marL="342900" indent="-342900">
              <a:lnSpc>
                <a:spcPct val="150000"/>
              </a:lnSpc>
              <a:buFont typeface="Wingdings" panose="05000000000000000000" pitchFamily="2" charset="2"/>
              <a:buChar char="Ø"/>
            </a:pPr>
            <a:r>
              <a:rPr lang="tr-TR" sz="2400" b="1" dirty="0" smtClean="0">
                <a:solidFill>
                  <a:schemeClr val="bg1"/>
                </a:solidFill>
              </a:rPr>
              <a:t>Talimatlara uymamak</a:t>
            </a:r>
          </a:p>
          <a:p>
            <a:pPr marL="342900" indent="-342900">
              <a:lnSpc>
                <a:spcPct val="150000"/>
              </a:lnSpc>
              <a:buFont typeface="Wingdings" panose="05000000000000000000" pitchFamily="2" charset="2"/>
              <a:buChar char="Ø"/>
            </a:pPr>
            <a:r>
              <a:rPr lang="tr-TR" sz="2400" b="1" dirty="0" smtClean="0">
                <a:solidFill>
                  <a:schemeClr val="bg1"/>
                </a:solidFill>
              </a:rPr>
              <a:t>İşe uygun el aletini kullanmamak</a:t>
            </a:r>
          </a:p>
          <a:p>
            <a:pPr marL="342900" indent="-342900">
              <a:lnSpc>
                <a:spcPct val="150000"/>
              </a:lnSpc>
              <a:buFont typeface="Wingdings" panose="05000000000000000000" pitchFamily="2" charset="2"/>
              <a:buChar char="Ø"/>
            </a:pPr>
            <a:r>
              <a:rPr lang="tr-TR" sz="2400" b="1" dirty="0" smtClean="0">
                <a:solidFill>
                  <a:schemeClr val="bg1"/>
                </a:solidFill>
              </a:rPr>
              <a:t>Yetkisiz ve izinsiz olarak tehlikeli alanlarda bulunmak</a:t>
            </a:r>
          </a:p>
          <a:p>
            <a:pPr marL="342900" indent="-342900">
              <a:lnSpc>
                <a:spcPct val="150000"/>
              </a:lnSpc>
              <a:buFont typeface="Wingdings" panose="05000000000000000000" pitchFamily="2" charset="2"/>
              <a:buChar char="Ø"/>
            </a:pPr>
            <a:r>
              <a:rPr lang="tr-TR" sz="2400" b="1" dirty="0" smtClean="0">
                <a:solidFill>
                  <a:schemeClr val="bg1"/>
                </a:solidFill>
              </a:rPr>
              <a:t>Yaptığa işe uygun kişisel koruyucu kullanmamak</a:t>
            </a:r>
          </a:p>
          <a:p>
            <a:pPr marL="342900" indent="-342900">
              <a:lnSpc>
                <a:spcPct val="150000"/>
              </a:lnSpc>
              <a:buFont typeface="Wingdings" panose="05000000000000000000" pitchFamily="2" charset="2"/>
              <a:buChar char="Ø"/>
            </a:pPr>
            <a:r>
              <a:rPr lang="tr-TR" sz="2400" b="1" dirty="0" smtClean="0">
                <a:solidFill>
                  <a:schemeClr val="bg1"/>
                </a:solidFill>
              </a:rPr>
              <a:t>Tehlikeli hızda araç kullanmak</a:t>
            </a:r>
            <a:endParaRPr lang="tr-TR" sz="1600" b="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52464" y="142852"/>
            <a:ext cx="10191821" cy="5878532"/>
          </a:xfrm>
          <a:prstGeom prst="rect">
            <a:avLst/>
          </a:prstGeom>
        </p:spPr>
        <p:txBody>
          <a:bodyPr wrap="square">
            <a:spAutoFit/>
          </a:bodyPr>
          <a:lstStyle/>
          <a:p>
            <a:r>
              <a:rPr lang="tr-TR" sz="2800" b="1" u="sng" dirty="0" smtClean="0">
                <a:solidFill>
                  <a:srgbClr val="FF0000"/>
                </a:solidFill>
              </a:rPr>
              <a:t>A. TEHLİKELİ DAVRANIŞLAR (Çalışanın kişisel kusuru)</a:t>
            </a:r>
          </a:p>
          <a:p>
            <a:pPr>
              <a:buFont typeface="Arial" pitchFamily="34" charset="0"/>
              <a:buChar char="•"/>
            </a:pPr>
            <a:endParaRPr lang="tr-TR" sz="1200" dirty="0" smtClean="0">
              <a:solidFill>
                <a:schemeClr val="bg1"/>
              </a:solidFill>
            </a:endParaRPr>
          </a:p>
          <a:p>
            <a:pPr marL="342900" indent="-342900">
              <a:buFont typeface="Wingdings" panose="05000000000000000000" pitchFamily="2" charset="2"/>
              <a:buChar char="Ø"/>
            </a:pPr>
            <a:r>
              <a:rPr lang="tr-TR" sz="2400" b="1" dirty="0" smtClean="0">
                <a:solidFill>
                  <a:schemeClr val="bg1"/>
                </a:solidFill>
              </a:rPr>
              <a:t>Yanlış ekipmanı seçip çalışmak</a:t>
            </a:r>
          </a:p>
          <a:p>
            <a:pPr marL="342900" indent="-342900">
              <a:buFont typeface="Wingdings" panose="05000000000000000000" pitchFamily="2" charset="2"/>
              <a:buChar char="Ø"/>
            </a:pPr>
            <a:r>
              <a:rPr lang="tr-TR" sz="2400" b="1" dirty="0" smtClean="0">
                <a:solidFill>
                  <a:schemeClr val="bg1"/>
                </a:solidFill>
              </a:rPr>
              <a:t>Ehliyeti olmadığı halde iş ekipmanını kullanmak</a:t>
            </a:r>
          </a:p>
          <a:p>
            <a:pPr marL="342900" indent="-342900">
              <a:buFont typeface="Wingdings" panose="05000000000000000000" pitchFamily="2" charset="2"/>
              <a:buChar char="Ø"/>
            </a:pPr>
            <a:r>
              <a:rPr lang="tr-TR" sz="2400" b="1" dirty="0" smtClean="0">
                <a:solidFill>
                  <a:schemeClr val="bg1"/>
                </a:solidFill>
              </a:rPr>
              <a:t>Arızalı ekipmanı kullanmak</a:t>
            </a:r>
          </a:p>
          <a:p>
            <a:pPr marL="342900" indent="-342900">
              <a:buFont typeface="Wingdings" panose="05000000000000000000" pitchFamily="2" charset="2"/>
              <a:buChar char="Ø"/>
            </a:pPr>
            <a:r>
              <a:rPr lang="tr-TR" sz="2400" b="1" dirty="0" smtClean="0">
                <a:solidFill>
                  <a:schemeClr val="bg1"/>
                </a:solidFill>
              </a:rPr>
              <a:t>Uyarılara ve işaretlere uymamak</a:t>
            </a:r>
          </a:p>
          <a:p>
            <a:pPr marL="342900" indent="-342900">
              <a:buFont typeface="Wingdings" panose="05000000000000000000" pitchFamily="2" charset="2"/>
              <a:buChar char="Ø"/>
            </a:pPr>
            <a:r>
              <a:rPr lang="tr-TR" sz="2400" b="1" dirty="0" smtClean="0">
                <a:solidFill>
                  <a:schemeClr val="bg1"/>
                </a:solidFill>
              </a:rPr>
              <a:t>Yanlış pozisyonlarda çalışmak veya hatalı yük kaldırmak</a:t>
            </a:r>
          </a:p>
          <a:p>
            <a:pPr marL="342900" indent="-342900">
              <a:buFont typeface="Wingdings" panose="05000000000000000000" pitchFamily="2" charset="2"/>
              <a:buChar char="Ø"/>
            </a:pPr>
            <a:r>
              <a:rPr lang="tr-TR" sz="2400" b="1" dirty="0" smtClean="0">
                <a:solidFill>
                  <a:schemeClr val="bg1"/>
                </a:solidFill>
              </a:rPr>
              <a:t>Fiziki olarak yetersiz olmak</a:t>
            </a:r>
          </a:p>
          <a:p>
            <a:pPr marL="342900" indent="-342900">
              <a:buFont typeface="Wingdings" panose="05000000000000000000" pitchFamily="2" charset="2"/>
              <a:buChar char="Ø"/>
            </a:pPr>
            <a:r>
              <a:rPr lang="tr-TR" sz="2400" b="1" dirty="0" smtClean="0">
                <a:solidFill>
                  <a:schemeClr val="bg1"/>
                </a:solidFill>
              </a:rPr>
              <a:t>Hoyratça çalışmak</a:t>
            </a:r>
          </a:p>
          <a:p>
            <a:pPr marL="342900" indent="-342900">
              <a:buFont typeface="Wingdings" panose="05000000000000000000" pitchFamily="2" charset="2"/>
              <a:buChar char="Ø"/>
            </a:pPr>
            <a:r>
              <a:rPr lang="tr-TR" sz="2400" b="1" dirty="0" smtClean="0">
                <a:solidFill>
                  <a:schemeClr val="bg1"/>
                </a:solidFill>
              </a:rPr>
              <a:t>İşyerinde gereksiz şaka yapmak</a:t>
            </a:r>
          </a:p>
          <a:p>
            <a:pPr marL="342900" indent="-342900">
              <a:buFont typeface="Wingdings" panose="05000000000000000000" pitchFamily="2" charset="2"/>
              <a:buChar char="Ø"/>
            </a:pPr>
            <a:r>
              <a:rPr lang="tr-TR" sz="2400" b="1" dirty="0" smtClean="0">
                <a:solidFill>
                  <a:schemeClr val="bg1"/>
                </a:solidFill>
              </a:rPr>
              <a:t>İşyerinde alkol ve uyuşturucu kullanmak</a:t>
            </a:r>
          </a:p>
          <a:p>
            <a:pPr marL="342900" indent="-342900">
              <a:buFont typeface="Wingdings" panose="05000000000000000000" pitchFamily="2" charset="2"/>
              <a:buChar char="Ø"/>
            </a:pPr>
            <a:r>
              <a:rPr lang="tr-TR" sz="2400" b="1" dirty="0" smtClean="0">
                <a:solidFill>
                  <a:schemeClr val="bg1"/>
                </a:solidFill>
              </a:rPr>
              <a:t>Küfür etmek</a:t>
            </a:r>
          </a:p>
          <a:p>
            <a:pPr marL="342900" indent="-342900">
              <a:buFont typeface="Wingdings" panose="05000000000000000000" pitchFamily="2" charset="2"/>
              <a:buChar char="Ø"/>
            </a:pPr>
            <a:r>
              <a:rPr lang="tr-TR" sz="2400" b="1" dirty="0" smtClean="0">
                <a:solidFill>
                  <a:schemeClr val="bg1"/>
                </a:solidFill>
              </a:rPr>
              <a:t>Yasak oyunları oynamak</a:t>
            </a:r>
          </a:p>
          <a:p>
            <a:pPr marL="342900" indent="-342900">
              <a:buFont typeface="Wingdings" panose="05000000000000000000" pitchFamily="2" charset="2"/>
              <a:buChar char="Ø"/>
            </a:pPr>
            <a:r>
              <a:rPr lang="tr-TR" sz="2400" b="1" dirty="0" smtClean="0">
                <a:solidFill>
                  <a:schemeClr val="bg1"/>
                </a:solidFill>
              </a:rPr>
              <a:t>Kullandığı makineye uyum sağlayamamak</a:t>
            </a:r>
          </a:p>
          <a:p>
            <a:pPr marL="342900" indent="-342900">
              <a:buFont typeface="Wingdings" panose="05000000000000000000" pitchFamily="2" charset="2"/>
              <a:buChar char="Ø"/>
            </a:pPr>
            <a:r>
              <a:rPr lang="tr-TR" sz="2400" b="1" dirty="0" smtClean="0">
                <a:solidFill>
                  <a:schemeClr val="bg1"/>
                </a:solidFill>
              </a:rPr>
              <a:t>İş sağlığı ve güvenliği eğitimini almamak</a:t>
            </a:r>
          </a:p>
          <a:p>
            <a:pPr marL="342900" indent="-342900">
              <a:buFont typeface="Wingdings" panose="05000000000000000000" pitchFamily="2" charset="2"/>
              <a:buChar char="Ø"/>
            </a:pPr>
            <a:r>
              <a:rPr lang="tr-TR" sz="2400" b="1" dirty="0" smtClean="0">
                <a:solidFill>
                  <a:schemeClr val="bg1"/>
                </a:solidFill>
              </a:rPr>
              <a:t>Verilen iş iznine uymama</a:t>
            </a:r>
            <a:endParaRPr lang="tr-TR" sz="2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0963" y="256568"/>
            <a:ext cx="9905998" cy="734032"/>
          </a:xfrm>
        </p:spPr>
        <p:txBody>
          <a:bodyPr/>
          <a:lstStyle/>
          <a:p>
            <a:r>
              <a:rPr lang="tr-TR" dirty="0" smtClean="0">
                <a:solidFill>
                  <a:srgbClr val="FF0000"/>
                </a:solidFill>
              </a:rPr>
              <a:t>Yasal mevzuat</a:t>
            </a:r>
            <a:endParaRPr lang="tr-TR" dirty="0">
              <a:solidFill>
                <a:srgbClr val="FF0000"/>
              </a:solidFill>
            </a:endParaRPr>
          </a:p>
        </p:txBody>
      </p:sp>
      <p:sp>
        <p:nvSpPr>
          <p:cNvPr id="3" name="İçerik Yer Tutucusu 2"/>
          <p:cNvSpPr>
            <a:spLocks noGrp="1"/>
          </p:cNvSpPr>
          <p:nvPr>
            <p:ph idx="1"/>
          </p:nvPr>
        </p:nvSpPr>
        <p:spPr>
          <a:xfrm>
            <a:off x="1255712" y="1754187"/>
            <a:ext cx="9905999" cy="2551114"/>
          </a:xfrm>
        </p:spPr>
        <p:txBody>
          <a:bodyPr>
            <a:normAutofit/>
          </a:bodyPr>
          <a:lstStyle/>
          <a:p>
            <a:pPr algn="ctr">
              <a:spcBef>
                <a:spcPct val="0"/>
              </a:spcBef>
              <a:buNone/>
            </a:pPr>
            <a:r>
              <a:rPr lang="tr-TR" altLang="tr-TR" b="1" dirty="0">
                <a:solidFill>
                  <a:srgbClr val="0070C0"/>
                </a:solidFill>
              </a:rPr>
              <a:t>30.06.2012 tarihli ve 6331 sayılı İş Sağlığı ve Güvenliği Kanunu’nun </a:t>
            </a:r>
            <a:r>
              <a:rPr lang="tr-TR" altLang="tr-TR" dirty="0"/>
              <a:t>22. ve 30. maddelerine dayanarak,</a:t>
            </a:r>
          </a:p>
          <a:p>
            <a:pPr algn="ctr">
              <a:spcBef>
                <a:spcPct val="0"/>
              </a:spcBef>
              <a:buNone/>
            </a:pPr>
            <a:r>
              <a:rPr lang="tr-TR" altLang="tr-TR" b="1" dirty="0" smtClean="0">
                <a:solidFill>
                  <a:srgbClr val="FF0000"/>
                </a:solidFill>
              </a:rPr>
              <a:t>18.01.2013 </a:t>
            </a:r>
            <a:r>
              <a:rPr lang="tr-TR" altLang="tr-TR" b="1" dirty="0">
                <a:solidFill>
                  <a:srgbClr val="FF0000"/>
                </a:solidFill>
              </a:rPr>
              <a:t>tarih ve 28532 sayılı resmi gazetede </a:t>
            </a:r>
            <a:endParaRPr lang="tr-TR" altLang="tr-TR" dirty="0"/>
          </a:p>
          <a:p>
            <a:pPr algn="ctr">
              <a:spcBef>
                <a:spcPct val="0"/>
              </a:spcBef>
              <a:buNone/>
            </a:pPr>
            <a:r>
              <a:rPr lang="tr-TR" altLang="tr-TR" sz="2800" b="1" dirty="0">
                <a:solidFill>
                  <a:srgbClr val="00B0F0"/>
                </a:solidFill>
              </a:rPr>
              <a:t>“İŞ SAĞLIĞI VE GÜVENLİĞİ KURULLARI HAKKINDA YÖNETMELİK” </a:t>
            </a:r>
            <a:r>
              <a:rPr lang="tr-TR" altLang="tr-TR" sz="2800" dirty="0">
                <a:solidFill>
                  <a:srgbClr val="00B0F0"/>
                </a:solidFill>
              </a:rPr>
              <a:t> </a:t>
            </a:r>
            <a:r>
              <a:rPr lang="tr-TR" altLang="tr-TR" sz="2800" dirty="0" smtClean="0">
                <a:solidFill>
                  <a:srgbClr val="00B0F0"/>
                </a:solidFill>
              </a:rPr>
              <a:t>  </a:t>
            </a:r>
            <a:r>
              <a:rPr lang="tr-TR" altLang="tr-TR" dirty="0" smtClean="0"/>
              <a:t>yayımlanmıştır</a:t>
            </a:r>
            <a:r>
              <a:rPr lang="tr-TR" altLang="tr-TR" dirty="0"/>
              <a:t>. </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4</a:t>
            </a:fld>
            <a:endParaRPr lang="tr-TR"/>
          </a:p>
        </p:txBody>
      </p:sp>
    </p:spTree>
    <p:extLst>
      <p:ext uri="{BB962C8B-B14F-4D97-AF65-F5344CB8AC3E}">
        <p14:creationId xmlns="" xmlns:p14="http://schemas.microsoft.com/office/powerpoint/2010/main" val="686917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62000" y="723879"/>
            <a:ext cx="10858500" cy="5262979"/>
          </a:xfrm>
          <a:prstGeom prst="rect">
            <a:avLst/>
          </a:prstGeom>
        </p:spPr>
        <p:txBody>
          <a:bodyPr wrap="square">
            <a:spAutoFit/>
          </a:bodyPr>
          <a:lstStyle/>
          <a:p>
            <a:r>
              <a:rPr lang="tr-TR" sz="2400" b="1" u="sng" dirty="0" smtClean="0">
                <a:solidFill>
                  <a:srgbClr val="FF0000"/>
                </a:solidFill>
              </a:rPr>
              <a:t>B. TEHLİKELİ ÇALIŞMA ORTAMI  (Güvensiz ve sağlıksız çevre koşulları)</a:t>
            </a:r>
            <a:r>
              <a:rPr lang="tr-TR" sz="2400" b="1" dirty="0" smtClean="0"/>
              <a:t/>
            </a:r>
            <a:br>
              <a:rPr lang="tr-TR" sz="2400" b="1" dirty="0" smtClean="0"/>
            </a:br>
            <a:endParaRPr lang="tr-TR" sz="2400" b="1" dirty="0" smtClean="0">
              <a:solidFill>
                <a:schemeClr val="bg1"/>
              </a:solidFill>
            </a:endParaRPr>
          </a:p>
          <a:p>
            <a:pPr marL="342900" indent="-342900">
              <a:buFont typeface="Wingdings" panose="05000000000000000000" pitchFamily="2" charset="2"/>
              <a:buChar char="q"/>
            </a:pPr>
            <a:r>
              <a:rPr lang="tr-TR" sz="2400" b="1" dirty="0" smtClean="0">
                <a:solidFill>
                  <a:schemeClr val="bg1"/>
                </a:solidFill>
              </a:rPr>
              <a:t>Topraklanmamış elektrikli iş makineleri ve tezgahları</a:t>
            </a:r>
          </a:p>
          <a:p>
            <a:pPr marL="342900" indent="-342900">
              <a:buFont typeface="Wingdings" panose="05000000000000000000" pitchFamily="2" charset="2"/>
              <a:buChar char="q"/>
            </a:pPr>
            <a:r>
              <a:rPr lang="tr-TR" sz="2400" b="1" dirty="0" smtClean="0">
                <a:solidFill>
                  <a:schemeClr val="bg1"/>
                </a:solidFill>
              </a:rPr>
              <a:t>İşe uygun olmayan el aletleri</a:t>
            </a:r>
          </a:p>
          <a:p>
            <a:pPr marL="342900" indent="-342900">
              <a:buFont typeface="Wingdings" panose="05000000000000000000" pitchFamily="2" charset="2"/>
              <a:buChar char="q"/>
            </a:pPr>
            <a:r>
              <a:rPr lang="tr-TR" sz="2400" b="1" dirty="0" smtClean="0">
                <a:solidFill>
                  <a:schemeClr val="bg1"/>
                </a:solidFill>
              </a:rPr>
              <a:t>Yetersiz sağlık ve güvenlik işaretleri</a:t>
            </a:r>
          </a:p>
          <a:p>
            <a:pPr marL="342900" indent="-342900">
              <a:buFont typeface="Wingdings" panose="05000000000000000000" pitchFamily="2" charset="2"/>
              <a:buChar char="q"/>
            </a:pPr>
            <a:r>
              <a:rPr lang="tr-TR" sz="2400" b="1" dirty="0" smtClean="0">
                <a:solidFill>
                  <a:schemeClr val="bg1"/>
                </a:solidFill>
              </a:rPr>
              <a:t>Bakımsız veya testi yapılmamış iş ekipman ile çalışma</a:t>
            </a:r>
          </a:p>
          <a:p>
            <a:pPr marL="342900" indent="-342900">
              <a:buFont typeface="Wingdings" panose="05000000000000000000" pitchFamily="2" charset="2"/>
              <a:buChar char="q"/>
            </a:pPr>
            <a:r>
              <a:rPr lang="tr-TR" sz="2400" b="1" dirty="0" smtClean="0">
                <a:solidFill>
                  <a:schemeClr val="bg1"/>
                </a:solidFill>
              </a:rPr>
              <a:t>Tehlikeli yükseklikte malzeme istifleme</a:t>
            </a:r>
          </a:p>
          <a:p>
            <a:pPr marL="342900" indent="-342900">
              <a:buFont typeface="Wingdings" panose="05000000000000000000" pitchFamily="2" charset="2"/>
              <a:buChar char="q"/>
            </a:pPr>
            <a:r>
              <a:rPr lang="tr-TR" sz="2400" b="1" dirty="0" smtClean="0">
                <a:solidFill>
                  <a:schemeClr val="bg1"/>
                </a:solidFill>
              </a:rPr>
              <a:t>Döşeme üzerinde veya çalışma alanında kapatılmamış boşluklar</a:t>
            </a:r>
          </a:p>
          <a:p>
            <a:pPr marL="342900" indent="-342900">
              <a:buFont typeface="Wingdings" panose="05000000000000000000" pitchFamily="2" charset="2"/>
              <a:buChar char="q"/>
            </a:pPr>
            <a:r>
              <a:rPr lang="tr-TR" sz="2400" b="1" dirty="0" smtClean="0">
                <a:solidFill>
                  <a:schemeClr val="bg1"/>
                </a:solidFill>
              </a:rPr>
              <a:t>Kenar boşluklarında korkuluk bulunmama</a:t>
            </a:r>
          </a:p>
          <a:p>
            <a:pPr marL="342900" indent="-342900">
              <a:buFont typeface="Wingdings" panose="05000000000000000000" pitchFamily="2" charset="2"/>
              <a:buChar char="q"/>
            </a:pPr>
            <a:r>
              <a:rPr lang="tr-TR" sz="2400" b="1" dirty="0" smtClean="0">
                <a:solidFill>
                  <a:schemeClr val="bg1"/>
                </a:solidFill>
              </a:rPr>
              <a:t>Arızalı ve bakımsız ekipman</a:t>
            </a:r>
          </a:p>
          <a:p>
            <a:pPr marL="342900" indent="-342900">
              <a:buFont typeface="Wingdings" panose="05000000000000000000" pitchFamily="2" charset="2"/>
              <a:buChar char="q"/>
            </a:pPr>
            <a:r>
              <a:rPr lang="tr-TR" sz="2400" b="1" dirty="0" smtClean="0">
                <a:solidFill>
                  <a:schemeClr val="bg1"/>
                </a:solidFill>
              </a:rPr>
              <a:t>Düzensiz ve dağınık çalıştırma</a:t>
            </a:r>
          </a:p>
          <a:p>
            <a:pPr marL="342900" indent="-342900">
              <a:buFont typeface="Wingdings" panose="05000000000000000000" pitchFamily="2" charset="2"/>
              <a:buChar char="q"/>
            </a:pPr>
            <a:r>
              <a:rPr lang="tr-TR" sz="2400" b="1" dirty="0" smtClean="0">
                <a:solidFill>
                  <a:schemeClr val="bg1"/>
                </a:solidFill>
              </a:rPr>
              <a:t>Koruyucusuz makine, tezgahlar</a:t>
            </a:r>
          </a:p>
          <a:p>
            <a:pPr marL="342900" indent="-342900">
              <a:buFont typeface="Wingdings" panose="05000000000000000000" pitchFamily="2" charset="2"/>
              <a:buChar char="q"/>
            </a:pPr>
            <a:r>
              <a:rPr lang="tr-TR" sz="2400" b="1" dirty="0" smtClean="0">
                <a:solidFill>
                  <a:schemeClr val="bg1"/>
                </a:solidFill>
              </a:rPr>
              <a:t>Yanıcı, parlayıcı ve patlayıcı maddelerle çalıştırma</a:t>
            </a:r>
          </a:p>
          <a:p>
            <a:pPr marL="342900" indent="-342900">
              <a:buFont typeface="Wingdings" panose="05000000000000000000" pitchFamily="2" charset="2"/>
              <a:buChar char="q"/>
            </a:pPr>
            <a:r>
              <a:rPr lang="tr-TR" sz="2400" b="1" dirty="0" smtClean="0">
                <a:solidFill>
                  <a:schemeClr val="bg1"/>
                </a:solidFill>
              </a:rPr>
              <a:t>Yetersiz tahkimat</a:t>
            </a:r>
            <a:endParaRPr lang="tr-TR" sz="2400" b="1"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66750" y="576241"/>
            <a:ext cx="11220450" cy="5262979"/>
          </a:xfrm>
          <a:prstGeom prst="rect">
            <a:avLst/>
          </a:prstGeom>
        </p:spPr>
        <p:txBody>
          <a:bodyPr wrap="square">
            <a:spAutoFit/>
          </a:bodyPr>
          <a:lstStyle/>
          <a:p>
            <a:r>
              <a:rPr lang="tr-TR" sz="2400" b="1" u="sng" dirty="0" smtClean="0">
                <a:solidFill>
                  <a:srgbClr val="FF0000"/>
                </a:solidFill>
              </a:rPr>
              <a:t>B. TEHLİKELİ ÇALIŞMA ORTAMI  (Güvensiz ve sağlıksız çevre koşulları) </a:t>
            </a:r>
          </a:p>
          <a:p>
            <a:pPr marL="342900" indent="-342900">
              <a:buFont typeface="Wingdings" panose="05000000000000000000" pitchFamily="2" charset="2"/>
              <a:buChar char="q"/>
            </a:pPr>
            <a:endParaRPr lang="tr-TR" sz="2400" b="1" dirty="0" smtClean="0">
              <a:solidFill>
                <a:schemeClr val="bg1"/>
              </a:solidFill>
            </a:endParaRPr>
          </a:p>
          <a:p>
            <a:pPr marL="342900" indent="-342900">
              <a:buFont typeface="Wingdings" panose="05000000000000000000" pitchFamily="2" charset="2"/>
              <a:buChar char="q"/>
            </a:pPr>
            <a:r>
              <a:rPr lang="tr-TR" sz="2400" b="1" dirty="0" smtClean="0">
                <a:solidFill>
                  <a:schemeClr val="bg1"/>
                </a:solidFill>
              </a:rPr>
              <a:t>Sapancı ve İşaretçi bulunmama</a:t>
            </a:r>
          </a:p>
          <a:p>
            <a:pPr marL="342900" indent="-342900">
              <a:buFont typeface="Wingdings" panose="05000000000000000000" pitchFamily="2" charset="2"/>
              <a:buChar char="q"/>
            </a:pPr>
            <a:r>
              <a:rPr lang="tr-TR" sz="2400" b="1" dirty="0" smtClean="0">
                <a:solidFill>
                  <a:schemeClr val="bg1"/>
                </a:solidFill>
              </a:rPr>
              <a:t>Çalışma yerinin darlığı ve sıkışıklığı</a:t>
            </a:r>
          </a:p>
          <a:p>
            <a:pPr marL="342900" indent="-342900">
              <a:buFont typeface="Wingdings" panose="05000000000000000000" pitchFamily="2" charset="2"/>
              <a:buChar char="q"/>
            </a:pPr>
            <a:r>
              <a:rPr lang="tr-TR" sz="2400" b="1" dirty="0" smtClean="0">
                <a:solidFill>
                  <a:schemeClr val="bg1"/>
                </a:solidFill>
              </a:rPr>
              <a:t>Yetersiz uyarı sistemi (yangın, acil durum sireni vb.)</a:t>
            </a:r>
          </a:p>
          <a:p>
            <a:pPr marL="342900" indent="-342900">
              <a:buFont typeface="Wingdings" panose="05000000000000000000" pitchFamily="2" charset="2"/>
              <a:buChar char="q"/>
            </a:pPr>
            <a:r>
              <a:rPr lang="tr-TR" sz="2400" b="1" dirty="0" smtClean="0">
                <a:solidFill>
                  <a:schemeClr val="bg1"/>
                </a:solidFill>
              </a:rPr>
              <a:t>Elektrik dağıtım panolarında kaçak akım rölesini bulunmama</a:t>
            </a:r>
          </a:p>
          <a:p>
            <a:pPr marL="342900" indent="-342900">
              <a:buFont typeface="Wingdings" panose="05000000000000000000" pitchFamily="2" charset="2"/>
              <a:buChar char="q"/>
            </a:pPr>
            <a:r>
              <a:rPr lang="tr-TR" sz="2400" b="1" dirty="0" smtClean="0">
                <a:solidFill>
                  <a:schemeClr val="bg1"/>
                </a:solidFill>
              </a:rPr>
              <a:t>Tehlikeli atmosferik koşullar (gaz, toz, buhar vs.)</a:t>
            </a:r>
          </a:p>
          <a:p>
            <a:pPr marL="342900" indent="-342900">
              <a:buFont typeface="Wingdings" panose="05000000000000000000" pitchFamily="2" charset="2"/>
              <a:buChar char="q"/>
            </a:pPr>
            <a:r>
              <a:rPr lang="tr-TR" sz="2400" b="1" dirty="0" smtClean="0">
                <a:solidFill>
                  <a:schemeClr val="bg1"/>
                </a:solidFill>
              </a:rPr>
              <a:t>Aşırı gürültü</a:t>
            </a:r>
          </a:p>
          <a:p>
            <a:pPr marL="342900" indent="-342900">
              <a:buFont typeface="Wingdings" panose="05000000000000000000" pitchFamily="2" charset="2"/>
              <a:buChar char="q"/>
            </a:pPr>
            <a:r>
              <a:rPr lang="tr-TR" sz="2400" b="1" dirty="0" smtClean="0">
                <a:solidFill>
                  <a:schemeClr val="bg1"/>
                </a:solidFill>
              </a:rPr>
              <a:t>Aşırı titreşim</a:t>
            </a:r>
          </a:p>
          <a:p>
            <a:pPr marL="342900" indent="-342900">
              <a:buFont typeface="Wingdings" panose="05000000000000000000" pitchFamily="2" charset="2"/>
              <a:buChar char="q"/>
            </a:pPr>
            <a:r>
              <a:rPr lang="tr-TR" sz="2400" b="1" dirty="0" smtClean="0">
                <a:solidFill>
                  <a:schemeClr val="bg1"/>
                </a:solidFill>
              </a:rPr>
              <a:t>Bozuk ve yetersiz havalandırma</a:t>
            </a:r>
          </a:p>
          <a:p>
            <a:pPr marL="342900" indent="-342900">
              <a:buFont typeface="Wingdings" panose="05000000000000000000" pitchFamily="2" charset="2"/>
              <a:buChar char="q"/>
            </a:pPr>
            <a:r>
              <a:rPr lang="tr-TR" sz="2400" b="1" dirty="0" smtClean="0">
                <a:solidFill>
                  <a:schemeClr val="bg1"/>
                </a:solidFill>
              </a:rPr>
              <a:t>Yetersiz aydınlatma</a:t>
            </a:r>
          </a:p>
          <a:p>
            <a:pPr marL="342900" indent="-342900">
              <a:buFont typeface="Wingdings" panose="05000000000000000000" pitchFamily="2" charset="2"/>
              <a:buChar char="q"/>
            </a:pPr>
            <a:r>
              <a:rPr lang="tr-TR" sz="2400" b="1" dirty="0" smtClean="0">
                <a:solidFill>
                  <a:schemeClr val="bg1"/>
                </a:solidFill>
              </a:rPr>
              <a:t>Radyasyon yayılımı (Radon v.s.)</a:t>
            </a:r>
          </a:p>
          <a:p>
            <a:pPr marL="342900" indent="-342900">
              <a:buFont typeface="Wingdings" panose="05000000000000000000" pitchFamily="2" charset="2"/>
              <a:buChar char="q"/>
            </a:pPr>
            <a:r>
              <a:rPr lang="tr-TR" sz="2400" b="1" dirty="0" smtClean="0">
                <a:solidFill>
                  <a:schemeClr val="bg1"/>
                </a:solidFill>
              </a:rPr>
              <a:t>Kaygan zemin ve pürüzlü zemin</a:t>
            </a:r>
          </a:p>
          <a:p>
            <a:pPr marL="342900" indent="-342900">
              <a:buFont typeface="Wingdings" panose="05000000000000000000" pitchFamily="2" charset="2"/>
              <a:buChar char="q"/>
            </a:pPr>
            <a:r>
              <a:rPr lang="tr-TR" sz="2400" b="1" dirty="0" smtClean="0">
                <a:solidFill>
                  <a:schemeClr val="bg1"/>
                </a:solidFill>
              </a:rPr>
              <a:t>Isı değişikliği</a:t>
            </a:r>
            <a:endParaRPr lang="tr-TR" sz="24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95301" y="357166"/>
            <a:ext cx="11315740" cy="5693866"/>
          </a:xfrm>
          <a:prstGeom prst="rect">
            <a:avLst/>
          </a:prstGeom>
        </p:spPr>
        <p:txBody>
          <a:bodyPr wrap="square">
            <a:spAutoFit/>
          </a:bodyPr>
          <a:lstStyle/>
          <a:p>
            <a:r>
              <a:rPr lang="tr-TR" sz="2400" b="1" u="sng" dirty="0" smtClean="0">
                <a:solidFill>
                  <a:srgbClr val="FF0000"/>
                </a:solidFill>
              </a:rPr>
              <a:t>C. ORGANİZASYONEL FAKTÖRLER   (Yönetimsel kusurlar)</a:t>
            </a:r>
          </a:p>
          <a:p>
            <a:pPr marL="342900" indent="-342900">
              <a:buFont typeface="Wingdings" panose="05000000000000000000" pitchFamily="2" charset="2"/>
              <a:buChar char="v"/>
            </a:pPr>
            <a:endParaRPr lang="tr-TR" sz="2000" b="1" dirty="0" smtClean="0">
              <a:solidFill>
                <a:schemeClr val="bg1"/>
              </a:solidFill>
            </a:endParaRPr>
          </a:p>
          <a:p>
            <a:pPr marL="342900" indent="-342900">
              <a:buFont typeface="Wingdings" panose="05000000000000000000" pitchFamily="2" charset="2"/>
              <a:buChar char="v"/>
            </a:pPr>
            <a:r>
              <a:rPr lang="tr-TR" sz="2000" b="1" dirty="0" smtClean="0">
                <a:solidFill>
                  <a:schemeClr val="bg1"/>
                </a:solidFill>
              </a:rPr>
              <a:t>İş Sağlığı ve Güvenliği Politikasının bulunmaması</a:t>
            </a:r>
          </a:p>
          <a:p>
            <a:pPr marL="342900" indent="-342900">
              <a:buFont typeface="Wingdings" panose="05000000000000000000" pitchFamily="2" charset="2"/>
              <a:buChar char="v"/>
            </a:pPr>
            <a:r>
              <a:rPr lang="tr-TR" sz="2000" b="1" dirty="0" smtClean="0">
                <a:solidFill>
                  <a:schemeClr val="bg1"/>
                </a:solidFill>
              </a:rPr>
              <a:t>İş sağlığı ve güvenliği yöntem talimatlarının bulunmaması</a:t>
            </a:r>
          </a:p>
          <a:p>
            <a:pPr marL="342900" indent="-342900">
              <a:buFont typeface="Wingdings" panose="05000000000000000000" pitchFamily="2" charset="2"/>
              <a:buChar char="v"/>
            </a:pPr>
            <a:r>
              <a:rPr lang="tr-TR" sz="2000" b="1" dirty="0" smtClean="0">
                <a:solidFill>
                  <a:schemeClr val="bg1"/>
                </a:solidFill>
              </a:rPr>
              <a:t>Çalışanlara özel işler için iş güvenliği eğitimleri vermeme</a:t>
            </a:r>
          </a:p>
          <a:p>
            <a:pPr marL="342900" indent="-342900">
              <a:buFont typeface="Wingdings" panose="05000000000000000000" pitchFamily="2" charset="2"/>
              <a:buChar char="v"/>
            </a:pPr>
            <a:r>
              <a:rPr lang="tr-TR" sz="2000" b="1" dirty="0" smtClean="0">
                <a:solidFill>
                  <a:schemeClr val="bg1"/>
                </a:solidFill>
              </a:rPr>
              <a:t>Çalışanlara mevzuat gereği alması gereken eğitimlerin tamamlatılmama</a:t>
            </a:r>
          </a:p>
          <a:p>
            <a:pPr marL="342900" indent="-342900">
              <a:buFont typeface="Wingdings" panose="05000000000000000000" pitchFamily="2" charset="2"/>
              <a:buChar char="v"/>
            </a:pPr>
            <a:r>
              <a:rPr lang="tr-TR" sz="2000" b="1" dirty="0" smtClean="0">
                <a:solidFill>
                  <a:schemeClr val="bg1"/>
                </a:solidFill>
              </a:rPr>
              <a:t>İş ekipmanını ehliyetsiz kişiye kullandırma</a:t>
            </a:r>
          </a:p>
          <a:p>
            <a:pPr marL="342900" indent="-342900">
              <a:buFont typeface="Wingdings" panose="05000000000000000000" pitchFamily="2" charset="2"/>
              <a:buChar char="v"/>
            </a:pPr>
            <a:r>
              <a:rPr lang="tr-TR" sz="2000" b="1" dirty="0" smtClean="0">
                <a:solidFill>
                  <a:schemeClr val="bg1"/>
                </a:solidFill>
              </a:rPr>
              <a:t>Koruyucusuz iş ekipmanı satın alma</a:t>
            </a:r>
          </a:p>
          <a:p>
            <a:pPr marL="342900" indent="-342900">
              <a:buFont typeface="Wingdings" panose="05000000000000000000" pitchFamily="2" charset="2"/>
              <a:buChar char="v"/>
            </a:pPr>
            <a:r>
              <a:rPr lang="tr-TR" sz="2000" b="1" dirty="0" smtClean="0">
                <a:solidFill>
                  <a:schemeClr val="bg1"/>
                </a:solidFill>
              </a:rPr>
              <a:t>Planlama hatası</a:t>
            </a:r>
          </a:p>
          <a:p>
            <a:pPr marL="342900" indent="-342900">
              <a:buFont typeface="Wingdings" panose="05000000000000000000" pitchFamily="2" charset="2"/>
              <a:buChar char="v"/>
            </a:pPr>
            <a:r>
              <a:rPr lang="tr-TR" sz="2000" b="1" dirty="0" smtClean="0">
                <a:solidFill>
                  <a:schemeClr val="bg1"/>
                </a:solidFill>
              </a:rPr>
              <a:t>Eksik veya yetersiz denetim</a:t>
            </a:r>
          </a:p>
          <a:p>
            <a:pPr marL="342900" indent="-342900">
              <a:buFont typeface="Wingdings" panose="05000000000000000000" pitchFamily="2" charset="2"/>
              <a:buChar char="v"/>
            </a:pPr>
            <a:r>
              <a:rPr lang="tr-TR" sz="2000" b="1" dirty="0" smtClean="0">
                <a:solidFill>
                  <a:schemeClr val="bg1"/>
                </a:solidFill>
              </a:rPr>
              <a:t>Yetersiz yöntem prosedürü</a:t>
            </a:r>
          </a:p>
          <a:p>
            <a:pPr marL="342900" indent="-342900">
              <a:buFont typeface="Wingdings" panose="05000000000000000000" pitchFamily="2" charset="2"/>
              <a:buChar char="v"/>
            </a:pPr>
            <a:r>
              <a:rPr lang="tr-TR" sz="2000" b="1" dirty="0" smtClean="0">
                <a:solidFill>
                  <a:schemeClr val="bg1"/>
                </a:solidFill>
              </a:rPr>
              <a:t>Periyodik sağlık kontrolleri yaptırmama</a:t>
            </a:r>
          </a:p>
          <a:p>
            <a:pPr marL="342900" indent="-342900">
              <a:buFont typeface="Wingdings" panose="05000000000000000000" pitchFamily="2" charset="2"/>
              <a:buChar char="v"/>
            </a:pPr>
            <a:r>
              <a:rPr lang="tr-TR" sz="2000" b="1" dirty="0" smtClean="0">
                <a:solidFill>
                  <a:schemeClr val="bg1"/>
                </a:solidFill>
              </a:rPr>
              <a:t>İSG bakımından ortam ve kişisel </a:t>
            </a:r>
            <a:r>
              <a:rPr lang="tr-TR" sz="2000" b="1" dirty="0" err="1" smtClean="0">
                <a:solidFill>
                  <a:schemeClr val="bg1"/>
                </a:solidFill>
              </a:rPr>
              <a:t>maruziyetleri</a:t>
            </a:r>
            <a:r>
              <a:rPr lang="tr-TR" sz="2000" b="1" dirty="0" smtClean="0">
                <a:solidFill>
                  <a:schemeClr val="bg1"/>
                </a:solidFill>
              </a:rPr>
              <a:t> ölçtürmeme</a:t>
            </a:r>
          </a:p>
          <a:p>
            <a:pPr marL="342900" indent="-342900">
              <a:buFont typeface="Wingdings" panose="05000000000000000000" pitchFamily="2" charset="2"/>
              <a:buChar char="v"/>
            </a:pPr>
            <a:r>
              <a:rPr lang="tr-TR" sz="2000" b="1" dirty="0" smtClean="0">
                <a:solidFill>
                  <a:schemeClr val="bg1"/>
                </a:solidFill>
              </a:rPr>
              <a:t>Çalışanlara Kişisel koruyucu donanım verilmeme</a:t>
            </a:r>
          </a:p>
          <a:p>
            <a:pPr marL="342900" indent="-342900">
              <a:buFont typeface="Wingdings" panose="05000000000000000000" pitchFamily="2" charset="2"/>
              <a:buChar char="v"/>
            </a:pPr>
            <a:r>
              <a:rPr lang="tr-TR" sz="2000" b="1" dirty="0" smtClean="0">
                <a:solidFill>
                  <a:schemeClr val="bg1"/>
                </a:solidFill>
              </a:rPr>
              <a:t>Kimyasal maddelere yönelik Güvenlik Bilgi Form'larını almama ve bu konuda çalışanları bilgilendirmeme</a:t>
            </a:r>
          </a:p>
          <a:p>
            <a:pPr marL="342900" indent="-342900">
              <a:buFont typeface="Wingdings" panose="05000000000000000000" pitchFamily="2" charset="2"/>
              <a:buChar char="v"/>
            </a:pPr>
            <a:r>
              <a:rPr lang="tr-TR" sz="2000" b="1" dirty="0" smtClean="0">
                <a:solidFill>
                  <a:schemeClr val="bg1"/>
                </a:solidFill>
              </a:rPr>
              <a:t>İş ekipmanlarında periyodik kontrollerini yaptırmama</a:t>
            </a:r>
          </a:p>
          <a:p>
            <a:pPr marL="342900" indent="-342900">
              <a:buFont typeface="Wingdings" panose="05000000000000000000" pitchFamily="2" charset="2"/>
              <a:buChar char="v"/>
            </a:pPr>
            <a:r>
              <a:rPr lang="tr-TR" sz="2000" b="1" dirty="0" smtClean="0">
                <a:solidFill>
                  <a:schemeClr val="bg1"/>
                </a:solidFill>
              </a:rPr>
              <a:t>İşyerinde yetersiz İş Sağlığı ve Güvenliği </a:t>
            </a:r>
            <a:r>
              <a:rPr lang="tr-TR" sz="2000" b="1" dirty="0" smtClean="0"/>
              <a:t>kontrolü</a:t>
            </a:r>
            <a:endParaRPr lang="tr-TR"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smtClean="0">
                <a:solidFill>
                  <a:srgbClr val="FFFF00"/>
                </a:solidFill>
              </a:rPr>
              <a:t>HİJYEN</a:t>
            </a:r>
            <a:endParaRPr lang="tr-TR" dirty="0">
              <a:solidFill>
                <a:srgbClr val="FFFF00"/>
              </a:solidFill>
            </a:endParaRPr>
          </a:p>
        </p:txBody>
      </p:sp>
      <p:sp>
        <p:nvSpPr>
          <p:cNvPr id="4" name="Metin Yer Tutucusu 3"/>
          <p:cNvSpPr>
            <a:spLocks noGrp="1"/>
          </p:cNvSpPr>
          <p:nvPr>
            <p:ph type="body" idx="1"/>
          </p:nvPr>
        </p:nvSpPr>
        <p:spPr/>
        <p:txBody>
          <a:bodyPr/>
          <a:lstStyle/>
          <a:p>
            <a:endParaRPr lang="tr-TR"/>
          </a:p>
        </p:txBody>
      </p:sp>
      <p:pic>
        <p:nvPicPr>
          <p:cNvPr id="5" name="Resim 4"/>
          <p:cNvPicPr>
            <a:picLocks noChangeAspect="1"/>
          </p:cNvPicPr>
          <p:nvPr/>
        </p:nvPicPr>
        <p:blipFill>
          <a:blip r:embed="rId2" cstate="print"/>
          <a:stretch>
            <a:fillRect/>
          </a:stretch>
        </p:blipFill>
        <p:spPr>
          <a:xfrm>
            <a:off x="1315503" y="2414291"/>
            <a:ext cx="9557816" cy="3626990"/>
          </a:xfrm>
          <a:prstGeom prst="rect">
            <a:avLst/>
          </a:prstGeom>
        </p:spPr>
      </p:pic>
      <p:sp>
        <p:nvSpPr>
          <p:cNvPr id="7" name="Slayt Numarası Yer Tutucusu 6"/>
          <p:cNvSpPr>
            <a:spLocks noGrp="1"/>
          </p:cNvSpPr>
          <p:nvPr>
            <p:ph type="sldNum" sz="quarter" idx="12"/>
          </p:nvPr>
        </p:nvSpPr>
        <p:spPr/>
        <p:txBody>
          <a:bodyPr/>
          <a:lstStyle/>
          <a:p>
            <a:fld id="{F809C6CE-579E-44B4-B6A9-3ED3A3AFE959}" type="slidenum">
              <a:rPr lang="tr-TR" smtClean="0"/>
              <a:pPr/>
              <a:t>43</a:t>
            </a:fld>
            <a:endParaRPr lang="tr-TR"/>
          </a:p>
        </p:txBody>
      </p:sp>
    </p:spTree>
    <p:extLst>
      <p:ext uri="{BB962C8B-B14F-4D97-AF65-F5344CB8AC3E}">
        <p14:creationId xmlns="" xmlns:p14="http://schemas.microsoft.com/office/powerpoint/2010/main" val="3546661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Başlık"/>
          <p:cNvSpPr>
            <a:spLocks noGrp="1"/>
          </p:cNvSpPr>
          <p:nvPr>
            <p:ph type="title"/>
          </p:nvPr>
        </p:nvSpPr>
        <p:spPr>
          <a:xfrm>
            <a:off x="1141413" y="294668"/>
            <a:ext cx="9905998" cy="886432"/>
          </a:xfrm>
        </p:spPr>
        <p:txBody>
          <a:bodyPr/>
          <a:lstStyle/>
          <a:p>
            <a:pPr algn="ctr"/>
            <a:r>
              <a:rPr lang="tr-TR" altLang="tr-TR" b="1" dirty="0" smtClean="0">
                <a:solidFill>
                  <a:srgbClr val="FF0000"/>
                </a:solidFill>
              </a:rPr>
              <a:t>HİJYEN</a:t>
            </a:r>
          </a:p>
        </p:txBody>
      </p:sp>
      <p:sp>
        <p:nvSpPr>
          <p:cNvPr id="2" name="1 İçerik Yer Tutucusu"/>
          <p:cNvSpPr>
            <a:spLocks noGrp="1"/>
          </p:cNvSpPr>
          <p:nvPr>
            <p:ph idx="1"/>
          </p:nvPr>
        </p:nvSpPr>
        <p:spPr>
          <a:xfrm>
            <a:off x="857250" y="1206062"/>
            <a:ext cx="10940611" cy="1651438"/>
          </a:xfrm>
        </p:spPr>
        <p:txBody>
          <a:bodyPr>
            <a:normAutofit/>
          </a:bodyPr>
          <a:lstStyle/>
          <a:p>
            <a:pPr marL="109728" indent="0">
              <a:buNone/>
              <a:defRPr/>
            </a:pPr>
            <a:r>
              <a:rPr lang="tr-TR" altLang="tr-TR" b="1" i="1" dirty="0" smtClean="0">
                <a:solidFill>
                  <a:srgbClr val="FF0000"/>
                </a:solidFill>
              </a:rPr>
              <a:t>Hijyen </a:t>
            </a:r>
            <a:r>
              <a:rPr lang="tr-TR" altLang="tr-TR" b="1" i="1" dirty="0">
                <a:solidFill>
                  <a:srgbClr val="FF0000"/>
                </a:solidFill>
              </a:rPr>
              <a:t>: </a:t>
            </a:r>
            <a:r>
              <a:rPr lang="tr-TR" altLang="tr-TR" b="1" i="1" dirty="0" smtClean="0">
                <a:solidFill>
                  <a:srgbClr val="0070C0"/>
                </a:solidFill>
              </a:rPr>
              <a:t>sağlığa </a:t>
            </a:r>
            <a:r>
              <a:rPr lang="tr-TR" altLang="tr-TR" b="1" i="1" dirty="0">
                <a:solidFill>
                  <a:srgbClr val="0070C0"/>
                </a:solidFill>
              </a:rPr>
              <a:t>zarar verecek ortamlardan korunmak için yapılacak uygulamalar ve alınan temizlik önlemlerinin tümü hijyen olarak tanımlanır. Hijyen </a:t>
            </a:r>
            <a:r>
              <a:rPr lang="tr-TR" altLang="tr-TR" b="1" i="1" dirty="0" smtClean="0">
                <a:solidFill>
                  <a:srgbClr val="0070C0"/>
                </a:solidFill>
              </a:rPr>
              <a:t>sözcüğü, Sıhhi </a:t>
            </a:r>
            <a:r>
              <a:rPr lang="tr-TR" altLang="tr-TR" b="1" i="1" dirty="0">
                <a:solidFill>
                  <a:srgbClr val="0070C0"/>
                </a:solidFill>
              </a:rPr>
              <a:t>Temizlik Bilimi olarak da tanımlanır.</a:t>
            </a:r>
          </a:p>
          <a:p>
            <a:pPr marL="365760" indent="-256032" algn="just">
              <a:buFont typeface="Wingdings 3"/>
              <a:buChar char=""/>
              <a:defRPr/>
            </a:pPr>
            <a:endParaRPr lang="tr-TR" dirty="0"/>
          </a:p>
        </p:txBody>
      </p:sp>
      <p:sp>
        <p:nvSpPr>
          <p:cNvPr id="4" name="Slayt Numarası Yer Tutucusu 3"/>
          <p:cNvSpPr>
            <a:spLocks noGrp="1"/>
          </p:cNvSpPr>
          <p:nvPr>
            <p:ph type="sldNum" sz="quarter" idx="12"/>
          </p:nvPr>
        </p:nvSpPr>
        <p:spPr/>
        <p:txBody>
          <a:bodyPr/>
          <a:lstStyle/>
          <a:p>
            <a:fld id="{F809C6CE-579E-44B4-B6A9-3ED3A3AFE959}" type="slidenum">
              <a:rPr lang="tr-TR" smtClean="0"/>
              <a:pPr/>
              <a:t>44</a:t>
            </a:fld>
            <a:endParaRPr lang="tr-TR"/>
          </a:p>
        </p:txBody>
      </p:sp>
      <p:sp>
        <p:nvSpPr>
          <p:cNvPr id="5" name="İçerik Yer Tutucusu 2"/>
          <p:cNvSpPr txBox="1">
            <a:spLocks/>
          </p:cNvSpPr>
          <p:nvPr/>
        </p:nvSpPr>
        <p:spPr>
          <a:xfrm>
            <a:off x="851996" y="3009902"/>
            <a:ext cx="10447284" cy="1466848"/>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ts val="1000"/>
              </a:spcBef>
              <a:buClr>
                <a:srgbClr val="0070C0"/>
              </a:buClr>
              <a:buSzPct val="110000"/>
              <a:buFont typeface="Wingdings" panose="05000000000000000000" pitchFamily="2" charset="2"/>
              <a:buChar char="Ø"/>
              <a:defRPr sz="2400" kern="1200">
                <a:solidFill>
                  <a:schemeClr val="bg1"/>
                </a:solidFill>
                <a:latin typeface="Times New Roman" panose="02020603050405020304" pitchFamily="18" charset="0"/>
                <a:ea typeface="+mn-ea"/>
                <a:cs typeface="Times New Roman" panose="02020603050405020304" pitchFamily="18" charset="0"/>
              </a:defRPr>
            </a:lvl1pPr>
            <a:lvl2pPr marL="800100" indent="-342900" algn="l" defTabSz="914400" rtl="0" eaLnBrk="1" latinLnBrk="0" hangingPunct="1">
              <a:lnSpc>
                <a:spcPct val="120000"/>
              </a:lnSpc>
              <a:spcBef>
                <a:spcPts val="500"/>
              </a:spcBef>
              <a:buClr>
                <a:srgbClr val="002060"/>
              </a:buClr>
              <a:buSzPct val="110000"/>
              <a:buFont typeface="Wingdings" panose="05000000000000000000" pitchFamily="2" charset="2"/>
              <a:buChar char="ü"/>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Wingdings" panose="05000000000000000000" pitchFamily="2" charset="2"/>
              <a:buNone/>
            </a:pPr>
            <a:r>
              <a:rPr lang="tr-TR" b="1" dirty="0" smtClean="0">
                <a:solidFill>
                  <a:srgbClr val="FF0000"/>
                </a:solidFill>
              </a:rPr>
              <a:t>İŞ HİJYENİ: </a:t>
            </a:r>
            <a:r>
              <a:rPr lang="tr-TR" b="1" dirty="0" smtClean="0">
                <a:solidFill>
                  <a:srgbClr val="0070C0"/>
                </a:solidFill>
              </a:rPr>
              <a:t>İşyeri ortamındaki sağlığı olumsuz etkileyen risklerin (işyeri ortam faktörlerinin) kontrol altına alınmasıdır. İş Hijyeni Endüstriyel Hijyen </a:t>
            </a:r>
            <a:r>
              <a:rPr lang="tr-TR" b="1" dirty="0" err="1" smtClean="0">
                <a:solidFill>
                  <a:srgbClr val="0070C0"/>
                </a:solidFill>
              </a:rPr>
              <a:t>olarakta</a:t>
            </a:r>
            <a:r>
              <a:rPr lang="tr-TR" b="1" dirty="0" smtClean="0">
                <a:solidFill>
                  <a:srgbClr val="0070C0"/>
                </a:solidFill>
              </a:rPr>
              <a:t> bilinmektedir.</a:t>
            </a:r>
          </a:p>
          <a:p>
            <a:pPr marL="0" indent="0" algn="just">
              <a:buFont typeface="Wingdings" panose="05000000000000000000" pitchFamily="2" charset="2"/>
              <a:buNone/>
            </a:pPr>
            <a:endParaRPr lang="tr-TR" dirty="0"/>
          </a:p>
        </p:txBody>
      </p:sp>
      <p:pic>
        <p:nvPicPr>
          <p:cNvPr id="1536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12755" y="4181475"/>
            <a:ext cx="6486525" cy="245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4947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tr-TR" sz="3200" b="1" dirty="0" smtClean="0">
                <a:solidFill>
                  <a:srgbClr val="C00000"/>
                </a:solidFill>
              </a:rPr>
              <a:t>İş hijyeninin amaçları </a:t>
            </a:r>
            <a:endParaRPr lang="en-US" sz="3200" b="1" dirty="0">
              <a:solidFill>
                <a:srgbClr val="C00000"/>
              </a:solidFill>
            </a:endParaRPr>
          </a:p>
        </p:txBody>
      </p:sp>
      <p:sp>
        <p:nvSpPr>
          <p:cNvPr id="3" name="Content Placeholder 2"/>
          <p:cNvSpPr>
            <a:spLocks noGrp="1"/>
          </p:cNvSpPr>
          <p:nvPr>
            <p:ph idx="1"/>
          </p:nvPr>
        </p:nvSpPr>
        <p:spPr>
          <a:xfrm>
            <a:off x="1225495" y="1734480"/>
            <a:ext cx="10346395" cy="4718872"/>
          </a:xfrm>
        </p:spPr>
        <p:txBody>
          <a:bodyPr>
            <a:noAutofit/>
          </a:bodyPr>
          <a:lstStyle/>
          <a:p>
            <a:pPr indent="285750">
              <a:lnSpc>
                <a:spcPct val="150000"/>
              </a:lnSpc>
              <a:defRPr/>
            </a:pPr>
            <a:r>
              <a:rPr lang="tr-TR" b="1" dirty="0" smtClean="0">
                <a:solidFill>
                  <a:schemeClr val="bg2"/>
                </a:solidFill>
              </a:rPr>
              <a:t>Tüm  </a:t>
            </a:r>
            <a:r>
              <a:rPr lang="tr-TR" b="1" dirty="0">
                <a:solidFill>
                  <a:schemeClr val="bg2"/>
                </a:solidFill>
              </a:rPr>
              <a:t>çalışanların fiziksel, ruhsal ve sosyal iyilik hallerini en yüksek düzeye getirmek ve bu düzeyi sürdürmek</a:t>
            </a:r>
            <a:r>
              <a:rPr lang="tr-TR" b="1" dirty="0" smtClean="0">
                <a:solidFill>
                  <a:srgbClr val="0070C0"/>
                </a:solidFill>
              </a:rPr>
              <a:t>,</a:t>
            </a:r>
          </a:p>
          <a:p>
            <a:pPr indent="285750">
              <a:lnSpc>
                <a:spcPct val="150000"/>
              </a:lnSpc>
              <a:defRPr/>
            </a:pPr>
            <a:r>
              <a:rPr lang="tr-TR" b="1" dirty="0" smtClean="0">
                <a:solidFill>
                  <a:srgbClr val="0070C0"/>
                </a:solidFill>
              </a:rPr>
              <a:t>Çalışma </a:t>
            </a:r>
            <a:r>
              <a:rPr lang="tr-TR" b="1" dirty="0">
                <a:solidFill>
                  <a:srgbClr val="0070C0"/>
                </a:solidFill>
              </a:rPr>
              <a:t>ortamı ve çalışma koşullarının yol açabileceği sağlık sorunlarını ortaya koymak ve sağlığı bozabilecek her türlü etkene karşı çalışanları </a:t>
            </a:r>
            <a:r>
              <a:rPr lang="tr-TR" b="1" dirty="0" smtClean="0">
                <a:solidFill>
                  <a:srgbClr val="0070C0"/>
                </a:solidFill>
              </a:rPr>
              <a:t>korumak,</a:t>
            </a:r>
          </a:p>
          <a:p>
            <a:pPr indent="285750">
              <a:lnSpc>
                <a:spcPct val="150000"/>
              </a:lnSpc>
              <a:defRPr/>
            </a:pPr>
            <a:r>
              <a:rPr lang="tr-TR" b="1" dirty="0" smtClean="0">
                <a:solidFill>
                  <a:schemeClr val="bg2"/>
                </a:solidFill>
              </a:rPr>
              <a:t>İşyerlerinde </a:t>
            </a:r>
            <a:r>
              <a:rPr lang="tr-TR" b="1" dirty="0">
                <a:solidFill>
                  <a:schemeClr val="bg2"/>
                </a:solidFill>
              </a:rPr>
              <a:t>teknik korunma önlemlerinin alınması ve kişisel etkinliğin-konforun sağlanması, çalışma ortamında bulunan sağlık risklerine karşı </a:t>
            </a:r>
            <a:r>
              <a:rPr lang="tr-TR" b="1" dirty="0" smtClean="0">
                <a:solidFill>
                  <a:schemeClr val="bg2"/>
                </a:solidFill>
              </a:rPr>
              <a:t>teknik tedbirler dahil korunma tedbirlerinin alınmasıdır.</a:t>
            </a:r>
            <a:endParaRPr lang="en-US" b="1" dirty="0">
              <a:solidFill>
                <a:schemeClr val="bg2"/>
              </a:solidFill>
            </a:endParaRPr>
          </a:p>
        </p:txBody>
      </p:sp>
      <p:sp>
        <p:nvSpPr>
          <p:cNvPr id="5" name="Slayt Numarası Yer Tutucusu 4"/>
          <p:cNvSpPr>
            <a:spLocks noGrp="1"/>
          </p:cNvSpPr>
          <p:nvPr>
            <p:ph type="sldNum" sz="quarter" idx="12"/>
          </p:nvPr>
        </p:nvSpPr>
        <p:spPr/>
        <p:txBody>
          <a:bodyPr/>
          <a:lstStyle/>
          <a:p>
            <a:fld id="{F809C6CE-579E-44B4-B6A9-3ED3A3AFE959}" type="slidenum">
              <a:rPr lang="tr-TR" smtClean="0"/>
              <a:pPr/>
              <a:t>45</a:t>
            </a:fld>
            <a:endParaRPr lang="tr-TR"/>
          </a:p>
        </p:txBody>
      </p:sp>
    </p:spTree>
    <p:extLst>
      <p:ext uri="{BB962C8B-B14F-4D97-AF65-F5344CB8AC3E}">
        <p14:creationId xmlns="" xmlns:p14="http://schemas.microsoft.com/office/powerpoint/2010/main" val="2774310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141413" y="618518"/>
            <a:ext cx="9905998" cy="962632"/>
          </a:xfrm>
        </p:spPr>
        <p:txBody>
          <a:bodyPr/>
          <a:lstStyle/>
          <a:p>
            <a:r>
              <a:rPr lang="tr-TR" altLang="tr-TR" dirty="0">
                <a:solidFill>
                  <a:srgbClr val="C00000"/>
                </a:solidFill>
              </a:rPr>
              <a:t>Endüstriyel </a:t>
            </a:r>
            <a:r>
              <a:rPr lang="tr-TR" altLang="tr-TR" dirty="0" smtClean="0">
                <a:solidFill>
                  <a:srgbClr val="C00000"/>
                </a:solidFill>
              </a:rPr>
              <a:t>(İŞ) Hijyenin </a:t>
            </a:r>
            <a:r>
              <a:rPr lang="tr-TR" altLang="tr-TR" dirty="0">
                <a:solidFill>
                  <a:srgbClr val="C00000"/>
                </a:solidFill>
              </a:rPr>
              <a:t>Konuları</a:t>
            </a:r>
            <a:endParaRPr lang="tr-TR" dirty="0">
              <a:solidFill>
                <a:srgbClr val="C00000"/>
              </a:solidFill>
            </a:endParaRPr>
          </a:p>
        </p:txBody>
      </p:sp>
      <p:sp>
        <p:nvSpPr>
          <p:cNvPr id="5" name="İçerik Yer Tutucusu 4"/>
          <p:cNvSpPr>
            <a:spLocks noGrp="1"/>
          </p:cNvSpPr>
          <p:nvPr>
            <p:ph sz="half" idx="1"/>
          </p:nvPr>
        </p:nvSpPr>
        <p:spPr>
          <a:xfrm>
            <a:off x="1141413" y="1933903"/>
            <a:ext cx="3868737" cy="4172880"/>
          </a:xfrm>
        </p:spPr>
        <p:txBody>
          <a:bodyPr>
            <a:normAutofit fontScale="92500" lnSpcReduction="20000"/>
          </a:bodyPr>
          <a:lstStyle/>
          <a:p>
            <a:pPr>
              <a:buSzPct val="110000"/>
              <a:buFont typeface="Wingdings" panose="05000000000000000000" pitchFamily="2" charset="2"/>
              <a:buChar char="Ø"/>
            </a:pPr>
            <a:r>
              <a:rPr lang="en-US" altLang="tr-TR" b="1" dirty="0"/>
              <a:t>To</a:t>
            </a:r>
            <a:r>
              <a:rPr lang="tr-TR" altLang="tr-TR" b="1" dirty="0" err="1"/>
              <a:t>ksikoloji</a:t>
            </a:r>
            <a:endParaRPr lang="tr-TR" altLang="tr-TR" b="1" dirty="0"/>
          </a:p>
          <a:p>
            <a:pPr>
              <a:buSzPct val="110000"/>
              <a:buFont typeface="Wingdings" panose="05000000000000000000" pitchFamily="2" charset="2"/>
              <a:buChar char="Ø"/>
            </a:pPr>
            <a:r>
              <a:rPr lang="tr-TR" altLang="tr-TR" b="1" dirty="0"/>
              <a:t>İş Sağlığı Standartları</a:t>
            </a:r>
          </a:p>
          <a:p>
            <a:pPr>
              <a:buSzPct val="110000"/>
              <a:buFont typeface="Wingdings" panose="05000000000000000000" pitchFamily="2" charset="2"/>
              <a:buChar char="Ø"/>
            </a:pPr>
            <a:r>
              <a:rPr lang="tr-TR" altLang="tr-TR" b="1" dirty="0"/>
              <a:t>Havadan bulaşan hastalıklar</a:t>
            </a:r>
          </a:p>
          <a:p>
            <a:pPr>
              <a:buSzPct val="110000"/>
              <a:buFont typeface="Wingdings" panose="05000000000000000000" pitchFamily="2" charset="2"/>
              <a:buChar char="Ø"/>
            </a:pPr>
            <a:r>
              <a:rPr lang="tr-TR" altLang="tr-TR" b="1" dirty="0"/>
              <a:t>İç ortam hava kalitesi</a:t>
            </a:r>
          </a:p>
          <a:p>
            <a:pPr>
              <a:buSzPct val="110000"/>
              <a:buFont typeface="Wingdings" panose="05000000000000000000" pitchFamily="2" charset="2"/>
              <a:buChar char="Ø"/>
            </a:pPr>
            <a:r>
              <a:rPr lang="tr-TR" altLang="tr-TR" b="1" dirty="0"/>
              <a:t>Cilt bozuklukları</a:t>
            </a:r>
          </a:p>
          <a:p>
            <a:pPr>
              <a:buSzPct val="110000"/>
              <a:buFont typeface="Wingdings" panose="05000000000000000000" pitchFamily="2" charset="2"/>
              <a:buChar char="Ø"/>
            </a:pPr>
            <a:r>
              <a:rPr lang="tr-TR" altLang="tr-TR" b="1" dirty="0"/>
              <a:t>Gürültü</a:t>
            </a:r>
          </a:p>
          <a:p>
            <a:pPr>
              <a:buSzPct val="110000"/>
              <a:buFont typeface="Wingdings" panose="05000000000000000000" pitchFamily="2" charset="2"/>
              <a:buChar char="Ø"/>
            </a:pPr>
            <a:r>
              <a:rPr lang="en-US" altLang="tr-TR" b="1" dirty="0"/>
              <a:t>Rad</a:t>
            </a:r>
            <a:r>
              <a:rPr lang="tr-TR" altLang="tr-TR" b="1" dirty="0" err="1"/>
              <a:t>yasyon</a:t>
            </a:r>
            <a:endParaRPr lang="tr-TR" altLang="tr-TR" b="1" dirty="0"/>
          </a:p>
          <a:p>
            <a:pPr>
              <a:buSzPct val="110000"/>
              <a:buFont typeface="Wingdings" panose="05000000000000000000" pitchFamily="2" charset="2"/>
              <a:buChar char="Ø"/>
            </a:pPr>
            <a:r>
              <a:rPr lang="en-US" altLang="tr-TR" b="1" dirty="0"/>
              <a:t>T</a:t>
            </a:r>
            <a:r>
              <a:rPr lang="tr-TR" altLang="tr-TR" b="1" dirty="0" err="1"/>
              <a:t>ermal</a:t>
            </a:r>
            <a:r>
              <a:rPr lang="tr-TR" altLang="tr-TR" b="1" dirty="0"/>
              <a:t> stres</a:t>
            </a:r>
            <a:endParaRPr lang="en-US" altLang="tr-TR" b="1" dirty="0"/>
          </a:p>
          <a:p>
            <a:endParaRPr lang="tr-TR" b="1" dirty="0"/>
          </a:p>
        </p:txBody>
      </p:sp>
      <p:sp>
        <p:nvSpPr>
          <p:cNvPr id="6" name="İçerik Yer Tutucusu 5"/>
          <p:cNvSpPr>
            <a:spLocks noGrp="1"/>
          </p:cNvSpPr>
          <p:nvPr>
            <p:ph sz="half" idx="2"/>
          </p:nvPr>
        </p:nvSpPr>
        <p:spPr>
          <a:xfrm>
            <a:off x="6330892" y="1933903"/>
            <a:ext cx="4299008" cy="4172880"/>
          </a:xfrm>
        </p:spPr>
        <p:txBody>
          <a:bodyPr>
            <a:normAutofit fontScale="92500" lnSpcReduction="20000"/>
          </a:bodyPr>
          <a:lstStyle/>
          <a:p>
            <a:r>
              <a:rPr lang="en-US" altLang="tr-TR" b="1" dirty="0" err="1"/>
              <a:t>Anatom</a:t>
            </a:r>
            <a:r>
              <a:rPr lang="tr-TR" altLang="tr-TR" b="1" dirty="0"/>
              <a:t>i</a:t>
            </a:r>
            <a:endParaRPr lang="en-US" altLang="tr-TR" b="1" dirty="0"/>
          </a:p>
          <a:p>
            <a:r>
              <a:rPr lang="en-US" altLang="tr-TR" b="1" dirty="0"/>
              <a:t>Bi</a:t>
            </a:r>
            <a:r>
              <a:rPr lang="tr-TR" altLang="tr-TR" b="1" dirty="0" err="1"/>
              <a:t>yolojik</a:t>
            </a:r>
            <a:r>
              <a:rPr lang="tr-TR" altLang="tr-TR" b="1" dirty="0"/>
              <a:t> etmenler</a:t>
            </a:r>
            <a:endParaRPr lang="en-US" altLang="tr-TR" b="1" dirty="0"/>
          </a:p>
          <a:p>
            <a:r>
              <a:rPr lang="tr-TR" altLang="tr-TR" b="1" dirty="0"/>
              <a:t>Kimyasal etmenler</a:t>
            </a:r>
            <a:endParaRPr lang="en-US" altLang="tr-TR" b="1" dirty="0"/>
          </a:p>
          <a:p>
            <a:r>
              <a:rPr lang="tr-TR" altLang="tr-TR" b="1" dirty="0"/>
              <a:t>Aydınlatma</a:t>
            </a:r>
            <a:endParaRPr lang="en-US" altLang="tr-TR" b="1" dirty="0"/>
          </a:p>
          <a:p>
            <a:r>
              <a:rPr lang="tr-TR" altLang="tr-TR" b="1" dirty="0"/>
              <a:t>Kişisel Koruyucu Donanım</a:t>
            </a:r>
            <a:endParaRPr lang="en-US" altLang="tr-TR" b="1" dirty="0"/>
          </a:p>
          <a:p>
            <a:r>
              <a:rPr lang="tr-TR" altLang="tr-TR" b="1" dirty="0"/>
              <a:t>Havalandırma</a:t>
            </a:r>
            <a:endParaRPr lang="en-US" altLang="tr-TR" b="1" dirty="0"/>
          </a:p>
          <a:p>
            <a:r>
              <a:rPr lang="tr-TR" altLang="tr-TR" b="1" dirty="0"/>
              <a:t>Titreşim</a:t>
            </a:r>
            <a:endParaRPr lang="en-US" altLang="tr-TR" b="1" dirty="0"/>
          </a:p>
          <a:p>
            <a:r>
              <a:rPr lang="tr-TR" altLang="tr-TR" b="1" dirty="0"/>
              <a:t>Numune alma ve izleme</a:t>
            </a:r>
            <a:endParaRPr lang="en-US" altLang="tr-TR" b="1" dirty="0"/>
          </a:p>
          <a:p>
            <a:endParaRPr lang="tr-TR" b="1" dirty="0"/>
          </a:p>
        </p:txBody>
      </p:sp>
      <p:sp>
        <p:nvSpPr>
          <p:cNvPr id="8" name="Slayt Numarası Yer Tutucusu 7"/>
          <p:cNvSpPr>
            <a:spLocks noGrp="1"/>
          </p:cNvSpPr>
          <p:nvPr>
            <p:ph type="sldNum" sz="quarter" idx="12"/>
          </p:nvPr>
        </p:nvSpPr>
        <p:spPr/>
        <p:txBody>
          <a:bodyPr/>
          <a:lstStyle/>
          <a:p>
            <a:fld id="{F809C6CE-579E-44B4-B6A9-3ED3A3AFE959}" type="slidenum">
              <a:rPr lang="tr-TR" smtClean="0"/>
              <a:pPr/>
              <a:t>46</a:t>
            </a:fld>
            <a:endParaRPr lang="tr-TR"/>
          </a:p>
        </p:txBody>
      </p:sp>
    </p:spTree>
    <p:extLst>
      <p:ext uri="{BB962C8B-B14F-4D97-AF65-F5344CB8AC3E}">
        <p14:creationId xmlns="" xmlns:p14="http://schemas.microsoft.com/office/powerpoint/2010/main" val="2906636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C00000"/>
                </a:solidFill>
              </a:rPr>
              <a:t>İSG </a:t>
            </a:r>
            <a:r>
              <a:rPr lang="tr-TR" sz="3200" b="1" dirty="0">
                <a:solidFill>
                  <a:srgbClr val="C00000"/>
                </a:solidFill>
              </a:rPr>
              <a:t>Kurulları Hakkında Yönetmelik</a:t>
            </a:r>
            <a:r>
              <a:rPr lang="tr-TR" sz="3200" dirty="0">
                <a:solidFill>
                  <a:srgbClr val="C00000"/>
                </a:solidFill>
              </a:rPr>
              <a:t> </a:t>
            </a:r>
          </a:p>
        </p:txBody>
      </p:sp>
      <p:sp>
        <p:nvSpPr>
          <p:cNvPr id="3" name="İçerik Yer Tutucusu 2"/>
          <p:cNvSpPr>
            <a:spLocks noGrp="1"/>
          </p:cNvSpPr>
          <p:nvPr>
            <p:ph idx="1"/>
          </p:nvPr>
        </p:nvSpPr>
        <p:spPr/>
        <p:txBody>
          <a:bodyPr>
            <a:normAutofit/>
          </a:bodyPr>
          <a:lstStyle/>
          <a:p>
            <a:pPr indent="0" algn="just">
              <a:buNone/>
              <a:defRPr/>
            </a:pPr>
            <a:r>
              <a:rPr lang="tr-TR" b="1" dirty="0" smtClean="0"/>
              <a:t>6</a:t>
            </a:r>
            <a:r>
              <a:rPr lang="tr-TR" b="1" dirty="0"/>
              <a:t>. maddesinde </a:t>
            </a:r>
            <a:r>
              <a:rPr lang="tr-TR" b="1" dirty="0">
                <a:solidFill>
                  <a:schemeClr val="bg2"/>
                </a:solidFill>
              </a:rPr>
              <a:t>"İşveren tarafından, iş sağlığı ve güvenliği kurulu üyelerine ve yedeklerine "endüstriyel hijyenin temel ilkeleri" konularında eğitim verilmesi sağlanır" </a:t>
            </a:r>
            <a:r>
              <a:rPr lang="tr-TR" b="1" dirty="0"/>
              <a:t>ifadesi yer almaktadır</a:t>
            </a:r>
            <a:r>
              <a:rPr lang="tr-TR" b="1" dirty="0" smtClean="0"/>
              <a:t>.</a:t>
            </a:r>
          </a:p>
          <a:p>
            <a:pPr indent="0" algn="just">
              <a:buNone/>
              <a:defRPr/>
            </a:pPr>
            <a:endParaRPr lang="tr-TR" b="1" dirty="0"/>
          </a:p>
          <a:p>
            <a:pPr indent="0">
              <a:buNone/>
              <a:defRPr/>
            </a:pPr>
            <a:r>
              <a:rPr lang="tr-TR" b="1" dirty="0">
                <a:solidFill>
                  <a:schemeClr val="bg2"/>
                </a:solidFill>
              </a:rPr>
              <a:t> </a:t>
            </a:r>
            <a:r>
              <a:rPr lang="tr-TR" b="1" dirty="0">
                <a:solidFill>
                  <a:srgbClr val="C00000"/>
                </a:solidFill>
              </a:rPr>
              <a:t>İş hijyeninin </a:t>
            </a:r>
            <a:r>
              <a:rPr lang="tr-TR" b="1" dirty="0" smtClean="0">
                <a:solidFill>
                  <a:srgbClr val="C00000"/>
                </a:solidFill>
              </a:rPr>
              <a:t>amacı; </a:t>
            </a:r>
            <a:r>
              <a:rPr lang="tr-TR" b="1" dirty="0" smtClean="0">
                <a:solidFill>
                  <a:schemeClr val="bg2"/>
                </a:solidFill>
              </a:rPr>
              <a:t>sağlığı </a:t>
            </a:r>
            <a:r>
              <a:rPr lang="tr-TR" b="1" dirty="0">
                <a:solidFill>
                  <a:schemeClr val="bg2"/>
                </a:solidFill>
              </a:rPr>
              <a:t>tehdit eden her türlü tehlikenin ortamdan uzaklaştırılması ya da yok edilmesi olarak tanımlanabilir.</a:t>
            </a:r>
          </a:p>
          <a:p>
            <a:pPr algn="just"/>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47</a:t>
            </a:fld>
            <a:endParaRPr lang="tr-TR"/>
          </a:p>
        </p:txBody>
      </p:sp>
    </p:spTree>
    <p:extLst>
      <p:ext uri="{BB962C8B-B14F-4D97-AF65-F5344CB8AC3E}">
        <p14:creationId xmlns="" xmlns:p14="http://schemas.microsoft.com/office/powerpoint/2010/main" val="225917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Başlık"/>
          <p:cNvSpPr>
            <a:spLocks noGrp="1"/>
          </p:cNvSpPr>
          <p:nvPr>
            <p:ph type="title"/>
          </p:nvPr>
        </p:nvSpPr>
        <p:spPr>
          <a:xfrm>
            <a:off x="1141413" y="618518"/>
            <a:ext cx="9905998" cy="1076932"/>
          </a:xfrm>
        </p:spPr>
        <p:txBody>
          <a:bodyPr>
            <a:normAutofit fontScale="90000"/>
          </a:bodyPr>
          <a:lstStyle/>
          <a:p>
            <a:pPr algn="ctr"/>
            <a:r>
              <a:rPr lang="tr-TR" altLang="tr-TR" dirty="0" smtClean="0">
                <a:solidFill>
                  <a:srgbClr val="C00000"/>
                </a:solidFill>
              </a:rPr>
              <a:t>İSG uzmanı ve işyeri hekiminin sorumlulukları</a:t>
            </a:r>
          </a:p>
        </p:txBody>
      </p:sp>
      <p:sp>
        <p:nvSpPr>
          <p:cNvPr id="2" name="1 İçerik Yer Tutucusu"/>
          <p:cNvSpPr>
            <a:spLocks noGrp="1"/>
          </p:cNvSpPr>
          <p:nvPr>
            <p:ph idx="1"/>
          </p:nvPr>
        </p:nvSpPr>
        <p:spPr>
          <a:xfrm>
            <a:off x="1141412" y="1735136"/>
            <a:ext cx="10517188" cy="3783451"/>
          </a:xfrm>
        </p:spPr>
        <p:txBody>
          <a:bodyPr>
            <a:normAutofit lnSpcReduction="10000"/>
          </a:bodyPr>
          <a:lstStyle/>
          <a:p>
            <a:pPr marL="365760" indent="-256032" algn="just">
              <a:buFont typeface="Wingdings 3"/>
              <a:buChar char=""/>
              <a:defRPr/>
            </a:pPr>
            <a:r>
              <a:rPr lang="en-US" b="1" dirty="0" err="1">
                <a:solidFill>
                  <a:schemeClr val="bg2"/>
                </a:solidFill>
              </a:rPr>
              <a:t>İşyeri</a:t>
            </a:r>
            <a:r>
              <a:rPr lang="en-US" b="1" dirty="0">
                <a:solidFill>
                  <a:schemeClr val="bg2"/>
                </a:solidFill>
              </a:rPr>
              <a:t> </a:t>
            </a:r>
            <a:r>
              <a:rPr lang="en-US" b="1" dirty="0" err="1">
                <a:solidFill>
                  <a:schemeClr val="bg2"/>
                </a:solidFill>
              </a:rPr>
              <a:t>ortamının</a:t>
            </a:r>
            <a:r>
              <a:rPr lang="en-US" b="1" dirty="0">
                <a:solidFill>
                  <a:schemeClr val="bg2"/>
                </a:solidFill>
              </a:rPr>
              <a:t> </a:t>
            </a:r>
            <a:r>
              <a:rPr lang="en-US" b="1" dirty="0" err="1">
                <a:solidFill>
                  <a:schemeClr val="bg2"/>
                </a:solidFill>
              </a:rPr>
              <a:t>sağlık</a:t>
            </a:r>
            <a:r>
              <a:rPr lang="en-US" b="1" dirty="0">
                <a:solidFill>
                  <a:schemeClr val="bg2"/>
                </a:solidFill>
              </a:rPr>
              <a:t> </a:t>
            </a:r>
            <a:r>
              <a:rPr lang="en-US" b="1" dirty="0" err="1">
                <a:solidFill>
                  <a:schemeClr val="bg2"/>
                </a:solidFill>
              </a:rPr>
              <a:t>ve</a:t>
            </a:r>
            <a:r>
              <a:rPr lang="en-US" b="1" dirty="0">
                <a:solidFill>
                  <a:schemeClr val="bg2"/>
                </a:solidFill>
              </a:rPr>
              <a:t> </a:t>
            </a:r>
            <a:r>
              <a:rPr lang="en-US" b="1" dirty="0" err="1">
                <a:solidFill>
                  <a:schemeClr val="bg2"/>
                </a:solidFill>
              </a:rPr>
              <a:t>güvenlik</a:t>
            </a:r>
            <a:r>
              <a:rPr lang="en-US" b="1" dirty="0">
                <a:solidFill>
                  <a:schemeClr val="bg2"/>
                </a:solidFill>
              </a:rPr>
              <a:t> </a:t>
            </a:r>
            <a:r>
              <a:rPr lang="en-US" b="1" dirty="0" err="1">
                <a:solidFill>
                  <a:schemeClr val="bg2"/>
                </a:solidFill>
              </a:rPr>
              <a:t>açısından</a:t>
            </a:r>
            <a:r>
              <a:rPr lang="en-US" b="1" dirty="0">
                <a:solidFill>
                  <a:schemeClr val="bg2"/>
                </a:solidFill>
              </a:rPr>
              <a:t> </a:t>
            </a:r>
            <a:r>
              <a:rPr lang="en-US" b="1" dirty="0" err="1">
                <a:solidFill>
                  <a:schemeClr val="bg2"/>
                </a:solidFill>
              </a:rPr>
              <a:t>taşıdığı</a:t>
            </a:r>
            <a:r>
              <a:rPr lang="en-US" b="1" dirty="0">
                <a:solidFill>
                  <a:schemeClr val="bg2"/>
                </a:solidFill>
              </a:rPr>
              <a:t> </a:t>
            </a:r>
            <a:r>
              <a:rPr lang="en-US" b="1" dirty="0" err="1">
                <a:solidFill>
                  <a:schemeClr val="bg2"/>
                </a:solidFill>
              </a:rPr>
              <a:t>riskler</a:t>
            </a:r>
            <a:r>
              <a:rPr lang="en-US" b="1" dirty="0">
                <a:solidFill>
                  <a:schemeClr val="bg2"/>
                </a:solidFill>
              </a:rPr>
              <a:t> </a:t>
            </a:r>
            <a:r>
              <a:rPr lang="en-US" b="1" dirty="0" err="1" smtClean="0">
                <a:solidFill>
                  <a:schemeClr val="bg2"/>
                </a:solidFill>
              </a:rPr>
              <a:t>konu</a:t>
            </a:r>
            <a:r>
              <a:rPr lang="tr-TR" b="1" dirty="0" smtClean="0">
                <a:solidFill>
                  <a:schemeClr val="bg2"/>
                </a:solidFill>
              </a:rPr>
              <a:t>larını araştırmalı,</a:t>
            </a:r>
            <a:r>
              <a:rPr lang="en-US" b="1" dirty="0" smtClean="0">
                <a:solidFill>
                  <a:schemeClr val="bg2"/>
                </a:solidFill>
              </a:rPr>
              <a:t> </a:t>
            </a:r>
            <a:r>
              <a:rPr lang="en-US" b="1" dirty="0" err="1">
                <a:solidFill>
                  <a:schemeClr val="bg2"/>
                </a:solidFill>
              </a:rPr>
              <a:t>çeşitli</a:t>
            </a:r>
            <a:r>
              <a:rPr lang="en-US" b="1" dirty="0">
                <a:solidFill>
                  <a:schemeClr val="bg2"/>
                </a:solidFill>
              </a:rPr>
              <a:t> </a:t>
            </a:r>
            <a:r>
              <a:rPr lang="en-US" b="1" dirty="0" err="1">
                <a:solidFill>
                  <a:schemeClr val="bg2"/>
                </a:solidFill>
              </a:rPr>
              <a:t>kimyasalların</a:t>
            </a:r>
            <a:r>
              <a:rPr lang="en-US" b="1" dirty="0">
                <a:solidFill>
                  <a:schemeClr val="bg2"/>
                </a:solidFill>
              </a:rPr>
              <a:t> </a:t>
            </a:r>
            <a:r>
              <a:rPr lang="en-US" b="1" dirty="0" err="1">
                <a:solidFill>
                  <a:schemeClr val="bg2"/>
                </a:solidFill>
              </a:rPr>
              <a:t>maruziyet</a:t>
            </a:r>
            <a:r>
              <a:rPr lang="en-US" b="1" dirty="0">
                <a:solidFill>
                  <a:schemeClr val="bg2"/>
                </a:solidFill>
              </a:rPr>
              <a:t> </a:t>
            </a:r>
            <a:r>
              <a:rPr lang="en-US" b="1" dirty="0" err="1">
                <a:solidFill>
                  <a:schemeClr val="bg2"/>
                </a:solidFill>
              </a:rPr>
              <a:t>ölçümlerini</a:t>
            </a:r>
            <a:r>
              <a:rPr lang="en-US" b="1" dirty="0">
                <a:solidFill>
                  <a:schemeClr val="bg2"/>
                </a:solidFill>
              </a:rPr>
              <a:t> </a:t>
            </a:r>
            <a:r>
              <a:rPr lang="tr-TR" b="1" dirty="0" smtClean="0">
                <a:solidFill>
                  <a:schemeClr val="bg2"/>
                </a:solidFill>
              </a:rPr>
              <a:t>koordine etmeli</a:t>
            </a:r>
            <a:r>
              <a:rPr lang="en-US" b="1" dirty="0" smtClean="0">
                <a:solidFill>
                  <a:schemeClr val="bg2"/>
                </a:solidFill>
              </a:rPr>
              <a:t>, </a:t>
            </a:r>
            <a:r>
              <a:rPr lang="en-US" b="1" dirty="0" err="1">
                <a:solidFill>
                  <a:schemeClr val="bg2"/>
                </a:solidFill>
              </a:rPr>
              <a:t>bunun</a:t>
            </a:r>
            <a:r>
              <a:rPr lang="en-US" b="1" dirty="0">
                <a:solidFill>
                  <a:schemeClr val="bg2"/>
                </a:solidFill>
              </a:rPr>
              <a:t> </a:t>
            </a:r>
            <a:r>
              <a:rPr lang="en-US" b="1" dirty="0" err="1">
                <a:solidFill>
                  <a:schemeClr val="bg2"/>
                </a:solidFill>
              </a:rPr>
              <a:t>için</a:t>
            </a:r>
            <a:r>
              <a:rPr lang="en-US" b="1" dirty="0">
                <a:solidFill>
                  <a:schemeClr val="bg2"/>
                </a:solidFill>
              </a:rPr>
              <a:t> </a:t>
            </a:r>
            <a:r>
              <a:rPr lang="en-US" b="1" dirty="0" err="1">
                <a:solidFill>
                  <a:schemeClr val="bg2"/>
                </a:solidFill>
              </a:rPr>
              <a:t>metot</a:t>
            </a:r>
            <a:r>
              <a:rPr lang="en-US" b="1" dirty="0">
                <a:solidFill>
                  <a:schemeClr val="bg2"/>
                </a:solidFill>
              </a:rPr>
              <a:t> </a:t>
            </a:r>
            <a:r>
              <a:rPr lang="en-US" b="1" dirty="0" err="1">
                <a:solidFill>
                  <a:schemeClr val="bg2"/>
                </a:solidFill>
              </a:rPr>
              <a:t>ve</a:t>
            </a:r>
            <a:r>
              <a:rPr lang="en-US" b="1" dirty="0">
                <a:solidFill>
                  <a:schemeClr val="bg2"/>
                </a:solidFill>
              </a:rPr>
              <a:t> </a:t>
            </a:r>
            <a:r>
              <a:rPr lang="en-US" b="1" dirty="0" err="1">
                <a:solidFill>
                  <a:schemeClr val="bg2"/>
                </a:solidFill>
              </a:rPr>
              <a:t>stratejiler</a:t>
            </a:r>
            <a:r>
              <a:rPr lang="en-US" b="1" dirty="0">
                <a:solidFill>
                  <a:schemeClr val="bg2"/>
                </a:solidFill>
              </a:rPr>
              <a:t> </a:t>
            </a:r>
            <a:r>
              <a:rPr lang="en-US" b="1" dirty="0" err="1" smtClean="0">
                <a:solidFill>
                  <a:schemeClr val="bg2"/>
                </a:solidFill>
              </a:rPr>
              <a:t>geliştirm</a:t>
            </a:r>
            <a:r>
              <a:rPr lang="tr-TR" b="1" dirty="0" smtClean="0">
                <a:solidFill>
                  <a:schemeClr val="bg2"/>
                </a:solidFill>
              </a:rPr>
              <a:t>elidir.</a:t>
            </a:r>
          </a:p>
          <a:p>
            <a:pPr marL="365760" indent="-256032" algn="just">
              <a:buFont typeface="Wingdings 3"/>
              <a:buChar char=""/>
              <a:defRPr/>
            </a:pPr>
            <a:r>
              <a:rPr lang="en-US" b="1" dirty="0" err="1">
                <a:solidFill>
                  <a:srgbClr val="0070C0"/>
                </a:solidFill>
              </a:rPr>
              <a:t>İşyerlerinde</a:t>
            </a:r>
            <a:r>
              <a:rPr lang="en-US" b="1" dirty="0">
                <a:solidFill>
                  <a:srgbClr val="0070C0"/>
                </a:solidFill>
              </a:rPr>
              <a:t> risk </a:t>
            </a:r>
            <a:r>
              <a:rPr lang="en-US" b="1" dirty="0" err="1">
                <a:solidFill>
                  <a:srgbClr val="0070C0"/>
                </a:solidFill>
              </a:rPr>
              <a:t>teşkil</a:t>
            </a:r>
            <a:r>
              <a:rPr lang="en-US" b="1" dirty="0">
                <a:solidFill>
                  <a:srgbClr val="0070C0"/>
                </a:solidFill>
              </a:rPr>
              <a:t> </a:t>
            </a:r>
            <a:r>
              <a:rPr lang="en-US" b="1" dirty="0" err="1">
                <a:solidFill>
                  <a:srgbClr val="0070C0"/>
                </a:solidFill>
              </a:rPr>
              <a:t>eden</a:t>
            </a:r>
            <a:r>
              <a:rPr lang="en-US" b="1" dirty="0">
                <a:solidFill>
                  <a:srgbClr val="0070C0"/>
                </a:solidFill>
              </a:rPr>
              <a:t> </a:t>
            </a:r>
            <a:r>
              <a:rPr lang="en-US" b="1" dirty="0" err="1">
                <a:solidFill>
                  <a:srgbClr val="0070C0"/>
                </a:solidFill>
              </a:rPr>
              <a:t>tehlikeli</a:t>
            </a:r>
            <a:r>
              <a:rPr lang="en-US" b="1" dirty="0">
                <a:solidFill>
                  <a:srgbClr val="0070C0"/>
                </a:solidFill>
              </a:rPr>
              <a:t> </a:t>
            </a:r>
            <a:r>
              <a:rPr lang="en-US" b="1" dirty="0" err="1">
                <a:solidFill>
                  <a:srgbClr val="0070C0"/>
                </a:solidFill>
              </a:rPr>
              <a:t>maddelerin</a:t>
            </a:r>
            <a:r>
              <a:rPr lang="en-US" b="1" dirty="0">
                <a:solidFill>
                  <a:srgbClr val="0070C0"/>
                </a:solidFill>
              </a:rPr>
              <a:t> </a:t>
            </a:r>
            <a:r>
              <a:rPr lang="en-US" b="1" dirty="0" err="1">
                <a:solidFill>
                  <a:srgbClr val="0070C0"/>
                </a:solidFill>
              </a:rPr>
              <a:t>ve</a:t>
            </a:r>
            <a:r>
              <a:rPr lang="en-US" b="1" dirty="0">
                <a:solidFill>
                  <a:srgbClr val="0070C0"/>
                </a:solidFill>
              </a:rPr>
              <a:t> </a:t>
            </a:r>
            <a:r>
              <a:rPr lang="en-US" b="1" dirty="0" err="1">
                <a:solidFill>
                  <a:srgbClr val="0070C0"/>
                </a:solidFill>
              </a:rPr>
              <a:t>proseslerin</a:t>
            </a:r>
            <a:r>
              <a:rPr lang="en-US" b="1" dirty="0">
                <a:solidFill>
                  <a:srgbClr val="0070C0"/>
                </a:solidFill>
              </a:rPr>
              <a:t> </a:t>
            </a:r>
            <a:r>
              <a:rPr lang="en-US" b="1" dirty="0" err="1">
                <a:solidFill>
                  <a:srgbClr val="0070C0"/>
                </a:solidFill>
              </a:rPr>
              <a:t>tanımlanması</a:t>
            </a:r>
            <a:r>
              <a:rPr lang="en-US" b="1" dirty="0">
                <a:solidFill>
                  <a:srgbClr val="0070C0"/>
                </a:solidFill>
              </a:rPr>
              <a:t>, </a:t>
            </a:r>
            <a:r>
              <a:rPr lang="en-US" b="1" dirty="0" err="1">
                <a:solidFill>
                  <a:srgbClr val="0070C0"/>
                </a:solidFill>
              </a:rPr>
              <a:t>tehlike</a:t>
            </a:r>
            <a:r>
              <a:rPr lang="en-US" b="1" dirty="0">
                <a:solidFill>
                  <a:srgbClr val="0070C0"/>
                </a:solidFill>
              </a:rPr>
              <a:t> </a:t>
            </a:r>
            <a:r>
              <a:rPr lang="en-US" b="1" dirty="0" err="1">
                <a:solidFill>
                  <a:srgbClr val="0070C0"/>
                </a:solidFill>
              </a:rPr>
              <a:t>ve</a:t>
            </a:r>
            <a:r>
              <a:rPr lang="en-US" b="1" dirty="0">
                <a:solidFill>
                  <a:srgbClr val="0070C0"/>
                </a:solidFill>
              </a:rPr>
              <a:t> </a:t>
            </a:r>
            <a:r>
              <a:rPr lang="en-US" b="1" dirty="0" err="1">
                <a:solidFill>
                  <a:srgbClr val="0070C0"/>
                </a:solidFill>
              </a:rPr>
              <a:t>zararlarının</a:t>
            </a:r>
            <a:r>
              <a:rPr lang="en-US" b="1" dirty="0">
                <a:solidFill>
                  <a:srgbClr val="0070C0"/>
                </a:solidFill>
              </a:rPr>
              <a:t> </a:t>
            </a:r>
            <a:r>
              <a:rPr lang="en-US" b="1" dirty="0" err="1">
                <a:solidFill>
                  <a:srgbClr val="0070C0"/>
                </a:solidFill>
              </a:rPr>
              <a:t>belirlenmesi</a:t>
            </a:r>
            <a:r>
              <a:rPr lang="en-US" b="1" dirty="0">
                <a:solidFill>
                  <a:srgbClr val="0070C0"/>
                </a:solidFill>
              </a:rPr>
              <a:t> </a:t>
            </a:r>
            <a:r>
              <a:rPr lang="en-US" b="1" dirty="0" err="1">
                <a:solidFill>
                  <a:srgbClr val="0070C0"/>
                </a:solidFill>
              </a:rPr>
              <a:t>ve</a:t>
            </a:r>
            <a:r>
              <a:rPr lang="en-US" b="1" dirty="0">
                <a:solidFill>
                  <a:srgbClr val="0070C0"/>
                </a:solidFill>
              </a:rPr>
              <a:t> </a:t>
            </a:r>
            <a:r>
              <a:rPr lang="en-US" b="1" dirty="0" err="1">
                <a:solidFill>
                  <a:srgbClr val="0070C0"/>
                </a:solidFill>
              </a:rPr>
              <a:t>bu</a:t>
            </a:r>
            <a:r>
              <a:rPr lang="en-US" b="1" dirty="0">
                <a:solidFill>
                  <a:srgbClr val="0070C0"/>
                </a:solidFill>
              </a:rPr>
              <a:t> </a:t>
            </a:r>
            <a:r>
              <a:rPr lang="en-US" b="1" dirty="0" err="1">
                <a:solidFill>
                  <a:srgbClr val="0070C0"/>
                </a:solidFill>
              </a:rPr>
              <a:t>tehlikelerin</a:t>
            </a:r>
            <a:r>
              <a:rPr lang="en-US" b="1" dirty="0">
                <a:solidFill>
                  <a:srgbClr val="0070C0"/>
                </a:solidFill>
              </a:rPr>
              <a:t> </a:t>
            </a:r>
            <a:r>
              <a:rPr lang="en-US" b="1" dirty="0" err="1">
                <a:solidFill>
                  <a:srgbClr val="0070C0"/>
                </a:solidFill>
              </a:rPr>
              <a:t>önlenmesi</a:t>
            </a:r>
            <a:r>
              <a:rPr lang="en-US" b="1" dirty="0">
                <a:solidFill>
                  <a:srgbClr val="0070C0"/>
                </a:solidFill>
              </a:rPr>
              <a:t> </a:t>
            </a:r>
            <a:r>
              <a:rPr lang="en-US" b="1" dirty="0" err="1">
                <a:solidFill>
                  <a:srgbClr val="0070C0"/>
                </a:solidFill>
              </a:rPr>
              <a:t>için</a:t>
            </a:r>
            <a:r>
              <a:rPr lang="en-US" b="1" dirty="0">
                <a:solidFill>
                  <a:srgbClr val="0070C0"/>
                </a:solidFill>
              </a:rPr>
              <a:t> risk </a:t>
            </a:r>
            <a:r>
              <a:rPr lang="en-US" b="1" dirty="0" err="1">
                <a:solidFill>
                  <a:srgbClr val="0070C0"/>
                </a:solidFill>
              </a:rPr>
              <a:t>değerlendirmesi</a:t>
            </a:r>
            <a:r>
              <a:rPr lang="en-US" b="1" dirty="0">
                <a:solidFill>
                  <a:srgbClr val="0070C0"/>
                </a:solidFill>
              </a:rPr>
              <a:t> </a:t>
            </a:r>
            <a:r>
              <a:rPr lang="en-US" b="1" dirty="0" err="1" smtClean="0">
                <a:solidFill>
                  <a:srgbClr val="0070C0"/>
                </a:solidFill>
              </a:rPr>
              <a:t>yapm</a:t>
            </a:r>
            <a:r>
              <a:rPr lang="tr-TR" b="1" dirty="0" smtClean="0">
                <a:solidFill>
                  <a:srgbClr val="0070C0"/>
                </a:solidFill>
              </a:rPr>
              <a:t>alıdır.</a:t>
            </a:r>
          </a:p>
          <a:p>
            <a:pPr marL="365760" indent="-256032" algn="just">
              <a:buFont typeface="Wingdings 3"/>
              <a:buChar char=""/>
              <a:defRPr/>
            </a:pPr>
            <a:r>
              <a:rPr lang="tr-TR" b="1" dirty="0" smtClean="0"/>
              <a:t>Çalışma  ortamında zararlı olabilecek koşulları saptayıp onları kontrol altına almak yada bunları bertaraf etmeye yönelik girişimleri olmalıdır. </a:t>
            </a:r>
          </a:p>
          <a:p>
            <a:pPr marL="365760" indent="-256032" algn="just">
              <a:buFont typeface="Wingdings 3"/>
              <a:buChar char=""/>
              <a:defRPr/>
            </a:pPr>
            <a:endParaRPr lang="tr-TR" b="1" dirty="0" smtClean="0">
              <a:solidFill>
                <a:srgbClr val="0070C0"/>
              </a:solidFill>
            </a:endParaRPr>
          </a:p>
          <a:p>
            <a:pPr marL="365760" indent="-256032">
              <a:buFont typeface="Wingdings 3"/>
              <a:buChar char=""/>
              <a:defRPr/>
            </a:pPr>
            <a:endParaRPr lang="tr-TR" dirty="0"/>
          </a:p>
        </p:txBody>
      </p:sp>
      <p:sp>
        <p:nvSpPr>
          <p:cNvPr id="4" name="Slayt Numarası Yer Tutucusu 3"/>
          <p:cNvSpPr>
            <a:spLocks noGrp="1"/>
          </p:cNvSpPr>
          <p:nvPr>
            <p:ph type="sldNum" sz="quarter" idx="12"/>
          </p:nvPr>
        </p:nvSpPr>
        <p:spPr/>
        <p:txBody>
          <a:bodyPr/>
          <a:lstStyle/>
          <a:p>
            <a:fld id="{F809C6CE-579E-44B4-B6A9-3ED3A3AFE959}" type="slidenum">
              <a:rPr lang="tr-TR" smtClean="0"/>
              <a:pPr/>
              <a:t>48</a:t>
            </a:fld>
            <a:endParaRPr lang="tr-TR"/>
          </a:p>
        </p:txBody>
      </p:sp>
    </p:spTree>
    <p:extLst>
      <p:ext uri="{BB962C8B-B14F-4D97-AF65-F5344CB8AC3E}">
        <p14:creationId xmlns="" xmlns:p14="http://schemas.microsoft.com/office/powerpoint/2010/main" val="1510319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Başlık"/>
          <p:cNvSpPr>
            <a:spLocks noGrp="1"/>
          </p:cNvSpPr>
          <p:nvPr>
            <p:ph type="title"/>
          </p:nvPr>
        </p:nvSpPr>
        <p:spPr>
          <a:xfrm>
            <a:off x="1141413" y="237518"/>
            <a:ext cx="9905998" cy="791182"/>
          </a:xfrm>
        </p:spPr>
        <p:txBody>
          <a:bodyPr/>
          <a:lstStyle/>
          <a:p>
            <a:pPr algn="ctr"/>
            <a:r>
              <a:rPr lang="tr-TR" altLang="tr-TR" dirty="0" smtClean="0">
                <a:solidFill>
                  <a:srgbClr val="C00000"/>
                </a:solidFill>
              </a:rPr>
              <a:t>Mevzuatta iş hijyeni</a:t>
            </a:r>
          </a:p>
        </p:txBody>
      </p:sp>
      <p:sp>
        <p:nvSpPr>
          <p:cNvPr id="2" name="1 İçerik Yer Tutucusu"/>
          <p:cNvSpPr>
            <a:spLocks noGrp="1"/>
          </p:cNvSpPr>
          <p:nvPr>
            <p:ph idx="1"/>
          </p:nvPr>
        </p:nvSpPr>
        <p:spPr>
          <a:xfrm>
            <a:off x="872359" y="1089790"/>
            <a:ext cx="10995791" cy="5501510"/>
          </a:xfrm>
        </p:spPr>
        <p:txBody>
          <a:bodyPr>
            <a:normAutofit fontScale="92500"/>
          </a:bodyPr>
          <a:lstStyle/>
          <a:p>
            <a:pPr marL="365760" indent="-256032" algn="just">
              <a:buFont typeface="Wingdings 3"/>
              <a:buChar char=""/>
              <a:defRPr/>
            </a:pPr>
            <a:r>
              <a:rPr lang="tr-TR" dirty="0" smtClean="0"/>
              <a:t>Kanserojen ve Mutajen Maddelerle Çalışmalarda Sağlık ve Güvenlik Önlemleri Hakkında Yönetmeliğin 7. maddesinde </a:t>
            </a:r>
            <a:r>
              <a:rPr lang="tr-TR" b="1" dirty="0" smtClean="0">
                <a:solidFill>
                  <a:srgbClr val="0070C0"/>
                </a:solidFill>
              </a:rPr>
              <a:t>"özellikle işyeri tabanı, duvarlar ve diğer yüzeyler düzenli olarak temizlenecek ve hijyen şartları sağlanacaktır" denilmektedir. </a:t>
            </a:r>
          </a:p>
          <a:p>
            <a:pPr marL="365760" indent="-256032" algn="just">
              <a:buFont typeface="Wingdings 3"/>
              <a:buChar char=""/>
              <a:defRPr/>
            </a:pPr>
            <a:r>
              <a:rPr lang="tr-TR" dirty="0" smtClean="0"/>
              <a:t>Eğitim başlıklı 13. maddesinde de "</a:t>
            </a:r>
            <a:r>
              <a:rPr lang="tr-TR" b="1" dirty="0" smtClean="0"/>
              <a:t>hijyen kuralları" konusunda çalışanlara eğitim verilmesi istenmekte; </a:t>
            </a:r>
          </a:p>
          <a:p>
            <a:pPr marL="365760" indent="-256032" algn="just">
              <a:buFont typeface="Wingdings 3"/>
              <a:buChar char=""/>
              <a:defRPr/>
            </a:pPr>
            <a:r>
              <a:rPr lang="tr-TR" dirty="0" smtClean="0"/>
              <a:t>Sağlık Gözetimi ile ilgili 16. maddesinde ise; </a:t>
            </a:r>
            <a:r>
              <a:rPr lang="tr-TR" b="1" dirty="0" smtClean="0">
                <a:solidFill>
                  <a:srgbClr val="0070C0"/>
                </a:solidFill>
              </a:rPr>
              <a:t>‘İşyerinde kişisel ve mesleki hijyen önlemlerinin derhal alınabilmesi mümkün olacak şekilde gerekli düzenleme yapılacaktır</a:t>
            </a:r>
            <a:r>
              <a:rPr lang="tr-TR" dirty="0" smtClean="0"/>
              <a:t>’ denilmektedir.</a:t>
            </a:r>
          </a:p>
          <a:p>
            <a:pPr marL="365760" indent="-256032" algn="just">
              <a:buFont typeface="Wingdings 3"/>
              <a:buChar char=""/>
              <a:defRPr/>
            </a:pPr>
            <a:r>
              <a:rPr lang="tr-TR" dirty="0"/>
              <a:t>İş Sağlığı ve Güvenliği Kurulları Hakkında Yönetmeliğin 6. maddesinde ise </a:t>
            </a:r>
            <a:r>
              <a:rPr lang="tr-TR" b="1" dirty="0"/>
              <a:t>"İşveren tarafından, iş sağlığı ve güvenliği kurulu üyelerine ve yedeklerine "endüstriyel hijyenin temel ilkeleri" konularında eğitim verilmesi sağlanır" </a:t>
            </a:r>
            <a:r>
              <a:rPr lang="tr-TR" dirty="0"/>
              <a:t>ifadesi yer almaktadır.</a:t>
            </a:r>
            <a:endParaRPr lang="tr-TR" altLang="tr-TR" dirty="0"/>
          </a:p>
          <a:p>
            <a:pPr marL="365760" indent="-256032" algn="just">
              <a:buFont typeface="Wingdings 3"/>
              <a:buChar char=""/>
              <a:defRPr/>
            </a:pPr>
            <a:endParaRPr lang="tr-TR" dirty="0" smtClean="0"/>
          </a:p>
          <a:p>
            <a:pPr marL="365760" indent="-256032" algn="just">
              <a:buFont typeface="Wingdings 3"/>
              <a:buChar char=""/>
              <a:defRPr/>
            </a:pPr>
            <a:endParaRPr lang="tr-TR" dirty="0" smtClean="0"/>
          </a:p>
          <a:p>
            <a:pPr marL="365760" indent="-256032" algn="just">
              <a:buFont typeface="Wingdings 3"/>
              <a:buChar char=""/>
              <a:defRPr/>
            </a:pPr>
            <a:endParaRPr lang="tr-TR" dirty="0"/>
          </a:p>
        </p:txBody>
      </p:sp>
      <p:sp>
        <p:nvSpPr>
          <p:cNvPr id="4" name="Slayt Numarası Yer Tutucusu 3"/>
          <p:cNvSpPr>
            <a:spLocks noGrp="1"/>
          </p:cNvSpPr>
          <p:nvPr>
            <p:ph type="sldNum" sz="quarter" idx="12"/>
          </p:nvPr>
        </p:nvSpPr>
        <p:spPr/>
        <p:txBody>
          <a:bodyPr/>
          <a:lstStyle/>
          <a:p>
            <a:fld id="{F809C6CE-579E-44B4-B6A9-3ED3A3AFE959}" type="slidenum">
              <a:rPr lang="tr-TR" smtClean="0"/>
              <a:pPr/>
              <a:t>49</a:t>
            </a:fld>
            <a:endParaRPr lang="tr-TR"/>
          </a:p>
        </p:txBody>
      </p:sp>
    </p:spTree>
    <p:extLst>
      <p:ext uri="{BB962C8B-B14F-4D97-AF65-F5344CB8AC3E}">
        <p14:creationId xmlns="" xmlns:p14="http://schemas.microsoft.com/office/powerpoint/2010/main" val="170298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137431"/>
            <a:ext cx="9905998" cy="872219"/>
          </a:xfrm>
        </p:spPr>
        <p:txBody>
          <a:bodyPr/>
          <a:lstStyle/>
          <a:p>
            <a:r>
              <a:rPr lang="tr-TR" dirty="0" smtClean="0"/>
              <a:t>Kurulun oluşumu</a:t>
            </a:r>
            <a:endParaRPr lang="tr-TR" dirty="0"/>
          </a:p>
        </p:txBody>
      </p:sp>
      <p:sp>
        <p:nvSpPr>
          <p:cNvPr id="3" name="İçerik Yer Tutucusu 2"/>
          <p:cNvSpPr>
            <a:spLocks noGrp="1"/>
          </p:cNvSpPr>
          <p:nvPr>
            <p:ph idx="1"/>
          </p:nvPr>
        </p:nvSpPr>
        <p:spPr>
          <a:xfrm>
            <a:off x="779462" y="989597"/>
            <a:ext cx="11012488" cy="5868403"/>
          </a:xfrm>
        </p:spPr>
        <p:txBody>
          <a:bodyPr>
            <a:noAutofit/>
          </a:bodyPr>
          <a:lstStyle/>
          <a:p>
            <a:pPr algn="just">
              <a:lnSpc>
                <a:spcPct val="150000"/>
              </a:lnSpc>
            </a:pPr>
            <a:r>
              <a:rPr lang="tr-TR" altLang="tr-TR" b="1" dirty="0"/>
              <a:t>İşveren veya işveren vekili</a:t>
            </a:r>
          </a:p>
          <a:p>
            <a:pPr algn="just">
              <a:lnSpc>
                <a:spcPct val="150000"/>
              </a:lnSpc>
            </a:pPr>
            <a:r>
              <a:rPr lang="tr-TR" altLang="tr-TR" b="1" dirty="0"/>
              <a:t>İş güvenliği uzmanı</a:t>
            </a:r>
          </a:p>
          <a:p>
            <a:pPr algn="just">
              <a:lnSpc>
                <a:spcPct val="150000"/>
              </a:lnSpc>
            </a:pPr>
            <a:r>
              <a:rPr lang="tr-TR" altLang="tr-TR" b="1" dirty="0"/>
              <a:t>İşyeri hekimi</a:t>
            </a:r>
          </a:p>
          <a:p>
            <a:pPr algn="just">
              <a:lnSpc>
                <a:spcPct val="150000"/>
              </a:lnSpc>
            </a:pPr>
            <a:r>
              <a:rPr lang="tr-TR" altLang="tr-TR" b="1" dirty="0"/>
              <a:t>İnsan kaynakları, personel, sosyal işler veya idari ve mali işleri yürütmekle görevli bir kişi</a:t>
            </a:r>
          </a:p>
          <a:p>
            <a:pPr algn="just">
              <a:lnSpc>
                <a:spcPct val="150000"/>
              </a:lnSpc>
            </a:pPr>
            <a:r>
              <a:rPr lang="tr-TR" altLang="tr-TR" b="1" dirty="0"/>
              <a:t>Bulunması halinde sivil savunma uzmanı</a:t>
            </a:r>
          </a:p>
          <a:p>
            <a:pPr algn="just">
              <a:lnSpc>
                <a:spcPct val="150000"/>
              </a:lnSpc>
            </a:pPr>
            <a:r>
              <a:rPr lang="tr-TR" altLang="tr-TR" b="1" dirty="0"/>
              <a:t>Bulunması halinde formen, ustabaşı veya usta</a:t>
            </a:r>
          </a:p>
          <a:p>
            <a:pPr algn="just">
              <a:lnSpc>
                <a:spcPct val="150000"/>
              </a:lnSpc>
            </a:pPr>
            <a:r>
              <a:rPr lang="tr-TR" altLang="tr-TR" b="1" dirty="0"/>
              <a:t>Çalışan temsilcisi, işyerinde birden çok çalışan temsilcisi olması halinde baş temsilci </a:t>
            </a:r>
            <a:endParaRPr lang="en-US" altLang="tr-TR" b="1" dirty="0"/>
          </a:p>
          <a:p>
            <a:pPr>
              <a:lnSpc>
                <a:spcPct val="150000"/>
              </a:lnSpc>
            </a:pPr>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5</a:t>
            </a:fld>
            <a:endParaRPr lang="tr-TR"/>
          </a:p>
        </p:txBody>
      </p:sp>
      <p:graphicFrame>
        <p:nvGraphicFramePr>
          <p:cNvPr id="152578" name="Object 2"/>
          <p:cNvGraphicFramePr>
            <a:graphicFrameLocks/>
          </p:cNvGraphicFramePr>
          <p:nvPr/>
        </p:nvGraphicFramePr>
        <p:xfrm>
          <a:off x="7351713" y="1079500"/>
          <a:ext cx="4249737" cy="1987550"/>
        </p:xfrm>
        <a:graphic>
          <a:graphicData uri="http://schemas.openxmlformats.org/presentationml/2006/ole">
            <p:oleObj spid="_x0000_s152590" name="ClipArt" r:id="rId3" imgW="3657600" imgH="3089265" progId="">
              <p:embed/>
            </p:oleObj>
          </a:graphicData>
        </a:graphic>
      </p:graphicFrame>
    </p:spTree>
    <p:extLst>
      <p:ext uri="{BB962C8B-B14F-4D97-AF65-F5344CB8AC3E}">
        <p14:creationId xmlns="" xmlns:p14="http://schemas.microsoft.com/office/powerpoint/2010/main" val="1193384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75618"/>
            <a:ext cx="9905998" cy="638782"/>
          </a:xfrm>
        </p:spPr>
        <p:txBody>
          <a:bodyPr/>
          <a:lstStyle/>
          <a:p>
            <a:pPr algn="ctr"/>
            <a:r>
              <a:rPr lang="tr-TR" altLang="tr-TR" dirty="0">
                <a:solidFill>
                  <a:srgbClr val="FF0000"/>
                </a:solidFill>
              </a:rPr>
              <a:t>Mevzuatta iş hijyeni</a:t>
            </a:r>
            <a:endParaRPr lang="tr-TR" dirty="0">
              <a:solidFill>
                <a:srgbClr val="FF0000"/>
              </a:solidFill>
            </a:endParaRPr>
          </a:p>
        </p:txBody>
      </p:sp>
      <p:sp>
        <p:nvSpPr>
          <p:cNvPr id="3" name="İçerik Yer Tutucusu 2"/>
          <p:cNvSpPr>
            <a:spLocks noGrp="1"/>
          </p:cNvSpPr>
          <p:nvPr>
            <p:ph idx="1"/>
          </p:nvPr>
        </p:nvSpPr>
        <p:spPr>
          <a:xfrm>
            <a:off x="609600" y="1702948"/>
            <a:ext cx="10783614" cy="4203865"/>
          </a:xfrm>
        </p:spPr>
        <p:txBody>
          <a:bodyPr>
            <a:noAutofit/>
          </a:bodyPr>
          <a:lstStyle/>
          <a:p>
            <a:pPr marL="685800">
              <a:defRPr/>
            </a:pPr>
            <a:r>
              <a:rPr lang="tr-TR" dirty="0" smtClean="0"/>
              <a:t>Kimyasal </a:t>
            </a:r>
            <a:r>
              <a:rPr lang="tr-TR" dirty="0"/>
              <a:t>Maddelerle Çalışmalarda Sağlık ve Güvenlik Önlemleri Hakkında </a:t>
            </a:r>
            <a:r>
              <a:rPr lang="tr-TR" dirty="0" smtClean="0"/>
              <a:t>Yönetmelik </a:t>
            </a:r>
            <a:r>
              <a:rPr lang="tr-TR" dirty="0"/>
              <a:t>7. Madde b bendi; </a:t>
            </a:r>
            <a:endParaRPr lang="tr-TR" dirty="0" smtClean="0"/>
          </a:p>
          <a:p>
            <a:pPr marL="685800">
              <a:buFont typeface="Wingdings" panose="05000000000000000000" pitchFamily="2" charset="2"/>
              <a:buChar char="q"/>
              <a:defRPr/>
            </a:pPr>
            <a:r>
              <a:rPr lang="tr-TR" dirty="0" smtClean="0"/>
              <a:t>‘</a:t>
            </a:r>
            <a:r>
              <a:rPr lang="tr-TR" b="1" dirty="0" smtClean="0">
                <a:solidFill>
                  <a:srgbClr val="0070C0"/>
                </a:solidFill>
              </a:rPr>
              <a:t>İşyerleri </a:t>
            </a:r>
            <a:r>
              <a:rPr lang="tr-TR" b="1" dirty="0">
                <a:solidFill>
                  <a:srgbClr val="0070C0"/>
                </a:solidFill>
              </a:rPr>
              <a:t>ve eklentileri her zaman düzenli ve temiz </a:t>
            </a:r>
            <a:r>
              <a:rPr lang="tr-TR" b="1" dirty="0" smtClean="0">
                <a:solidFill>
                  <a:srgbClr val="0070C0"/>
                </a:solidFill>
              </a:rPr>
              <a:t>bulundurulacaktır.</a:t>
            </a:r>
          </a:p>
          <a:p>
            <a:pPr marL="685800">
              <a:buFont typeface="Wingdings" panose="05000000000000000000" pitchFamily="2" charset="2"/>
              <a:buChar char="q"/>
              <a:defRPr/>
            </a:pPr>
            <a:r>
              <a:rPr lang="tr-TR" b="1" dirty="0" smtClean="0">
                <a:solidFill>
                  <a:srgbClr val="0070C0"/>
                </a:solidFill>
              </a:rPr>
              <a:t> </a:t>
            </a:r>
            <a:r>
              <a:rPr lang="tr-TR" b="1" dirty="0">
                <a:solidFill>
                  <a:srgbClr val="0070C0"/>
                </a:solidFill>
              </a:rPr>
              <a:t>İşçilerin kişisel temizlikleri için uygun ve yeterli şartlar </a:t>
            </a:r>
            <a:r>
              <a:rPr lang="tr-TR" b="1" dirty="0" smtClean="0">
                <a:solidFill>
                  <a:srgbClr val="0070C0"/>
                </a:solidFill>
              </a:rPr>
              <a:t>sağlanacaktır.</a:t>
            </a:r>
          </a:p>
          <a:p>
            <a:pPr marL="685800">
              <a:buFont typeface="Wingdings" panose="05000000000000000000" pitchFamily="2" charset="2"/>
              <a:buChar char="q"/>
              <a:defRPr/>
            </a:pPr>
            <a:r>
              <a:rPr lang="tr-TR" b="1" dirty="0" smtClean="0">
                <a:solidFill>
                  <a:srgbClr val="0070C0"/>
                </a:solidFill>
              </a:rPr>
              <a:t>Tehlikeli </a:t>
            </a:r>
            <a:r>
              <a:rPr lang="tr-TR" b="1" dirty="0">
                <a:solidFill>
                  <a:srgbClr val="0070C0"/>
                </a:solidFill>
              </a:rPr>
              <a:t>kimyasal maddelerin, atık ve artıkların en uygun şekilde işlenmesi, kullanılması, taşınması ve depolanması için gerekli düzenlemeler yapılacaktır</a:t>
            </a:r>
            <a:r>
              <a:rPr lang="tr-TR" b="1" dirty="0" smtClean="0">
                <a:solidFill>
                  <a:srgbClr val="0070C0"/>
                </a:solidFill>
              </a:rPr>
              <a:t>.’ </a:t>
            </a:r>
          </a:p>
          <a:p>
            <a:pPr indent="0">
              <a:buNone/>
              <a:defRPr/>
            </a:pPr>
            <a:r>
              <a:rPr lang="tr-TR" dirty="0" smtClean="0"/>
              <a:t>denilmektedir</a:t>
            </a:r>
            <a:r>
              <a:rPr lang="tr-TR" dirty="0"/>
              <a:t>.</a:t>
            </a:r>
          </a:p>
        </p:txBody>
      </p:sp>
      <p:sp>
        <p:nvSpPr>
          <p:cNvPr id="5" name="Slayt Numarası Yer Tutucusu 4"/>
          <p:cNvSpPr>
            <a:spLocks noGrp="1"/>
          </p:cNvSpPr>
          <p:nvPr>
            <p:ph type="sldNum" sz="quarter" idx="12"/>
          </p:nvPr>
        </p:nvSpPr>
        <p:spPr>
          <a:xfrm>
            <a:off x="11420911" y="6492875"/>
            <a:ext cx="771089" cy="365125"/>
          </a:xfrm>
        </p:spPr>
        <p:txBody>
          <a:bodyPr/>
          <a:lstStyle/>
          <a:p>
            <a:fld id="{F809C6CE-579E-44B4-B6A9-3ED3A3AFE959}" type="slidenum">
              <a:rPr lang="tr-TR" smtClean="0"/>
              <a:pPr/>
              <a:t>50</a:t>
            </a:fld>
            <a:endParaRPr lang="tr-TR"/>
          </a:p>
        </p:txBody>
      </p:sp>
    </p:spTree>
    <p:extLst>
      <p:ext uri="{BB962C8B-B14F-4D97-AF65-F5344CB8AC3E}">
        <p14:creationId xmlns="" xmlns:p14="http://schemas.microsoft.com/office/powerpoint/2010/main" val="353555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72132"/>
          </a:xfrm>
        </p:spPr>
        <p:txBody>
          <a:bodyPr/>
          <a:lstStyle/>
          <a:p>
            <a:pPr algn="ctr"/>
            <a:r>
              <a:rPr lang="tr-TR" altLang="tr-TR" dirty="0">
                <a:solidFill>
                  <a:srgbClr val="C00000"/>
                </a:solidFill>
              </a:rPr>
              <a:t>Mevzuatta iş hijyeni</a:t>
            </a:r>
            <a:endParaRPr lang="tr-TR" dirty="0">
              <a:solidFill>
                <a:srgbClr val="C00000"/>
              </a:solidFill>
            </a:endParaRPr>
          </a:p>
        </p:txBody>
      </p:sp>
      <p:sp>
        <p:nvSpPr>
          <p:cNvPr id="3" name="İçerik Yer Tutucusu 2"/>
          <p:cNvSpPr>
            <a:spLocks noGrp="1"/>
          </p:cNvSpPr>
          <p:nvPr>
            <p:ph idx="1"/>
          </p:nvPr>
        </p:nvSpPr>
        <p:spPr>
          <a:xfrm>
            <a:off x="747794" y="1582079"/>
            <a:ext cx="10693236" cy="4666320"/>
          </a:xfrm>
        </p:spPr>
        <p:txBody>
          <a:bodyPr>
            <a:noAutofit/>
          </a:bodyPr>
          <a:lstStyle/>
          <a:p>
            <a:pPr indent="0">
              <a:buNone/>
              <a:defRPr/>
            </a:pPr>
            <a:r>
              <a:rPr lang="tr-TR" dirty="0" smtClean="0"/>
              <a:t>Asbestle </a:t>
            </a:r>
            <a:r>
              <a:rPr lang="tr-TR" dirty="0"/>
              <a:t>Çalışmalarda Sağlık ve </a:t>
            </a:r>
            <a:r>
              <a:rPr lang="tr-TR" dirty="0" smtClean="0"/>
              <a:t>Güvenlik Önlemleri </a:t>
            </a:r>
            <a:r>
              <a:rPr lang="tr-TR" dirty="0"/>
              <a:t>Hakkında </a:t>
            </a:r>
            <a:r>
              <a:rPr lang="tr-TR" dirty="0" smtClean="0"/>
              <a:t>Yönetmelik</a:t>
            </a:r>
            <a:endParaRPr lang="tr-TR" dirty="0"/>
          </a:p>
          <a:p>
            <a:pPr indent="0">
              <a:buNone/>
              <a:defRPr/>
            </a:pPr>
            <a:r>
              <a:rPr lang="tr-TR" dirty="0"/>
              <a:t>İşçilerin veya Temsilcilerin </a:t>
            </a:r>
            <a:r>
              <a:rPr lang="tr-TR" dirty="0" smtClean="0"/>
              <a:t>Bilgilendirilmesi </a:t>
            </a:r>
            <a:r>
              <a:rPr lang="tr-TR" b="1" dirty="0" smtClean="0"/>
              <a:t>Madde </a:t>
            </a:r>
            <a:r>
              <a:rPr lang="tr-TR" b="1" dirty="0"/>
              <a:t>18 —</a:t>
            </a:r>
            <a:r>
              <a:rPr lang="tr-TR" dirty="0"/>
              <a:t> Asbest veya asbestli malzemeyle yapılan çalışmalarda;</a:t>
            </a:r>
          </a:p>
          <a:p>
            <a:pPr indent="0">
              <a:buNone/>
              <a:defRPr/>
            </a:pPr>
            <a:r>
              <a:rPr lang="tr-TR" b="1" dirty="0"/>
              <a:t>a) İşçilere ve temsilcilerine aşağıdaki konularda yeterli bilgi verilecektir:</a:t>
            </a:r>
          </a:p>
          <a:p>
            <a:pPr indent="0">
              <a:buNone/>
              <a:defRPr/>
            </a:pPr>
            <a:r>
              <a:rPr lang="tr-TR" b="1" dirty="0"/>
              <a:t>1) Asbest veya asbestli malzemeden yayılan tozdan doğacak sağlık riskleri,</a:t>
            </a:r>
          </a:p>
          <a:p>
            <a:pPr indent="0">
              <a:buNone/>
              <a:defRPr/>
            </a:pPr>
            <a:r>
              <a:rPr lang="tr-TR" b="1" dirty="0"/>
              <a:t>2) Yönetmelikte belirtilen limit değerler ve ortam havasında sürekli yapılması gerekli ölçümler,</a:t>
            </a:r>
          </a:p>
          <a:p>
            <a:pPr indent="0">
              <a:buNone/>
              <a:defRPr/>
            </a:pPr>
            <a:r>
              <a:rPr lang="tr-TR" b="1" dirty="0"/>
              <a:t>3) Sigara içilmemesi de dahil uyulması gereken hijyen şartları,</a:t>
            </a:r>
          </a:p>
        </p:txBody>
      </p:sp>
      <p:sp>
        <p:nvSpPr>
          <p:cNvPr id="5" name="Slayt Numarası Yer Tutucusu 4"/>
          <p:cNvSpPr>
            <a:spLocks noGrp="1"/>
          </p:cNvSpPr>
          <p:nvPr>
            <p:ph type="sldNum" sz="quarter" idx="12"/>
          </p:nvPr>
        </p:nvSpPr>
        <p:spPr>
          <a:xfrm>
            <a:off x="11420911" y="6492874"/>
            <a:ext cx="771089" cy="365125"/>
          </a:xfrm>
        </p:spPr>
        <p:txBody>
          <a:bodyPr/>
          <a:lstStyle/>
          <a:p>
            <a:fld id="{F809C6CE-579E-44B4-B6A9-3ED3A3AFE959}" type="slidenum">
              <a:rPr lang="tr-TR" smtClean="0"/>
              <a:pPr/>
              <a:t>51</a:t>
            </a:fld>
            <a:endParaRPr lang="tr-TR"/>
          </a:p>
        </p:txBody>
      </p:sp>
    </p:spTree>
    <p:extLst>
      <p:ext uri="{BB962C8B-B14F-4D97-AF65-F5344CB8AC3E}">
        <p14:creationId xmlns="" xmlns:p14="http://schemas.microsoft.com/office/powerpoint/2010/main" val="1881196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Başlık"/>
          <p:cNvSpPr>
            <a:spLocks noGrp="1"/>
          </p:cNvSpPr>
          <p:nvPr>
            <p:ph type="title"/>
          </p:nvPr>
        </p:nvSpPr>
        <p:spPr>
          <a:xfrm>
            <a:off x="1141413" y="618518"/>
            <a:ext cx="9905998" cy="791182"/>
          </a:xfrm>
        </p:spPr>
        <p:txBody>
          <a:bodyPr/>
          <a:lstStyle/>
          <a:p>
            <a:r>
              <a:rPr lang="tr-TR" altLang="tr-TR" b="0" dirty="0" smtClean="0">
                <a:solidFill>
                  <a:srgbClr val="C00000"/>
                </a:solidFill>
              </a:rPr>
              <a:t> </a:t>
            </a:r>
            <a:r>
              <a:rPr lang="tr-TR" altLang="tr-TR" dirty="0" err="1">
                <a:solidFill>
                  <a:srgbClr val="C00000"/>
                </a:solidFill>
              </a:rPr>
              <a:t>HiJYEN</a:t>
            </a:r>
            <a:r>
              <a:rPr lang="tr-TR" altLang="tr-TR" dirty="0">
                <a:solidFill>
                  <a:srgbClr val="C00000"/>
                </a:solidFill>
              </a:rPr>
              <a:t> </a:t>
            </a:r>
            <a:r>
              <a:rPr lang="tr-TR" altLang="tr-TR" dirty="0" err="1">
                <a:solidFill>
                  <a:srgbClr val="C00000"/>
                </a:solidFill>
              </a:rPr>
              <a:t>TEDBiRLERi</a:t>
            </a:r>
            <a:endParaRPr lang="tr-TR" altLang="tr-TR" dirty="0">
              <a:solidFill>
                <a:srgbClr val="C00000"/>
              </a:solidFill>
            </a:endParaRPr>
          </a:p>
        </p:txBody>
      </p:sp>
      <p:sp>
        <p:nvSpPr>
          <p:cNvPr id="33794" name="1 İçerik Yer Tutucusu"/>
          <p:cNvSpPr>
            <a:spLocks noGrp="1"/>
          </p:cNvSpPr>
          <p:nvPr>
            <p:ph idx="1"/>
          </p:nvPr>
        </p:nvSpPr>
        <p:spPr>
          <a:xfrm>
            <a:off x="945932" y="1807780"/>
            <a:ext cx="10363200" cy="4246180"/>
          </a:xfrm>
        </p:spPr>
        <p:txBody>
          <a:bodyPr>
            <a:noAutofit/>
          </a:bodyPr>
          <a:lstStyle/>
          <a:p>
            <a:pPr marL="452437" algn="just"/>
            <a:r>
              <a:rPr lang="tr-TR" altLang="tr-TR" sz="2200" b="1" u="sng" dirty="0" smtClean="0">
                <a:solidFill>
                  <a:srgbClr val="C00000"/>
                </a:solidFill>
              </a:rPr>
              <a:t>İşyeri </a:t>
            </a:r>
            <a:r>
              <a:rPr lang="tr-TR" altLang="tr-TR" sz="2200" b="1" u="sng" dirty="0">
                <a:solidFill>
                  <a:srgbClr val="C00000"/>
                </a:solidFill>
              </a:rPr>
              <a:t>Düzeni</a:t>
            </a:r>
          </a:p>
          <a:p>
            <a:pPr marL="365125" indent="-255588" algn="just">
              <a:buNone/>
            </a:pPr>
            <a:r>
              <a:rPr lang="tr-TR" altLang="tr-TR" sz="2200" dirty="0"/>
              <a:t>	</a:t>
            </a:r>
            <a:r>
              <a:rPr lang="tr-TR" altLang="tr-TR" sz="2200" b="1" dirty="0">
                <a:solidFill>
                  <a:srgbClr val="0070C0"/>
                </a:solidFill>
              </a:rPr>
              <a:t>İşyerinin düzenli olması, havanın toz veya dumanlarla kirlenmesini önleme bakımından hayati önem taşır. Tozların, yeniden yayılmasını önleyecek şekilde etkili vakumlu temizleyicilerin bulunması ve herhangi bir temizleme işinin, işyerinde çok az işçi bulunduğu sürelerde yapılması gerekir</a:t>
            </a:r>
            <a:r>
              <a:rPr lang="tr-TR" altLang="tr-TR" sz="2200" b="1" dirty="0" smtClean="0">
                <a:solidFill>
                  <a:srgbClr val="0070C0"/>
                </a:solidFill>
              </a:rPr>
              <a:t>.</a:t>
            </a:r>
          </a:p>
          <a:p>
            <a:pPr marL="365125" indent="-255588" algn="just">
              <a:buNone/>
            </a:pPr>
            <a:endParaRPr lang="tr-TR" altLang="tr-TR" sz="2200" b="1" dirty="0">
              <a:solidFill>
                <a:srgbClr val="0070C0"/>
              </a:solidFill>
            </a:endParaRPr>
          </a:p>
          <a:p>
            <a:pPr marL="623887" indent="-514350" algn="just">
              <a:buNone/>
            </a:pPr>
            <a:r>
              <a:rPr lang="tr-TR" altLang="tr-TR" sz="2200" b="1" u="sng" dirty="0">
                <a:solidFill>
                  <a:srgbClr val="C00000"/>
                </a:solidFill>
              </a:rPr>
              <a:t>Üretim Yöntemini Değiştirme</a:t>
            </a:r>
          </a:p>
          <a:p>
            <a:pPr marL="365125" indent="-255588" algn="just">
              <a:buNone/>
            </a:pPr>
            <a:r>
              <a:rPr lang="tr-TR" altLang="tr-TR" sz="2200" dirty="0"/>
              <a:t>	</a:t>
            </a:r>
            <a:r>
              <a:rPr lang="tr-TR" altLang="tr-TR" sz="2200" b="1" dirty="0"/>
              <a:t>Üretim yöntemlerinin sık sık değiştirilmesi, meslek hastalıklarını meydana getiren tehlikeleri kısmen veya tamamen ortadan kaldırabilir. </a:t>
            </a:r>
          </a:p>
          <a:p>
            <a:pPr marL="365125" indent="-255588" algn="just">
              <a:buNone/>
            </a:pPr>
            <a:endParaRPr lang="tr-TR" altLang="tr-TR" sz="2200" dirty="0" smtClean="0"/>
          </a:p>
          <a:p>
            <a:pPr marL="365125" indent="-255588" algn="just">
              <a:buFont typeface="Wingdings 3" panose="05040102010807070707" pitchFamily="18" charset="2"/>
              <a:buChar char=""/>
            </a:pPr>
            <a:endParaRPr lang="tr-TR" altLang="tr-TR" sz="2200" dirty="0" smtClean="0"/>
          </a:p>
        </p:txBody>
      </p:sp>
      <p:sp>
        <p:nvSpPr>
          <p:cNvPr id="3" name="Slayt Numarası Yer Tutucusu 2"/>
          <p:cNvSpPr>
            <a:spLocks noGrp="1"/>
          </p:cNvSpPr>
          <p:nvPr>
            <p:ph type="sldNum" sz="quarter" idx="12"/>
          </p:nvPr>
        </p:nvSpPr>
        <p:spPr>
          <a:xfrm>
            <a:off x="11420911" y="6492874"/>
            <a:ext cx="771089" cy="365125"/>
          </a:xfrm>
        </p:spPr>
        <p:txBody>
          <a:bodyPr/>
          <a:lstStyle/>
          <a:p>
            <a:fld id="{F809C6CE-579E-44B4-B6A9-3ED3A3AFE959}" type="slidenum">
              <a:rPr lang="tr-TR" smtClean="0"/>
              <a:pPr/>
              <a:t>52</a:t>
            </a:fld>
            <a:endParaRPr lang="tr-TR" dirty="0"/>
          </a:p>
        </p:txBody>
      </p:sp>
    </p:spTree>
    <p:extLst>
      <p:ext uri="{BB962C8B-B14F-4D97-AF65-F5344CB8AC3E}">
        <p14:creationId xmlns="" xmlns:p14="http://schemas.microsoft.com/office/powerpoint/2010/main" val="4240697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8556" y="933450"/>
            <a:ext cx="9906000" cy="819150"/>
          </a:xfrm>
        </p:spPr>
        <p:txBody>
          <a:bodyPr>
            <a:normAutofit/>
          </a:bodyPr>
          <a:lstStyle/>
          <a:p>
            <a:r>
              <a:rPr lang="tr-TR" sz="4400" dirty="0" smtClean="0">
                <a:solidFill>
                  <a:srgbClr val="FFFF00"/>
                </a:solidFill>
              </a:rPr>
              <a:t>ETKİLİ İLETİŞİM</a:t>
            </a:r>
            <a:endParaRPr lang="tr-TR" sz="4400" dirty="0">
              <a:solidFill>
                <a:srgbClr val="FFFF00"/>
              </a:solidFill>
            </a:endParaRPr>
          </a:p>
        </p:txBody>
      </p:sp>
      <p:sp>
        <p:nvSpPr>
          <p:cNvPr id="5" name="Metin Yer Tutucusu 4"/>
          <p:cNvSpPr>
            <a:spLocks noGrp="1"/>
          </p:cNvSpPr>
          <p:nvPr>
            <p:ph type="body" idx="1"/>
          </p:nvPr>
        </p:nvSpPr>
        <p:spPr/>
        <p:txBody>
          <a:bodyPr/>
          <a:lstStyle/>
          <a:p>
            <a:endParaRPr lang="tr-TR"/>
          </a:p>
        </p:txBody>
      </p:sp>
      <p:pic>
        <p:nvPicPr>
          <p:cNvPr id="14340" name="Picture 4" descr="İlgili resi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0278" y="1950127"/>
            <a:ext cx="7775409" cy="438934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ayt Numarası Yer Tutucusu 6"/>
          <p:cNvSpPr>
            <a:spLocks noGrp="1"/>
          </p:cNvSpPr>
          <p:nvPr>
            <p:ph type="sldNum" sz="quarter" idx="12"/>
          </p:nvPr>
        </p:nvSpPr>
        <p:spPr>
          <a:xfrm>
            <a:off x="11420911" y="6492875"/>
            <a:ext cx="771089" cy="365125"/>
          </a:xfrm>
        </p:spPr>
        <p:txBody>
          <a:bodyPr/>
          <a:lstStyle/>
          <a:p>
            <a:fld id="{F809C6CE-579E-44B4-B6A9-3ED3A3AFE959}" type="slidenum">
              <a:rPr lang="tr-TR" smtClean="0"/>
              <a:pPr/>
              <a:t>53</a:t>
            </a:fld>
            <a:endParaRPr lang="tr-TR" dirty="0"/>
          </a:p>
        </p:txBody>
      </p:sp>
    </p:spTree>
    <p:extLst>
      <p:ext uri="{BB962C8B-B14F-4D97-AF65-F5344CB8AC3E}">
        <p14:creationId xmlns="" xmlns:p14="http://schemas.microsoft.com/office/powerpoint/2010/main" val="2694852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48332"/>
          </a:xfrm>
        </p:spPr>
        <p:txBody>
          <a:bodyPr/>
          <a:lstStyle/>
          <a:p>
            <a:r>
              <a:rPr lang="tr-TR" altLang="tr-TR" b="1" dirty="0">
                <a:solidFill>
                  <a:srgbClr val="C00000"/>
                </a:solidFill>
              </a:rPr>
              <a:t>İletişim</a:t>
            </a:r>
            <a:endParaRPr lang="tr-TR" dirty="0">
              <a:solidFill>
                <a:srgbClr val="C00000"/>
              </a:solidFill>
            </a:endParaRPr>
          </a:p>
        </p:txBody>
      </p:sp>
      <p:sp>
        <p:nvSpPr>
          <p:cNvPr id="3" name="İçerik Yer Tutucusu 2"/>
          <p:cNvSpPr>
            <a:spLocks noGrp="1"/>
          </p:cNvSpPr>
          <p:nvPr>
            <p:ph idx="1"/>
          </p:nvPr>
        </p:nvSpPr>
        <p:spPr>
          <a:xfrm>
            <a:off x="646112" y="1354137"/>
            <a:ext cx="11241088" cy="3541714"/>
          </a:xfrm>
        </p:spPr>
        <p:txBody>
          <a:bodyPr/>
          <a:lstStyle/>
          <a:p>
            <a:pPr marL="0" indent="0">
              <a:buNone/>
            </a:pPr>
            <a:r>
              <a:rPr lang="tr-TR" b="1" dirty="0" smtClean="0">
                <a:solidFill>
                  <a:srgbClr val="0070C0"/>
                </a:solidFill>
              </a:rPr>
              <a:t>İLETİŞİM;  </a:t>
            </a:r>
            <a:r>
              <a:rPr lang="tr-TR" b="1" dirty="0">
                <a:solidFill>
                  <a:srgbClr val="0070C0"/>
                </a:solidFill>
              </a:rPr>
              <a:t>Duygu, düşünce ya da bilgilerin akla gelebilecek her türlü yolla başkalarına aktarılmasıdır</a:t>
            </a:r>
            <a:r>
              <a:rPr lang="tr-TR" b="1" dirty="0" smtClean="0">
                <a:solidFill>
                  <a:srgbClr val="0070C0"/>
                </a:solidFill>
              </a:rPr>
              <a:t>.</a:t>
            </a:r>
          </a:p>
          <a:p>
            <a:pPr marL="0" indent="0">
              <a:buNone/>
            </a:pPr>
            <a:r>
              <a:rPr lang="tr-TR" b="1" dirty="0" smtClean="0"/>
              <a:t>*</a:t>
            </a:r>
            <a:r>
              <a:rPr lang="tr-TR" b="1" dirty="0"/>
              <a:t>İki insan birbirinin farkına vardığı anda </a:t>
            </a:r>
            <a:r>
              <a:rPr lang="tr-TR" b="1" dirty="0" smtClean="0"/>
              <a:t>başlar</a:t>
            </a:r>
          </a:p>
          <a:p>
            <a:pPr marL="0" indent="0">
              <a:buNone/>
            </a:pPr>
            <a:r>
              <a:rPr lang="tr-TR" b="1" dirty="0" smtClean="0"/>
              <a:t>*</a:t>
            </a:r>
            <a:r>
              <a:rPr lang="tr-TR" b="1" dirty="0"/>
              <a:t>Kişilerin söylediği /söylemediği, yaptığı /yapmadığı her şeyin anlamı vardır</a:t>
            </a:r>
            <a:r>
              <a:rPr lang="tr-TR" b="1" dirty="0" smtClean="0"/>
              <a:t>.</a:t>
            </a:r>
          </a:p>
          <a:p>
            <a:pPr marL="0" indent="0">
              <a:buNone/>
            </a:pPr>
            <a:endParaRPr lang="tr-TR" b="1" dirty="0"/>
          </a:p>
          <a:p>
            <a:pPr marL="0" indent="0" algn="r">
              <a:buNone/>
            </a:pPr>
            <a:r>
              <a:rPr lang="tr-TR" b="1" i="1" dirty="0" smtClean="0">
                <a:solidFill>
                  <a:srgbClr val="FF0000"/>
                </a:solidFill>
              </a:rPr>
              <a:t>İLETİŞİM SÜREKLİDİR ANLIK DEĞİL </a:t>
            </a:r>
            <a:endParaRPr lang="tr-TR" b="1" i="1" dirty="0">
              <a:solidFill>
                <a:srgbClr val="FF0000"/>
              </a:solidFill>
            </a:endParaRPr>
          </a:p>
        </p:txBody>
      </p:sp>
      <p:sp>
        <p:nvSpPr>
          <p:cNvPr id="5" name="Slayt Numarası Yer Tutucusu 4"/>
          <p:cNvSpPr>
            <a:spLocks noGrp="1"/>
          </p:cNvSpPr>
          <p:nvPr>
            <p:ph type="sldNum" sz="quarter" idx="12"/>
          </p:nvPr>
        </p:nvSpPr>
        <p:spPr>
          <a:xfrm>
            <a:off x="11420911" y="6492874"/>
            <a:ext cx="771089" cy="365125"/>
          </a:xfrm>
        </p:spPr>
        <p:txBody>
          <a:bodyPr/>
          <a:lstStyle/>
          <a:p>
            <a:fld id="{F809C6CE-579E-44B4-B6A9-3ED3A3AFE959}" type="slidenum">
              <a:rPr lang="tr-TR" smtClean="0"/>
              <a:pPr/>
              <a:t>54</a:t>
            </a:fld>
            <a:endParaRPr lang="tr-TR"/>
          </a:p>
        </p:txBody>
      </p:sp>
      <p:pic>
        <p:nvPicPr>
          <p:cNvPr id="6" name="Picture 2" descr="etkili iletişim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2440" y="4451732"/>
            <a:ext cx="4286250" cy="2171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0781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95932"/>
          </a:xfrm>
        </p:spPr>
        <p:txBody>
          <a:bodyPr/>
          <a:lstStyle/>
          <a:p>
            <a:r>
              <a:rPr lang="tr-TR" dirty="0" smtClean="0">
                <a:solidFill>
                  <a:srgbClr val="C00000"/>
                </a:solidFill>
              </a:rPr>
              <a:t>Etkili iletişimin ön koşulları</a:t>
            </a:r>
            <a:endParaRPr lang="tr-TR" dirty="0">
              <a:solidFill>
                <a:srgbClr val="C00000"/>
              </a:solidFill>
            </a:endParaRPr>
          </a:p>
        </p:txBody>
      </p:sp>
      <p:sp>
        <p:nvSpPr>
          <p:cNvPr id="3" name="İçerik Yer Tutucusu 2"/>
          <p:cNvSpPr>
            <a:spLocks noGrp="1"/>
          </p:cNvSpPr>
          <p:nvPr>
            <p:ph idx="1"/>
          </p:nvPr>
        </p:nvSpPr>
        <p:spPr>
          <a:xfrm>
            <a:off x="594874" y="2086767"/>
            <a:ext cx="5046935" cy="3541714"/>
          </a:xfrm>
        </p:spPr>
        <p:txBody>
          <a:bodyPr/>
          <a:lstStyle/>
          <a:p>
            <a:r>
              <a:rPr lang="tr-TR" b="1" dirty="0" smtClean="0"/>
              <a:t>Doğallık</a:t>
            </a:r>
          </a:p>
          <a:p>
            <a:r>
              <a:rPr lang="tr-TR" b="1" dirty="0" smtClean="0"/>
              <a:t>Eleştirilere açık olmak</a:t>
            </a:r>
          </a:p>
          <a:p>
            <a:r>
              <a:rPr lang="tr-TR" b="1" dirty="0" smtClean="0"/>
              <a:t>Beden dili kullanmak</a:t>
            </a:r>
          </a:p>
          <a:p>
            <a:r>
              <a:rPr lang="tr-TR" b="1" dirty="0" smtClean="0"/>
              <a:t>Hoşgörü ve önyargısız davranmak</a:t>
            </a:r>
          </a:p>
          <a:p>
            <a:r>
              <a:rPr lang="tr-TR" b="1" dirty="0" smtClean="0"/>
              <a:t>Kabul etme / Saygı</a:t>
            </a:r>
          </a:p>
          <a:p>
            <a:r>
              <a:rPr lang="tr-TR" b="1" dirty="0" smtClean="0"/>
              <a:t>Empati</a:t>
            </a:r>
          </a:p>
          <a:p>
            <a:pPr marL="0" indent="0">
              <a:buNone/>
            </a:pPr>
            <a:endParaRPr lang="tr-TR" b="1" dirty="0"/>
          </a:p>
        </p:txBody>
      </p:sp>
      <p:pic>
        <p:nvPicPr>
          <p:cNvPr id="16386" name="Picture 2" descr="maske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45733" y="1456787"/>
            <a:ext cx="3201117" cy="2400837"/>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etkili iletişim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41292" y="3976686"/>
            <a:ext cx="3810000" cy="23907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a:xfrm>
            <a:off x="11420911" y="6474687"/>
            <a:ext cx="771089" cy="365125"/>
          </a:xfrm>
        </p:spPr>
        <p:txBody>
          <a:bodyPr/>
          <a:lstStyle/>
          <a:p>
            <a:fld id="{F809C6CE-579E-44B4-B6A9-3ED3A3AFE959}" type="slidenum">
              <a:rPr lang="tr-TR" smtClean="0"/>
              <a:pPr/>
              <a:t>55</a:t>
            </a:fld>
            <a:endParaRPr lang="tr-TR" dirty="0"/>
          </a:p>
        </p:txBody>
      </p:sp>
    </p:spTree>
    <p:extLst>
      <p:ext uri="{BB962C8B-B14F-4D97-AF65-F5344CB8AC3E}">
        <p14:creationId xmlns="" xmlns:p14="http://schemas.microsoft.com/office/powerpoint/2010/main" val="3306190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48332"/>
          </a:xfrm>
        </p:spPr>
        <p:txBody>
          <a:bodyPr/>
          <a:lstStyle/>
          <a:p>
            <a:r>
              <a:rPr lang="tr-TR" dirty="0" smtClean="0">
                <a:solidFill>
                  <a:srgbClr val="C00000"/>
                </a:solidFill>
              </a:rPr>
              <a:t>Etkin iletişim için öneriler</a:t>
            </a:r>
            <a:endParaRPr lang="tr-TR" dirty="0">
              <a:solidFill>
                <a:srgbClr val="C00000"/>
              </a:solidFill>
            </a:endParaRPr>
          </a:p>
        </p:txBody>
      </p:sp>
      <p:sp>
        <p:nvSpPr>
          <p:cNvPr id="3" name="İçerik Yer Tutucusu 2"/>
          <p:cNvSpPr>
            <a:spLocks noGrp="1"/>
          </p:cNvSpPr>
          <p:nvPr>
            <p:ph idx="1"/>
          </p:nvPr>
        </p:nvSpPr>
        <p:spPr>
          <a:xfrm>
            <a:off x="809297" y="1681655"/>
            <a:ext cx="10552385" cy="4319752"/>
          </a:xfrm>
        </p:spPr>
        <p:txBody>
          <a:bodyPr>
            <a:normAutofit lnSpcReduction="10000"/>
          </a:bodyPr>
          <a:lstStyle/>
          <a:p>
            <a:r>
              <a:rPr lang="tr-TR" b="1" dirty="0" smtClean="0"/>
              <a:t>Bir ağız iki kulak varsa bir konuşup iki dinleyin</a:t>
            </a:r>
          </a:p>
          <a:p>
            <a:r>
              <a:rPr lang="tr-TR" b="1" dirty="0" smtClean="0"/>
              <a:t>Doğru zamanda, doğru kişiye, doğru bilgiler verin</a:t>
            </a:r>
          </a:p>
          <a:p>
            <a:r>
              <a:rPr lang="tr-TR" b="1" dirty="0" smtClean="0"/>
              <a:t>Mesajlar net, açık ve anlaşılır olsun</a:t>
            </a:r>
          </a:p>
          <a:p>
            <a:r>
              <a:rPr lang="tr-TR" b="1" dirty="0" smtClean="0"/>
              <a:t>Gizlilikten kaçının bilgiyi paylaşın</a:t>
            </a:r>
          </a:p>
          <a:p>
            <a:r>
              <a:rPr lang="tr-TR" b="1" dirty="0" smtClean="0"/>
              <a:t>Karşınızdakini asla üçüncü şahısların yanında eleştirmeyin</a:t>
            </a:r>
          </a:p>
          <a:p>
            <a:endParaRPr lang="tr-TR" b="1" dirty="0"/>
          </a:p>
          <a:p>
            <a:pPr marL="0" indent="0" algn="ctr">
              <a:buNone/>
            </a:pPr>
            <a:r>
              <a:rPr lang="tr-TR" b="1" i="1" dirty="0">
                <a:solidFill>
                  <a:srgbClr val="FF0000"/>
                </a:solidFill>
              </a:rPr>
              <a:t>Kelimelerimiz, ifadelerimiz, sesimiz, nefesimiz, bedenimiz…</a:t>
            </a:r>
          </a:p>
          <a:p>
            <a:pPr marL="0" indent="0" algn="ctr">
              <a:buNone/>
            </a:pPr>
            <a:r>
              <a:rPr lang="tr-TR" b="1" i="1" dirty="0">
                <a:solidFill>
                  <a:srgbClr val="FF0000"/>
                </a:solidFill>
              </a:rPr>
              <a:t>Bütün ve parçaları, etkili iletişimin birer anahtarı</a:t>
            </a:r>
          </a:p>
          <a:p>
            <a:endParaRPr lang="tr-TR" b="1" dirty="0"/>
          </a:p>
        </p:txBody>
      </p:sp>
      <p:sp>
        <p:nvSpPr>
          <p:cNvPr id="5" name="Slayt Numarası Yer Tutucusu 4"/>
          <p:cNvSpPr>
            <a:spLocks noGrp="1"/>
          </p:cNvSpPr>
          <p:nvPr>
            <p:ph type="sldNum" sz="quarter" idx="12"/>
          </p:nvPr>
        </p:nvSpPr>
        <p:spPr>
          <a:xfrm>
            <a:off x="11420911" y="6492875"/>
            <a:ext cx="771089" cy="365125"/>
          </a:xfrm>
        </p:spPr>
        <p:txBody>
          <a:bodyPr/>
          <a:lstStyle/>
          <a:p>
            <a:fld id="{F809C6CE-579E-44B4-B6A9-3ED3A3AFE959}" type="slidenum">
              <a:rPr lang="tr-TR" smtClean="0"/>
              <a:pPr/>
              <a:t>56</a:t>
            </a:fld>
            <a:endParaRPr lang="tr-TR" dirty="0"/>
          </a:p>
        </p:txBody>
      </p:sp>
    </p:spTree>
    <p:extLst>
      <p:ext uri="{BB962C8B-B14F-4D97-AF65-F5344CB8AC3E}">
        <p14:creationId xmlns="" xmlns:p14="http://schemas.microsoft.com/office/powerpoint/2010/main" val="3572002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618518"/>
            <a:ext cx="9905998" cy="829282"/>
          </a:xfrm>
        </p:spPr>
        <p:txBody>
          <a:bodyPr/>
          <a:lstStyle/>
          <a:p>
            <a:r>
              <a:rPr lang="tr-TR" dirty="0">
                <a:solidFill>
                  <a:srgbClr val="C00000"/>
                </a:solidFill>
              </a:rPr>
              <a:t>Etkili iletişimin amaçları </a:t>
            </a:r>
          </a:p>
        </p:txBody>
      </p:sp>
      <p:sp>
        <p:nvSpPr>
          <p:cNvPr id="3" name="İçerik Yer Tutucusu 2"/>
          <p:cNvSpPr>
            <a:spLocks noGrp="1"/>
          </p:cNvSpPr>
          <p:nvPr>
            <p:ph idx="1"/>
          </p:nvPr>
        </p:nvSpPr>
        <p:spPr>
          <a:xfrm>
            <a:off x="1141412" y="2249487"/>
            <a:ext cx="4952999" cy="3541714"/>
          </a:xfrm>
        </p:spPr>
        <p:txBody>
          <a:bodyPr/>
          <a:lstStyle/>
          <a:p>
            <a:r>
              <a:rPr lang="tr-TR" b="1" dirty="0" smtClean="0"/>
              <a:t> </a:t>
            </a:r>
            <a:r>
              <a:rPr lang="tr-TR" b="1" dirty="0"/>
              <a:t>Kendimizi doğru ifade etmek </a:t>
            </a:r>
            <a:endParaRPr lang="tr-TR" b="1" dirty="0" smtClean="0"/>
          </a:p>
          <a:p>
            <a:r>
              <a:rPr lang="tr-TR" b="1" dirty="0" smtClean="0"/>
              <a:t>Karşımızdakini </a:t>
            </a:r>
            <a:r>
              <a:rPr lang="tr-TR" b="1" dirty="0"/>
              <a:t>doğru </a:t>
            </a:r>
            <a:r>
              <a:rPr lang="tr-TR" b="1" dirty="0" smtClean="0"/>
              <a:t>anlamak</a:t>
            </a:r>
          </a:p>
          <a:p>
            <a:r>
              <a:rPr lang="tr-TR" b="1" dirty="0" smtClean="0"/>
              <a:t> Anlamak </a:t>
            </a:r>
            <a:r>
              <a:rPr lang="tr-TR" b="1" dirty="0"/>
              <a:t>ve anlaşılmak </a:t>
            </a:r>
            <a:endParaRPr lang="tr-TR" b="1" dirty="0" smtClean="0"/>
          </a:p>
          <a:p>
            <a:endParaRPr lang="tr-TR" b="1" dirty="0"/>
          </a:p>
        </p:txBody>
      </p:sp>
      <p:pic>
        <p:nvPicPr>
          <p:cNvPr id="18436" name="Picture 4" descr="etkili iletişim ile ilgili görsel sonucu"/>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540" t="13502" r="18598" b="16919"/>
          <a:stretch/>
        </p:blipFill>
        <p:spPr bwMode="auto">
          <a:xfrm>
            <a:off x="6742111" y="2097088"/>
            <a:ext cx="4344989" cy="344262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a:xfrm>
            <a:off x="11420911" y="6479846"/>
            <a:ext cx="771089" cy="365125"/>
          </a:xfrm>
        </p:spPr>
        <p:txBody>
          <a:bodyPr/>
          <a:lstStyle/>
          <a:p>
            <a:fld id="{F809C6CE-579E-44B4-B6A9-3ED3A3AFE959}" type="slidenum">
              <a:rPr lang="tr-TR" smtClean="0"/>
              <a:pPr/>
              <a:t>57</a:t>
            </a:fld>
            <a:endParaRPr lang="tr-TR" dirty="0"/>
          </a:p>
        </p:txBody>
      </p:sp>
    </p:spTree>
    <p:extLst>
      <p:ext uri="{BB962C8B-B14F-4D97-AF65-F5344CB8AC3E}">
        <p14:creationId xmlns="" xmlns:p14="http://schemas.microsoft.com/office/powerpoint/2010/main" val="2675581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905482"/>
          </a:xfrm>
        </p:spPr>
        <p:txBody>
          <a:bodyPr/>
          <a:lstStyle/>
          <a:p>
            <a:r>
              <a:rPr lang="tr-TR" dirty="0" smtClean="0">
                <a:solidFill>
                  <a:srgbClr val="C00000"/>
                </a:solidFill>
              </a:rPr>
              <a:t>Etkin dinlemek için</a:t>
            </a:r>
            <a:endParaRPr lang="tr-TR" dirty="0">
              <a:solidFill>
                <a:srgbClr val="C00000"/>
              </a:solidFill>
            </a:endParaRPr>
          </a:p>
        </p:txBody>
      </p:sp>
      <p:sp>
        <p:nvSpPr>
          <p:cNvPr id="3" name="İçerik Yer Tutucusu 2"/>
          <p:cNvSpPr>
            <a:spLocks noGrp="1"/>
          </p:cNvSpPr>
          <p:nvPr>
            <p:ph idx="1"/>
          </p:nvPr>
        </p:nvSpPr>
        <p:spPr>
          <a:xfrm>
            <a:off x="635171" y="1671419"/>
            <a:ext cx="5697538" cy="3941380"/>
          </a:xfrm>
        </p:spPr>
        <p:txBody>
          <a:bodyPr>
            <a:normAutofit/>
          </a:bodyPr>
          <a:lstStyle/>
          <a:p>
            <a:r>
              <a:rPr lang="tr-TR" b="1" dirty="0" smtClean="0"/>
              <a:t>Dinlemeye gerçekten istekli olun</a:t>
            </a:r>
          </a:p>
          <a:p>
            <a:r>
              <a:rPr lang="tr-TR" b="1" dirty="0" smtClean="0"/>
              <a:t>İlgili olun</a:t>
            </a:r>
          </a:p>
          <a:p>
            <a:r>
              <a:rPr lang="tr-TR" b="1" dirty="0" smtClean="0"/>
              <a:t>Acele etmeyin</a:t>
            </a:r>
          </a:p>
          <a:p>
            <a:r>
              <a:rPr lang="tr-TR" b="1" dirty="0" smtClean="0"/>
              <a:t>Soru sorun</a:t>
            </a:r>
          </a:p>
          <a:p>
            <a:r>
              <a:rPr lang="tr-TR" b="1" dirty="0" smtClean="0"/>
              <a:t>Dinlediğinizi beden diliyle belli edin</a:t>
            </a:r>
          </a:p>
          <a:p>
            <a:r>
              <a:rPr lang="tr-TR" b="1" dirty="0" smtClean="0"/>
              <a:t>Tartışmaya değil, anlamaya çalışın</a:t>
            </a:r>
          </a:p>
          <a:p>
            <a:r>
              <a:rPr lang="tr-TR" b="1" dirty="0" smtClean="0"/>
              <a:t>Önce dinleyin, sonra konuşun</a:t>
            </a:r>
          </a:p>
          <a:p>
            <a:endParaRPr lang="tr-TR" b="1" dirty="0"/>
          </a:p>
        </p:txBody>
      </p:sp>
      <p:pic>
        <p:nvPicPr>
          <p:cNvPr id="4" name="Picture 2" descr="ETKIN DINLEME&#10;Duyguları belirleme&#10;• Kızgınlık&#10;• Neşe&#10;• Korku&#10;• Üzüntü&#10;Sözsüz ipuçlarını adlandırma&#10;• El jestleri&#10;• Yüz ifa..."/>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7079" t="34694" r="2246" b="15205"/>
          <a:stretch/>
        </p:blipFill>
        <p:spPr bwMode="auto">
          <a:xfrm>
            <a:off x="6332709" y="2230438"/>
            <a:ext cx="5554492" cy="30900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a:xfrm>
            <a:off x="11420911" y="6517756"/>
            <a:ext cx="771089" cy="365125"/>
          </a:xfrm>
        </p:spPr>
        <p:txBody>
          <a:bodyPr/>
          <a:lstStyle/>
          <a:p>
            <a:fld id="{F809C6CE-579E-44B4-B6A9-3ED3A3AFE959}" type="slidenum">
              <a:rPr lang="tr-TR" smtClean="0"/>
              <a:pPr/>
              <a:t>58</a:t>
            </a:fld>
            <a:endParaRPr lang="tr-TR"/>
          </a:p>
        </p:txBody>
      </p:sp>
    </p:spTree>
    <p:extLst>
      <p:ext uri="{BB962C8B-B14F-4D97-AF65-F5344CB8AC3E}">
        <p14:creationId xmlns="" xmlns:p14="http://schemas.microsoft.com/office/powerpoint/2010/main" val="789457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 xmlns:p14="http://schemas.microsoft.com/office/powerpoint/2010/main" val="2662379879"/>
              </p:ext>
            </p:extLst>
          </p:nvPr>
        </p:nvGraphicFramePr>
        <p:xfrm>
          <a:off x="2134914" y="413309"/>
          <a:ext cx="9595945" cy="625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a:xfrm>
            <a:off x="11420911" y="6492874"/>
            <a:ext cx="771089" cy="365125"/>
          </a:xfrm>
        </p:spPr>
        <p:txBody>
          <a:bodyPr/>
          <a:lstStyle/>
          <a:p>
            <a:fld id="{F809C6CE-579E-44B4-B6A9-3ED3A3AFE959}" type="slidenum">
              <a:rPr lang="tr-TR" smtClean="0"/>
              <a:pPr/>
              <a:t>59</a:t>
            </a:fld>
            <a:endParaRPr lang="tr-TR" dirty="0"/>
          </a:p>
        </p:txBody>
      </p:sp>
      <p:sp>
        <p:nvSpPr>
          <p:cNvPr id="2" name="Dikdörtgen 1"/>
          <p:cNvSpPr/>
          <p:nvPr/>
        </p:nvSpPr>
        <p:spPr>
          <a:xfrm rot="16200000">
            <a:off x="-1157065" y="2977468"/>
            <a:ext cx="4904935" cy="646331"/>
          </a:xfrm>
          <a:prstGeom prst="rect">
            <a:avLst/>
          </a:prstGeom>
        </p:spPr>
        <p:txBody>
          <a:bodyPr wrap="square">
            <a:spAutoFit/>
          </a:bodyPr>
          <a:lstStyle/>
          <a:p>
            <a:pPr algn="ctr"/>
            <a:r>
              <a:rPr lang="tr-TR" sz="3600" b="1" dirty="0">
                <a:solidFill>
                  <a:srgbClr val="FF0000"/>
                </a:solidFill>
              </a:rPr>
              <a:t>İletişim çeşitleri</a:t>
            </a:r>
          </a:p>
        </p:txBody>
      </p:sp>
    </p:spTree>
    <p:extLst>
      <p:ext uri="{BB962C8B-B14F-4D97-AF65-F5344CB8AC3E}">
        <p14:creationId xmlns="" xmlns:p14="http://schemas.microsoft.com/office/powerpoint/2010/main" val="217531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9243"/>
            <a:ext cx="9905998" cy="1478570"/>
          </a:xfrm>
        </p:spPr>
        <p:txBody>
          <a:bodyPr/>
          <a:lstStyle/>
          <a:p>
            <a:r>
              <a:rPr lang="tr-TR" dirty="0" smtClean="0">
                <a:solidFill>
                  <a:srgbClr val="FF0000"/>
                </a:solidFill>
              </a:rPr>
              <a:t>İşverenin yükümlülüğü</a:t>
            </a:r>
            <a:endParaRPr lang="tr-TR" dirty="0">
              <a:solidFill>
                <a:srgbClr val="FF0000"/>
              </a:solidFill>
            </a:endParaRPr>
          </a:p>
        </p:txBody>
      </p:sp>
      <p:sp>
        <p:nvSpPr>
          <p:cNvPr id="3" name="İçerik Yer Tutucusu 2"/>
          <p:cNvSpPr>
            <a:spLocks noGrp="1"/>
          </p:cNvSpPr>
          <p:nvPr>
            <p:ph idx="1"/>
          </p:nvPr>
        </p:nvSpPr>
        <p:spPr>
          <a:xfrm>
            <a:off x="533400" y="1243012"/>
            <a:ext cx="11334750" cy="5176837"/>
          </a:xfrm>
        </p:spPr>
        <p:txBody>
          <a:bodyPr>
            <a:noAutofit/>
          </a:bodyPr>
          <a:lstStyle/>
          <a:p>
            <a:pPr algn="just">
              <a:lnSpc>
                <a:spcPct val="160000"/>
              </a:lnSpc>
            </a:pPr>
            <a:r>
              <a:rPr lang="tr-TR" altLang="tr-TR" sz="2800" b="1" dirty="0" smtClean="0">
                <a:solidFill>
                  <a:schemeClr val="bg2">
                    <a:lumMod val="60000"/>
                    <a:lumOff val="40000"/>
                  </a:schemeClr>
                </a:solidFill>
              </a:rPr>
              <a:t>Elli </a:t>
            </a:r>
            <a:r>
              <a:rPr lang="tr-TR" altLang="tr-TR" sz="2800" b="1" dirty="0">
                <a:solidFill>
                  <a:schemeClr val="bg2">
                    <a:lumMod val="60000"/>
                    <a:lumOff val="40000"/>
                  </a:schemeClr>
                </a:solidFill>
              </a:rPr>
              <a:t>ve daha fazla çalışanın bulunduğu ve altı aydan fazla süren sürekli işlerin yapıldığı işyerlerinde işveren,</a:t>
            </a:r>
            <a:r>
              <a:rPr lang="tr-TR" altLang="tr-TR" sz="2800" b="1" dirty="0"/>
              <a:t> iş sağlığı ve güvenliği ile ilgili çalışmalarda bulunmak üzere kurul oluşturur</a:t>
            </a:r>
            <a:r>
              <a:rPr lang="tr-TR" altLang="tr-TR" sz="2800" b="1" dirty="0">
                <a:solidFill>
                  <a:srgbClr val="0070C0"/>
                </a:solidFill>
              </a:rPr>
              <a:t>. </a:t>
            </a:r>
            <a:r>
              <a:rPr lang="tr-TR" altLang="tr-TR" sz="2800" b="1" dirty="0"/>
              <a:t>(Madde 4.1)</a:t>
            </a:r>
          </a:p>
          <a:p>
            <a:pPr algn="just">
              <a:lnSpc>
                <a:spcPct val="160000"/>
              </a:lnSpc>
            </a:pPr>
            <a:r>
              <a:rPr lang="tr-TR" altLang="tr-TR" sz="2800" b="1" dirty="0">
                <a:solidFill>
                  <a:srgbClr val="0070C0"/>
                </a:solidFill>
              </a:rPr>
              <a:t>İşverenler, iş sağlığı ve güvenliği mevzuatına uygun kurul kararlarını uygular. </a:t>
            </a:r>
            <a:r>
              <a:rPr lang="tr-TR" altLang="tr-TR" sz="2800" b="1" dirty="0"/>
              <a:t>(Madde 4.4)</a:t>
            </a:r>
          </a:p>
          <a:p>
            <a:endParaRPr lang="tr-TR" sz="28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a:t>
            </a:fld>
            <a:endParaRPr lang="tr-TR"/>
          </a:p>
        </p:txBody>
      </p:sp>
    </p:spTree>
    <p:extLst>
      <p:ext uri="{BB962C8B-B14F-4D97-AF65-F5344CB8AC3E}">
        <p14:creationId xmlns="" xmlns:p14="http://schemas.microsoft.com/office/powerpoint/2010/main" val="1996870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88556" y="1755226"/>
            <a:ext cx="9906000" cy="3490541"/>
          </a:xfrm>
        </p:spPr>
        <p:txBody>
          <a:bodyPr>
            <a:normAutofit/>
          </a:bodyPr>
          <a:lstStyle/>
          <a:p>
            <a:r>
              <a:rPr lang="tr-TR" sz="7200" dirty="0" smtClean="0">
                <a:solidFill>
                  <a:srgbClr val="FFFF00"/>
                </a:solidFill>
              </a:rPr>
              <a:t>Acil durum</a:t>
            </a:r>
            <a:br>
              <a:rPr lang="tr-TR" sz="7200" dirty="0" smtClean="0">
                <a:solidFill>
                  <a:srgbClr val="FFFF00"/>
                </a:solidFill>
              </a:rPr>
            </a:br>
            <a:r>
              <a:rPr lang="tr-TR" sz="7200" dirty="0">
                <a:solidFill>
                  <a:srgbClr val="FFFF00"/>
                </a:solidFill>
              </a:rPr>
              <a:t/>
            </a:r>
            <a:br>
              <a:rPr lang="tr-TR" sz="7200" dirty="0">
                <a:solidFill>
                  <a:srgbClr val="FFFF00"/>
                </a:solidFill>
              </a:rPr>
            </a:br>
            <a:r>
              <a:rPr lang="tr-TR" sz="7200" dirty="0" smtClean="0">
                <a:solidFill>
                  <a:srgbClr val="FFFF00"/>
                </a:solidFill>
              </a:rPr>
              <a:t> önlemleri</a:t>
            </a:r>
            <a:endParaRPr lang="tr-TR" sz="7200" dirty="0">
              <a:solidFill>
                <a:srgbClr val="FFFF00"/>
              </a:solidFill>
            </a:endParaRPr>
          </a:p>
        </p:txBody>
      </p:sp>
      <p:sp>
        <p:nvSpPr>
          <p:cNvPr id="8" name="Slayt Numarası Yer Tutucusu 7"/>
          <p:cNvSpPr>
            <a:spLocks noGrp="1"/>
          </p:cNvSpPr>
          <p:nvPr>
            <p:ph type="sldNum" sz="quarter" idx="12"/>
          </p:nvPr>
        </p:nvSpPr>
        <p:spPr/>
        <p:txBody>
          <a:bodyPr/>
          <a:lstStyle/>
          <a:p>
            <a:fld id="{F809C6CE-579E-44B4-B6A9-3ED3A3AFE959}" type="slidenum">
              <a:rPr lang="tr-TR" smtClean="0"/>
              <a:pPr/>
              <a:t>60</a:t>
            </a:fld>
            <a:endParaRPr lang="tr-TR"/>
          </a:p>
        </p:txBody>
      </p:sp>
    </p:spTree>
    <p:extLst>
      <p:ext uri="{BB962C8B-B14F-4D97-AF65-F5344CB8AC3E}">
        <p14:creationId xmlns="" xmlns:p14="http://schemas.microsoft.com/office/powerpoint/2010/main" val="2191950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180368"/>
            <a:ext cx="9905998" cy="695932"/>
          </a:xfrm>
        </p:spPr>
        <p:txBody>
          <a:bodyPr/>
          <a:lstStyle/>
          <a:p>
            <a:pPr algn="ctr"/>
            <a:r>
              <a:rPr lang="tr-TR" b="1" dirty="0" smtClean="0">
                <a:solidFill>
                  <a:srgbClr val="FF0000"/>
                </a:solidFill>
              </a:rPr>
              <a:t>Acil durum önlemleri</a:t>
            </a:r>
            <a:endParaRPr lang="tr-TR" b="1" dirty="0">
              <a:solidFill>
                <a:srgbClr val="FF0000"/>
              </a:solidFill>
            </a:endParaRPr>
          </a:p>
        </p:txBody>
      </p:sp>
      <p:sp>
        <p:nvSpPr>
          <p:cNvPr id="3" name="İçerik Yer Tutucusu 2"/>
          <p:cNvSpPr>
            <a:spLocks noGrp="1"/>
          </p:cNvSpPr>
          <p:nvPr>
            <p:ph idx="1"/>
          </p:nvPr>
        </p:nvSpPr>
        <p:spPr>
          <a:xfrm>
            <a:off x="781050" y="1039210"/>
            <a:ext cx="11106150" cy="5132990"/>
          </a:xfrm>
        </p:spPr>
        <p:txBody>
          <a:bodyPr>
            <a:normAutofit fontScale="92500" lnSpcReduction="10000"/>
          </a:bodyPr>
          <a:lstStyle/>
          <a:p>
            <a:pPr marL="0" indent="0">
              <a:buFontTx/>
              <a:buNone/>
              <a:defRPr/>
            </a:pPr>
            <a:r>
              <a:rPr lang="tr-TR" dirty="0"/>
              <a:t>Resmi Gazete Tarihi: 18.06.2013 Resmi Gazete Sayısı: 28681</a:t>
            </a:r>
            <a:br>
              <a:rPr lang="tr-TR" dirty="0"/>
            </a:br>
            <a:r>
              <a:rPr lang="tr-TR" dirty="0"/>
              <a:t/>
            </a:r>
            <a:br>
              <a:rPr lang="tr-TR" dirty="0"/>
            </a:br>
            <a:r>
              <a:rPr lang="tr-TR" b="1" dirty="0">
                <a:solidFill>
                  <a:srgbClr val="C00000"/>
                </a:solidFill>
              </a:rPr>
              <a:t>İŞYERLERİNDE ACİL DURUMLAR HAKKINDA YÖNETMELİK</a:t>
            </a:r>
            <a:endParaRPr lang="tr-TR" dirty="0">
              <a:solidFill>
                <a:srgbClr val="C00000"/>
              </a:solidFill>
            </a:endParaRPr>
          </a:p>
          <a:p>
            <a:pPr algn="just">
              <a:defRPr/>
            </a:pPr>
            <a:r>
              <a:rPr lang="tr-TR" b="1" dirty="0"/>
              <a:t>Amaç</a:t>
            </a:r>
            <a:r>
              <a:rPr lang="tr-TR" dirty="0"/>
              <a:t> </a:t>
            </a:r>
            <a:r>
              <a:rPr lang="tr-TR" b="1" dirty="0"/>
              <a:t>MADDE 1 –</a:t>
            </a:r>
            <a:r>
              <a:rPr lang="tr-TR" dirty="0"/>
              <a:t> (1) </a:t>
            </a:r>
            <a:r>
              <a:rPr lang="tr-TR" b="1" dirty="0">
                <a:solidFill>
                  <a:srgbClr val="0070C0"/>
                </a:solidFill>
              </a:rPr>
              <a:t>Bu Yönetmeliğin amacı, işyerlerinde acil durum planlarının hazırlanması, önleme, koruma, tahliye, yangınla mücadele, ilk yardım ve benzeri konularda yapılması gereken çalışmalar ile bu durumların güvenli olarak yönetilmesi ve  bu konularda görevlendirilecek çalışanların belirlenmesi ile ilgili usul ve esasları düzenlemektir.</a:t>
            </a:r>
          </a:p>
          <a:p>
            <a:pPr algn="just">
              <a:defRPr/>
            </a:pPr>
            <a:r>
              <a:rPr lang="tr-TR" b="1" dirty="0"/>
              <a:t>Kapsam</a:t>
            </a:r>
            <a:r>
              <a:rPr lang="tr-TR" dirty="0"/>
              <a:t> </a:t>
            </a:r>
            <a:r>
              <a:rPr lang="tr-TR" b="1" dirty="0"/>
              <a:t>MADDE 2 –</a:t>
            </a:r>
            <a:r>
              <a:rPr lang="tr-TR" dirty="0"/>
              <a:t> (1) Bu Yönetmelik, 20/6/2012 tarihli ve </a:t>
            </a:r>
            <a:r>
              <a:rPr lang="tr-TR" b="1" dirty="0">
                <a:solidFill>
                  <a:srgbClr val="0070C0"/>
                </a:solidFill>
              </a:rPr>
              <a:t>6331 sayılı İş Sağlığı ve Güvenliği Kanunu kapsamında yer alan işyerlerini kapsar.</a:t>
            </a:r>
          </a:p>
          <a:p>
            <a:pPr algn="just">
              <a:defRPr/>
            </a:pPr>
            <a:r>
              <a:rPr lang="tr-TR" b="1" dirty="0"/>
              <a:t>Dayanak</a:t>
            </a:r>
            <a:r>
              <a:rPr lang="tr-TR" dirty="0"/>
              <a:t> </a:t>
            </a:r>
            <a:r>
              <a:rPr lang="tr-TR" b="1" dirty="0"/>
              <a:t>MADDE 3 –</a:t>
            </a:r>
            <a:r>
              <a:rPr lang="tr-TR" dirty="0"/>
              <a:t> (1) </a:t>
            </a:r>
            <a:r>
              <a:rPr lang="tr-TR" b="1" dirty="0">
                <a:solidFill>
                  <a:srgbClr val="0070C0"/>
                </a:solidFill>
              </a:rPr>
              <a:t>Bu Yönetmelik, İş Sağlığı ve Güvenliği Kanununun 11 inci, 12 </a:t>
            </a:r>
            <a:r>
              <a:rPr lang="tr-TR" b="1" dirty="0" err="1">
                <a:solidFill>
                  <a:srgbClr val="0070C0"/>
                </a:solidFill>
              </a:rPr>
              <a:t>nci</a:t>
            </a:r>
            <a:r>
              <a:rPr lang="tr-TR" b="1" dirty="0">
                <a:solidFill>
                  <a:srgbClr val="0070C0"/>
                </a:solidFill>
              </a:rPr>
              <a:t> ve 30 uncu maddelerine dayanılarak hazırlanmıştır.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61</a:t>
            </a:fld>
            <a:endParaRPr lang="tr-TR"/>
          </a:p>
        </p:txBody>
      </p:sp>
    </p:spTree>
    <p:extLst>
      <p:ext uri="{BB962C8B-B14F-4D97-AF65-F5344CB8AC3E}">
        <p14:creationId xmlns="" xmlns:p14="http://schemas.microsoft.com/office/powerpoint/2010/main" val="518833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0463" y="370868"/>
            <a:ext cx="9905998" cy="924532"/>
          </a:xfrm>
        </p:spPr>
        <p:txBody>
          <a:bodyPr/>
          <a:lstStyle/>
          <a:p>
            <a:r>
              <a:rPr lang="tr-TR" dirty="0">
                <a:solidFill>
                  <a:srgbClr val="C00000"/>
                </a:solidFill>
              </a:rPr>
              <a:t>Acil durum önlemleri</a:t>
            </a:r>
            <a:endParaRPr lang="tr-TR" b="1" dirty="0">
              <a:solidFill>
                <a:srgbClr val="C00000"/>
              </a:solidFill>
            </a:endParaRPr>
          </a:p>
        </p:txBody>
      </p:sp>
      <p:sp>
        <p:nvSpPr>
          <p:cNvPr id="3" name="İçerik Yer Tutucusu 2"/>
          <p:cNvSpPr>
            <a:spLocks noGrp="1"/>
          </p:cNvSpPr>
          <p:nvPr>
            <p:ph idx="1"/>
          </p:nvPr>
        </p:nvSpPr>
        <p:spPr>
          <a:xfrm>
            <a:off x="1141412" y="1839310"/>
            <a:ext cx="10262312" cy="4382813"/>
          </a:xfrm>
        </p:spPr>
        <p:txBody>
          <a:bodyPr>
            <a:normAutofit/>
          </a:bodyPr>
          <a:lstStyle/>
          <a:p>
            <a:pPr algn="just">
              <a:defRPr/>
            </a:pPr>
            <a:r>
              <a:rPr lang="tr-TR" b="1" dirty="0">
                <a:solidFill>
                  <a:srgbClr val="C00000"/>
                </a:solidFill>
              </a:rPr>
              <a:t>Acil durum: </a:t>
            </a:r>
            <a:r>
              <a:rPr lang="tr-TR" b="1" dirty="0">
                <a:solidFill>
                  <a:srgbClr val="0070C0"/>
                </a:solidFill>
              </a:rPr>
              <a:t>İşyerinin tamamında veya bir kısmında meydana gelebilecek yangın, patlama, tehlikeli kimyasal maddelerden kaynaklanan yayılım, doğal afet gibi acil müdahale, mücadele, ilkyardım veya tahliye gerektiren olayları,</a:t>
            </a:r>
          </a:p>
          <a:p>
            <a:pPr algn="just">
              <a:defRPr/>
            </a:pPr>
            <a:r>
              <a:rPr lang="tr-TR" b="1" dirty="0">
                <a:solidFill>
                  <a:srgbClr val="C00000"/>
                </a:solidFill>
              </a:rPr>
              <a:t>Acil durum planı: </a:t>
            </a:r>
            <a:r>
              <a:rPr lang="tr-TR" b="1" dirty="0">
                <a:solidFill>
                  <a:srgbClr val="0070C0"/>
                </a:solidFill>
              </a:rPr>
              <a:t>İşyerlerinde meydana gelebilecek acil durumlarda yapılacak iş ve işlemler dahil bilgilerin ve uygulamaya yönelik eylemlerin yer aldığı planı,</a:t>
            </a:r>
          </a:p>
          <a:p>
            <a:pPr>
              <a:defRPr/>
            </a:pPr>
            <a:r>
              <a:rPr lang="tr-TR" b="1" dirty="0" smtClean="0">
                <a:solidFill>
                  <a:srgbClr val="C00000"/>
                </a:solidFill>
              </a:rPr>
              <a:t>Güvenli yer</a:t>
            </a:r>
            <a:r>
              <a:rPr lang="tr-TR" b="1" dirty="0">
                <a:solidFill>
                  <a:srgbClr val="C00000"/>
                </a:solidFill>
              </a:rPr>
              <a:t>: </a:t>
            </a:r>
            <a:r>
              <a:rPr lang="tr-TR" b="1" dirty="0">
                <a:solidFill>
                  <a:srgbClr val="0070C0"/>
                </a:solidFill>
              </a:rPr>
              <a:t>Acil durumların olumsuz sonuçlarından çalışanların etkilenmeyeceği mesafede veya korunakta belirlenmiş yer.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62</a:t>
            </a:fld>
            <a:endParaRPr lang="tr-TR"/>
          </a:p>
        </p:txBody>
      </p:sp>
    </p:spTree>
    <p:extLst>
      <p:ext uri="{BB962C8B-B14F-4D97-AF65-F5344CB8AC3E}">
        <p14:creationId xmlns="" xmlns:p14="http://schemas.microsoft.com/office/powerpoint/2010/main" val="24017076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4263" y="466118"/>
            <a:ext cx="9905998" cy="695932"/>
          </a:xfrm>
        </p:spPr>
        <p:txBody>
          <a:bodyPr/>
          <a:lstStyle/>
          <a:p>
            <a:r>
              <a:rPr lang="tr-TR" dirty="0">
                <a:solidFill>
                  <a:srgbClr val="C00000"/>
                </a:solidFill>
              </a:rPr>
              <a:t>Acil durum önlemleri</a:t>
            </a:r>
            <a:endParaRPr lang="tr-TR" b="1" dirty="0">
              <a:solidFill>
                <a:srgbClr val="C00000"/>
              </a:solidFill>
            </a:endParaRPr>
          </a:p>
        </p:txBody>
      </p:sp>
      <p:sp>
        <p:nvSpPr>
          <p:cNvPr id="3" name="İçerik Yer Tutucusu 2"/>
          <p:cNvSpPr>
            <a:spLocks noGrp="1"/>
          </p:cNvSpPr>
          <p:nvPr>
            <p:ph idx="1"/>
          </p:nvPr>
        </p:nvSpPr>
        <p:spPr>
          <a:xfrm>
            <a:off x="1141412" y="1257300"/>
            <a:ext cx="10262312" cy="4964823"/>
          </a:xfrm>
        </p:spPr>
        <p:txBody>
          <a:bodyPr>
            <a:normAutofit fontScale="92500"/>
          </a:bodyPr>
          <a:lstStyle/>
          <a:p>
            <a:pPr>
              <a:defRPr/>
            </a:pPr>
            <a:r>
              <a:rPr lang="tr-TR" b="1" dirty="0"/>
              <a:t>İşverenin yükümlülükleri</a:t>
            </a:r>
            <a:endParaRPr lang="tr-TR" dirty="0"/>
          </a:p>
          <a:p>
            <a:pPr algn="just">
              <a:defRPr/>
            </a:pPr>
            <a:r>
              <a:rPr lang="tr-TR" b="1" dirty="0"/>
              <a:t>MADDE 5 –</a:t>
            </a:r>
            <a:r>
              <a:rPr lang="tr-TR" dirty="0"/>
              <a:t> (1) </a:t>
            </a:r>
            <a:r>
              <a:rPr lang="tr-TR" b="1" dirty="0">
                <a:solidFill>
                  <a:srgbClr val="0070C0"/>
                </a:solidFill>
              </a:rPr>
              <a:t>İşverenin acil durumlara ilişkin yükümlülükleri aşağıda belirtilmiştir</a:t>
            </a:r>
            <a:r>
              <a:rPr lang="tr-TR" dirty="0"/>
              <a:t>:</a:t>
            </a:r>
          </a:p>
          <a:p>
            <a:pPr algn="just">
              <a:defRPr/>
            </a:pPr>
            <a:r>
              <a:rPr lang="tr-TR" dirty="0"/>
              <a:t>a) Çalışma ortamı, kullanılan maddeler, iş ekipmanı ile çevre şartlarını dikkate alarak meydana gelebilecek ve </a:t>
            </a:r>
            <a:r>
              <a:rPr lang="tr-TR" b="1" dirty="0">
                <a:solidFill>
                  <a:srgbClr val="0070C0"/>
                </a:solidFill>
              </a:rPr>
              <a:t>çalışan ile çalışma çevresini etkileyecek acil durumları önceden değerlendirerek muhtemel acil durumları belirler.</a:t>
            </a:r>
          </a:p>
          <a:p>
            <a:pPr algn="just">
              <a:defRPr/>
            </a:pPr>
            <a:r>
              <a:rPr lang="tr-TR" dirty="0"/>
              <a:t>b) </a:t>
            </a:r>
            <a:r>
              <a:rPr lang="tr-TR" b="1" dirty="0">
                <a:solidFill>
                  <a:srgbClr val="0070C0"/>
                </a:solidFill>
              </a:rPr>
              <a:t>Acil durumların olumsuz etkilerini önleyici ve sınırlandırıcı tedbirleri alır.</a:t>
            </a:r>
          </a:p>
          <a:p>
            <a:pPr algn="just">
              <a:defRPr/>
            </a:pPr>
            <a:r>
              <a:rPr lang="tr-TR" dirty="0"/>
              <a:t>c) </a:t>
            </a:r>
            <a:r>
              <a:rPr lang="tr-TR" b="1" dirty="0"/>
              <a:t>Acil durumların olumsuz etkilerinden korunmak üzere gerekli ölçüm ve değerlendirmeleri yapar.</a:t>
            </a:r>
          </a:p>
          <a:p>
            <a:pPr algn="just">
              <a:defRPr/>
            </a:pPr>
            <a:r>
              <a:rPr lang="tr-TR" dirty="0"/>
              <a:t>ç) </a:t>
            </a:r>
            <a:r>
              <a:rPr lang="tr-TR" b="1" dirty="0">
                <a:solidFill>
                  <a:srgbClr val="0070C0"/>
                </a:solidFill>
              </a:rPr>
              <a:t>Acil durum planlarını hazırlar ve tatbikatların yapılmasını sağlar.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63</a:t>
            </a:fld>
            <a:endParaRPr lang="tr-TR"/>
          </a:p>
        </p:txBody>
      </p:sp>
    </p:spTree>
    <p:extLst>
      <p:ext uri="{BB962C8B-B14F-4D97-AF65-F5344CB8AC3E}">
        <p14:creationId xmlns="" xmlns:p14="http://schemas.microsoft.com/office/powerpoint/2010/main" val="29112196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72132"/>
          </a:xfrm>
        </p:spPr>
        <p:txBody>
          <a:bodyPr/>
          <a:lstStyle/>
          <a:p>
            <a:r>
              <a:rPr lang="tr-TR" dirty="0">
                <a:solidFill>
                  <a:srgbClr val="C00000"/>
                </a:solidFill>
              </a:rPr>
              <a:t>Acil durum önlemleri</a:t>
            </a:r>
            <a:endParaRPr lang="tr-TR" b="1" dirty="0">
              <a:solidFill>
                <a:srgbClr val="C00000"/>
              </a:solidFill>
            </a:endParaRPr>
          </a:p>
        </p:txBody>
      </p:sp>
      <p:sp>
        <p:nvSpPr>
          <p:cNvPr id="3" name="İçerik Yer Tutucusu 2"/>
          <p:cNvSpPr>
            <a:spLocks noGrp="1"/>
          </p:cNvSpPr>
          <p:nvPr>
            <p:ph idx="1"/>
          </p:nvPr>
        </p:nvSpPr>
        <p:spPr>
          <a:xfrm>
            <a:off x="893762" y="1305910"/>
            <a:ext cx="10879138" cy="5013434"/>
          </a:xfrm>
        </p:spPr>
        <p:txBody>
          <a:bodyPr>
            <a:normAutofit fontScale="92500" lnSpcReduction="20000"/>
          </a:bodyPr>
          <a:lstStyle/>
          <a:p>
            <a:pPr algn="just">
              <a:defRPr/>
            </a:pPr>
            <a:r>
              <a:rPr lang="tr-TR" dirty="0"/>
              <a:t>d) Acil durumlarla mücadele için işyerinin büyüklüğü ve taşıdığı özel tehlikeler, yapılan işin niteliği, çalışan sayısı ile işyerinde bulunan diğer kişileri dikkate alarak; </a:t>
            </a:r>
            <a:r>
              <a:rPr lang="tr-TR" b="1" dirty="0">
                <a:solidFill>
                  <a:srgbClr val="0070C0"/>
                </a:solidFill>
              </a:rPr>
              <a:t>önleme, koruma, tahliye, yangınla mücadele, ilk yardım ve benzeri konularda uygun donanıma sahip ve bu konularda eğitimli yeterli sayıda çalışanı görevlendirir ve her zaman hazır bulunmalarını sağlar.</a:t>
            </a:r>
          </a:p>
          <a:p>
            <a:pPr algn="just">
              <a:defRPr/>
            </a:pPr>
            <a:r>
              <a:rPr lang="tr-TR" dirty="0"/>
              <a:t>e) </a:t>
            </a:r>
            <a:r>
              <a:rPr lang="tr-TR" b="1" dirty="0"/>
              <a:t>Özellikle ilk yardım, acil tıbbi müdahale, kurtarma ve yangınla mücadele konularında, işyeri dışındaki kuruluşlarla irtibatı sağlayacak gerekli düzenlemeleri yapar.</a:t>
            </a:r>
          </a:p>
          <a:p>
            <a:pPr algn="just">
              <a:defRPr/>
            </a:pPr>
            <a:r>
              <a:rPr lang="tr-TR" dirty="0"/>
              <a:t>f) Acil durumlarda enerji kaynaklarının ve tehlike yaratabilecek sistemlerin olumsuz durumlar yaratmayacak ve koruyucu sistemleri etkilemeyecek şekilde devre dışı bırakılması ile ilgili gerekli düzenlemeleri yapar.</a:t>
            </a:r>
          </a:p>
          <a:p>
            <a:pPr algn="just">
              <a:defRPr/>
            </a:pPr>
            <a:r>
              <a:rPr lang="tr-TR" dirty="0"/>
              <a:t>g</a:t>
            </a:r>
            <a:r>
              <a:rPr lang="tr-TR" b="1" dirty="0">
                <a:solidFill>
                  <a:srgbClr val="0070C0"/>
                </a:solidFill>
              </a:rPr>
              <a:t>) Varsa alt işveren ve geçici iş ilişkisi kurulan işverenin çalışanları ile müşteri ve ziyaretçi gibi işyerinde bulunan diğer kişileri acil durumlar konusunda bilgilendirir.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64</a:t>
            </a:fld>
            <a:endParaRPr lang="tr-TR"/>
          </a:p>
        </p:txBody>
      </p:sp>
    </p:spTree>
    <p:extLst>
      <p:ext uri="{BB962C8B-B14F-4D97-AF65-F5344CB8AC3E}">
        <p14:creationId xmlns="" xmlns:p14="http://schemas.microsoft.com/office/powerpoint/2010/main" val="3087064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18468"/>
            <a:ext cx="9905998" cy="676882"/>
          </a:xfrm>
        </p:spPr>
        <p:txBody>
          <a:bodyPr/>
          <a:lstStyle/>
          <a:p>
            <a:r>
              <a:rPr lang="tr-TR" dirty="0">
                <a:solidFill>
                  <a:srgbClr val="C00000"/>
                </a:solidFill>
              </a:rPr>
              <a:t>Acil durum önlemleri</a:t>
            </a:r>
            <a:endParaRPr lang="tr-TR" b="1" dirty="0">
              <a:solidFill>
                <a:srgbClr val="C00000"/>
              </a:solidFill>
            </a:endParaRPr>
          </a:p>
        </p:txBody>
      </p:sp>
      <p:sp>
        <p:nvSpPr>
          <p:cNvPr id="3" name="İçerik Yer Tutucusu 2"/>
          <p:cNvSpPr>
            <a:spLocks noGrp="1"/>
          </p:cNvSpPr>
          <p:nvPr>
            <p:ph idx="1"/>
          </p:nvPr>
        </p:nvSpPr>
        <p:spPr>
          <a:xfrm>
            <a:off x="1141412" y="943960"/>
            <a:ext cx="10262312" cy="5013434"/>
          </a:xfrm>
        </p:spPr>
        <p:txBody>
          <a:bodyPr>
            <a:normAutofit fontScale="85000" lnSpcReduction="10000"/>
          </a:bodyPr>
          <a:lstStyle/>
          <a:p>
            <a:pPr marL="0" indent="0" algn="just">
              <a:buFontTx/>
              <a:buNone/>
              <a:defRPr/>
            </a:pPr>
            <a:r>
              <a:rPr lang="tr-TR" sz="2800" b="1" u="sng" dirty="0">
                <a:solidFill>
                  <a:srgbClr val="C00000"/>
                </a:solidFill>
              </a:rPr>
              <a:t>Acil durum planı </a:t>
            </a:r>
            <a:r>
              <a:rPr lang="tr-TR" b="1" dirty="0"/>
              <a:t>MADDE 7 –</a:t>
            </a:r>
            <a:r>
              <a:rPr lang="tr-TR" dirty="0"/>
              <a:t> (1) </a:t>
            </a:r>
            <a:r>
              <a:rPr lang="tr-TR" b="1" dirty="0"/>
              <a:t>Acil durum planı, tüm işyerleri için tasarım veya kuruluş aşamasından başlamak üzere acil durumların belirlenmesi, bunların olumsuz etkilerini önleyici ve sınırlandırıcı tedbirlerin alınması, görevlendirilecek kişilerin belirlenmesi, acil durum müdahale ve tahliye yöntemlerinin oluşturulması, dokümantasyon, tatbikat ve acil durum planının yenilenmesi aşamaları izlenerek hazırlanır</a:t>
            </a:r>
            <a:r>
              <a:rPr lang="tr-TR" dirty="0"/>
              <a:t>.</a:t>
            </a:r>
          </a:p>
          <a:p>
            <a:pPr marL="0" indent="0" algn="just">
              <a:buFontTx/>
              <a:buNone/>
              <a:defRPr/>
            </a:pPr>
            <a:r>
              <a:rPr lang="tr-TR" b="1" u="sng" dirty="0" smtClean="0">
                <a:solidFill>
                  <a:srgbClr val="C00000"/>
                </a:solidFill>
              </a:rPr>
              <a:t>Acil </a:t>
            </a:r>
            <a:r>
              <a:rPr lang="tr-TR" b="1" u="sng" dirty="0">
                <a:solidFill>
                  <a:srgbClr val="C00000"/>
                </a:solidFill>
              </a:rPr>
              <a:t>durumların belirlenmesi</a:t>
            </a:r>
            <a:r>
              <a:rPr lang="tr-TR" u="sng" dirty="0">
                <a:solidFill>
                  <a:srgbClr val="C00000"/>
                </a:solidFill>
              </a:rPr>
              <a:t> </a:t>
            </a:r>
            <a:r>
              <a:rPr lang="tr-TR" b="1" dirty="0"/>
              <a:t>MADDE 8 –</a:t>
            </a:r>
            <a:r>
              <a:rPr lang="tr-TR" dirty="0"/>
              <a:t> (1) </a:t>
            </a:r>
            <a:r>
              <a:rPr lang="tr-TR" b="1" dirty="0">
                <a:solidFill>
                  <a:srgbClr val="0070C0"/>
                </a:solidFill>
              </a:rPr>
              <a:t>İşyerinde meydana gelebilecek acil durumlar aşağıdaki hususlar dikkate alınarak belirleni</a:t>
            </a:r>
            <a:r>
              <a:rPr lang="tr-TR" dirty="0"/>
              <a:t>r:</a:t>
            </a:r>
          </a:p>
          <a:p>
            <a:pPr algn="just">
              <a:defRPr/>
            </a:pPr>
            <a:r>
              <a:rPr lang="tr-TR" dirty="0"/>
              <a:t>a) Risk değerlendirmesi sonuçları.</a:t>
            </a:r>
          </a:p>
          <a:p>
            <a:pPr algn="just">
              <a:defRPr/>
            </a:pPr>
            <a:r>
              <a:rPr lang="tr-TR" dirty="0"/>
              <a:t>b) Yangın, tehlikeli kimyasal maddelerden kaynaklanan yayılım ve patlama ihtimali.</a:t>
            </a:r>
          </a:p>
          <a:p>
            <a:pPr algn="just">
              <a:defRPr/>
            </a:pPr>
            <a:r>
              <a:rPr lang="tr-TR" dirty="0"/>
              <a:t>c) İlk yardım ve tahliye gerektirecek olaylar.</a:t>
            </a:r>
          </a:p>
          <a:p>
            <a:pPr algn="just">
              <a:defRPr/>
            </a:pPr>
            <a:r>
              <a:rPr lang="tr-TR" dirty="0"/>
              <a:t>ç) Doğal afetlerin meydana gelme ihtimali.</a:t>
            </a:r>
          </a:p>
          <a:p>
            <a:pPr algn="just">
              <a:defRPr/>
            </a:pPr>
            <a:r>
              <a:rPr lang="tr-TR" dirty="0"/>
              <a:t>d) Sabotaj ihtimali.</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65</a:t>
            </a:fld>
            <a:endParaRPr lang="tr-TR"/>
          </a:p>
        </p:txBody>
      </p:sp>
    </p:spTree>
    <p:extLst>
      <p:ext uri="{BB962C8B-B14F-4D97-AF65-F5344CB8AC3E}">
        <p14:creationId xmlns="" xmlns:p14="http://schemas.microsoft.com/office/powerpoint/2010/main" val="26650046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9063" y="408968"/>
            <a:ext cx="9905998" cy="657832"/>
          </a:xfrm>
        </p:spPr>
        <p:txBody>
          <a:bodyPr/>
          <a:lstStyle/>
          <a:p>
            <a:r>
              <a:rPr lang="tr-TR" dirty="0">
                <a:solidFill>
                  <a:srgbClr val="C00000"/>
                </a:solidFill>
              </a:rPr>
              <a:t>Acil durum önlemleri</a:t>
            </a:r>
            <a:endParaRPr lang="tr-TR" b="1" dirty="0">
              <a:solidFill>
                <a:srgbClr val="C00000"/>
              </a:solidFill>
            </a:endParaRPr>
          </a:p>
        </p:txBody>
      </p:sp>
      <p:sp>
        <p:nvSpPr>
          <p:cNvPr id="3" name="İçerik Yer Tutucusu 2"/>
          <p:cNvSpPr>
            <a:spLocks noGrp="1"/>
          </p:cNvSpPr>
          <p:nvPr>
            <p:ph idx="1"/>
          </p:nvPr>
        </p:nvSpPr>
        <p:spPr>
          <a:xfrm>
            <a:off x="969962" y="1286860"/>
            <a:ext cx="10726738" cy="5018690"/>
          </a:xfrm>
        </p:spPr>
        <p:txBody>
          <a:bodyPr>
            <a:normAutofit fontScale="92500" lnSpcReduction="20000"/>
          </a:bodyPr>
          <a:lstStyle/>
          <a:p>
            <a:pPr marL="0" indent="0">
              <a:buFontTx/>
              <a:buNone/>
              <a:defRPr/>
            </a:pPr>
            <a:r>
              <a:rPr lang="tr-TR" b="1" dirty="0">
                <a:solidFill>
                  <a:srgbClr val="C00000"/>
                </a:solidFill>
              </a:rPr>
              <a:t>Görevlendirilecek çalışanların belirlenmesi </a:t>
            </a:r>
            <a:r>
              <a:rPr lang="tr-TR" b="1" dirty="0"/>
              <a:t>MADDE 11 –</a:t>
            </a:r>
            <a:r>
              <a:rPr lang="tr-TR" dirty="0"/>
              <a:t> </a:t>
            </a:r>
          </a:p>
          <a:p>
            <a:pPr algn="just">
              <a:defRPr/>
            </a:pPr>
            <a:r>
              <a:rPr lang="tr-TR" dirty="0"/>
              <a:t>(1) </a:t>
            </a:r>
            <a:r>
              <a:rPr lang="tr-TR" b="1" dirty="0"/>
              <a:t>İşveren; işyerlerinde tehlike sınıflarını tespit eden Tebliğde belirlenmiş olan çok tehlikeli sınıfta yer alan işyerlerinde 30 çalışana, tehlikeli sınıfta yer alan işyerlerinde 40 çalışana ve az tehlikeli sınıfta yer alan işyerlerinde 50 çalışana kadar;</a:t>
            </a:r>
          </a:p>
          <a:p>
            <a:pPr algn="just">
              <a:defRPr/>
            </a:pPr>
            <a:r>
              <a:rPr lang="tr-TR" b="1" dirty="0">
                <a:solidFill>
                  <a:srgbClr val="0070C0"/>
                </a:solidFill>
              </a:rPr>
              <a:t>a) Arama, kurtarma ve tahliye,</a:t>
            </a:r>
          </a:p>
          <a:p>
            <a:pPr algn="just">
              <a:defRPr/>
            </a:pPr>
            <a:r>
              <a:rPr lang="tr-TR" b="1" dirty="0">
                <a:solidFill>
                  <a:srgbClr val="0070C0"/>
                </a:solidFill>
              </a:rPr>
              <a:t>b) Yangınla mücadele,</a:t>
            </a:r>
          </a:p>
          <a:p>
            <a:pPr algn="just">
              <a:defRPr/>
            </a:pPr>
            <a:r>
              <a:rPr lang="tr-TR" dirty="0"/>
              <a:t>konularının her biri için uygun donanıma sahip ve özel eğitimli en az birer çalışanı destek elemanı olarak görevlendirir. </a:t>
            </a:r>
            <a:r>
              <a:rPr lang="tr-TR" b="1" dirty="0">
                <a:solidFill>
                  <a:srgbClr val="0070C0"/>
                </a:solidFill>
              </a:rPr>
              <a:t>İşyerinde bunları aşan sayılarda çalışanın bulunması halinde, tehlike sınıfına göre her 30, 40 ve 50’ye kadar çalışan için birer destek elemanı daha görevlendirir.</a:t>
            </a:r>
          </a:p>
          <a:p>
            <a:pPr algn="just">
              <a:defRPr/>
            </a:pPr>
            <a:r>
              <a:rPr lang="tr-TR" dirty="0"/>
              <a:t>(2) İşveren, </a:t>
            </a:r>
            <a:r>
              <a:rPr lang="tr-TR" b="1" dirty="0">
                <a:solidFill>
                  <a:srgbClr val="0070C0"/>
                </a:solidFill>
              </a:rPr>
              <a:t>ilkyardım konusunda </a:t>
            </a:r>
            <a:r>
              <a:rPr lang="tr-TR" dirty="0"/>
              <a:t>22/5/2002 tarihli ve 24762 sayılı Resmî </a:t>
            </a:r>
            <a:r>
              <a:rPr lang="tr-TR" dirty="0" err="1"/>
              <a:t>Gazete’de</a:t>
            </a:r>
            <a:r>
              <a:rPr lang="tr-TR" dirty="0"/>
              <a:t> yayımlanan </a:t>
            </a:r>
            <a:r>
              <a:rPr lang="tr-TR" b="1" dirty="0">
                <a:solidFill>
                  <a:srgbClr val="0070C0"/>
                </a:solidFill>
              </a:rPr>
              <a:t>İlkyardım Yönetmeliği esaslarına göre destek elemanı görevlendirir.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66</a:t>
            </a:fld>
            <a:endParaRPr lang="tr-TR"/>
          </a:p>
        </p:txBody>
      </p:sp>
    </p:spTree>
    <p:extLst>
      <p:ext uri="{BB962C8B-B14F-4D97-AF65-F5344CB8AC3E}">
        <p14:creationId xmlns="" xmlns:p14="http://schemas.microsoft.com/office/powerpoint/2010/main" val="844732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4263" y="408968"/>
            <a:ext cx="9905998" cy="734032"/>
          </a:xfrm>
        </p:spPr>
        <p:txBody>
          <a:bodyPr/>
          <a:lstStyle/>
          <a:p>
            <a:r>
              <a:rPr lang="tr-TR" dirty="0">
                <a:solidFill>
                  <a:srgbClr val="C00000"/>
                </a:solidFill>
              </a:rPr>
              <a:t>Acil durum önlemleri</a:t>
            </a:r>
            <a:endParaRPr lang="tr-TR" b="1" dirty="0">
              <a:solidFill>
                <a:srgbClr val="C00000"/>
              </a:solidFill>
            </a:endParaRPr>
          </a:p>
        </p:txBody>
      </p:sp>
      <p:sp>
        <p:nvSpPr>
          <p:cNvPr id="3" name="İçerik Yer Tutucusu 2"/>
          <p:cNvSpPr>
            <a:spLocks noGrp="1"/>
          </p:cNvSpPr>
          <p:nvPr>
            <p:ph idx="1"/>
          </p:nvPr>
        </p:nvSpPr>
        <p:spPr>
          <a:xfrm>
            <a:off x="762000" y="1229710"/>
            <a:ext cx="11010900" cy="4648309"/>
          </a:xfrm>
        </p:spPr>
        <p:txBody>
          <a:bodyPr>
            <a:normAutofit lnSpcReduction="10000"/>
          </a:bodyPr>
          <a:lstStyle/>
          <a:p>
            <a:pPr marL="0" indent="0">
              <a:buFontTx/>
              <a:buNone/>
              <a:defRPr/>
            </a:pPr>
            <a:r>
              <a:rPr lang="tr-TR" b="1" dirty="0">
                <a:solidFill>
                  <a:srgbClr val="C00000"/>
                </a:solidFill>
              </a:rPr>
              <a:t>Tatbikat</a:t>
            </a:r>
            <a:r>
              <a:rPr lang="tr-TR" dirty="0"/>
              <a:t> </a:t>
            </a:r>
            <a:r>
              <a:rPr lang="tr-TR" b="1" dirty="0"/>
              <a:t>MADDE 13 – </a:t>
            </a:r>
          </a:p>
          <a:p>
            <a:pPr algn="just">
              <a:defRPr/>
            </a:pPr>
            <a:r>
              <a:rPr lang="tr-TR" dirty="0"/>
              <a:t>(1) Hazırlanan acil durum  planının uygulama adımlarının  düzenli olarak takip edilebilmesi ve uygulanabilirliğinden emin olmak </a:t>
            </a:r>
            <a:r>
              <a:rPr lang="tr-TR" b="1" dirty="0">
                <a:solidFill>
                  <a:srgbClr val="0070C0"/>
                </a:solidFill>
              </a:rPr>
              <a:t>için işyerlerinde yılda en az bir defa olmak üzere tatbikat yapılır, denetlenir</a:t>
            </a:r>
            <a:r>
              <a:rPr lang="tr-TR" dirty="0"/>
              <a:t> ve gözden geçirilerek gerekli düzeltici ve önleyici faaliyetler yapılır. </a:t>
            </a:r>
            <a:r>
              <a:rPr lang="tr-TR" b="1" dirty="0"/>
              <a:t>Gerçekleştirilen tatbikatın tarihi, görülen eksiklikler ve bu eksiklikler doğrultusunda yapılacak düzenlemeleri içeren tatbikat raporu hazırlanır.</a:t>
            </a:r>
          </a:p>
          <a:p>
            <a:pPr algn="just">
              <a:defRPr/>
            </a:pPr>
            <a:r>
              <a:rPr lang="tr-TR" dirty="0"/>
              <a:t>(2) </a:t>
            </a:r>
            <a:r>
              <a:rPr lang="tr-TR" b="1" dirty="0"/>
              <a:t>Gerçekleştirilen tatbikat neticesinde varsa aksayan yönler ve kazanılan deneyimlere göre acil durum planları gözden geçirilerek gerekli düzeltmeler yapılır.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67</a:t>
            </a:fld>
            <a:endParaRPr lang="tr-TR"/>
          </a:p>
        </p:txBody>
      </p:sp>
    </p:spTree>
    <p:extLst>
      <p:ext uri="{BB962C8B-B14F-4D97-AF65-F5344CB8AC3E}">
        <p14:creationId xmlns="" xmlns:p14="http://schemas.microsoft.com/office/powerpoint/2010/main" val="41741416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505432"/>
          </a:xfrm>
        </p:spPr>
        <p:txBody>
          <a:bodyPr>
            <a:normAutofit fontScale="90000"/>
          </a:bodyPr>
          <a:lstStyle/>
          <a:p>
            <a:pPr algn="ctr"/>
            <a:r>
              <a:rPr lang="tr-TR" b="1" dirty="0" smtClean="0">
                <a:solidFill>
                  <a:srgbClr val="C00000"/>
                </a:solidFill>
              </a:rPr>
              <a:t>Acil çıkış ve ilk yardım işaretleri</a:t>
            </a:r>
            <a:endParaRPr lang="tr-TR" b="1" dirty="0">
              <a:solidFill>
                <a:srgbClr val="C00000"/>
              </a:solidFill>
            </a:endParaRPr>
          </a:p>
        </p:txBody>
      </p:sp>
      <p:sp>
        <p:nvSpPr>
          <p:cNvPr id="3" name="İçerik Yer Tutucusu 2"/>
          <p:cNvSpPr>
            <a:spLocks noGrp="1"/>
          </p:cNvSpPr>
          <p:nvPr>
            <p:ph idx="1"/>
          </p:nvPr>
        </p:nvSpPr>
        <p:spPr>
          <a:xfrm>
            <a:off x="1141412" y="1401160"/>
            <a:ext cx="10262312" cy="4382813"/>
          </a:xfrm>
        </p:spPr>
        <p:txBody>
          <a:bodyPr>
            <a:normAutofit/>
          </a:bodyPr>
          <a:lstStyle/>
          <a:p>
            <a:pPr marL="0" indent="0">
              <a:buNone/>
            </a:pPr>
            <a:r>
              <a:rPr lang="tr-TR" altLang="tr-TR" b="1" dirty="0"/>
              <a:t>Acil çıkış ve ilk yardım işaretleri : acil çıkış yolları, ilkyardım veya kurtarma ile ilgili bilgi veren işaretler</a:t>
            </a:r>
          </a:p>
          <a:p>
            <a:pPr marL="0" indent="0">
              <a:buNone/>
            </a:pPr>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68</a:t>
            </a:fld>
            <a:endParaRPr lang="tr-TR"/>
          </a:p>
        </p:txBody>
      </p:sp>
      <p:pic>
        <p:nvPicPr>
          <p:cNvPr id="6" name="Resim 6"/>
          <p:cNvPicPr>
            <a:picLocks noChangeAspect="1"/>
          </p:cNvPicPr>
          <p:nvPr/>
        </p:nvPicPr>
        <p:blipFill>
          <a:blip r:embed="rId2" cstate="print">
            <a:extLst>
              <a:ext uri="{28A0092B-C50C-407E-A947-70E740481C1C}">
                <a14:useLocalDpi xmlns="" xmlns:a14="http://schemas.microsoft.com/office/drawing/2010/main" val="0"/>
              </a:ext>
            </a:extLst>
          </a:blip>
          <a:srcRect t="17380" b="13907"/>
          <a:stretch>
            <a:fillRect/>
          </a:stretch>
        </p:blipFill>
        <p:spPr bwMode="auto">
          <a:xfrm>
            <a:off x="4665660" y="2568742"/>
            <a:ext cx="6122113" cy="3158081"/>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37157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94668"/>
            <a:ext cx="9905998" cy="562582"/>
          </a:xfrm>
        </p:spPr>
        <p:txBody>
          <a:bodyPr>
            <a:normAutofit fontScale="90000"/>
          </a:bodyPr>
          <a:lstStyle/>
          <a:p>
            <a:pPr algn="ctr"/>
            <a:r>
              <a:rPr lang="tr-TR" b="1" dirty="0" smtClean="0">
                <a:solidFill>
                  <a:srgbClr val="C00000"/>
                </a:solidFill>
              </a:rPr>
              <a:t>Acil durum planı</a:t>
            </a:r>
            <a:endParaRPr lang="tr-TR" b="1" dirty="0">
              <a:solidFill>
                <a:srgbClr val="C00000"/>
              </a:solidFill>
            </a:endParaRPr>
          </a:p>
        </p:txBody>
      </p:sp>
      <p:sp>
        <p:nvSpPr>
          <p:cNvPr id="3" name="İçerik Yer Tutucusu 2"/>
          <p:cNvSpPr>
            <a:spLocks noGrp="1"/>
          </p:cNvSpPr>
          <p:nvPr>
            <p:ph idx="1"/>
          </p:nvPr>
        </p:nvSpPr>
        <p:spPr>
          <a:xfrm>
            <a:off x="838200" y="982061"/>
            <a:ext cx="10953750" cy="1856390"/>
          </a:xfrm>
        </p:spPr>
        <p:txBody>
          <a:bodyPr>
            <a:normAutofit lnSpcReduction="10000"/>
          </a:bodyPr>
          <a:lstStyle/>
          <a:p>
            <a:pPr>
              <a:lnSpc>
                <a:spcPct val="150000"/>
              </a:lnSpc>
            </a:pPr>
            <a:r>
              <a:rPr lang="tr-TR" altLang="tr-TR" b="1" dirty="0"/>
              <a:t>Bir kaza veya acil durumda, ilk yardım ekibi ne yapacağını bilmelidir.</a:t>
            </a:r>
          </a:p>
          <a:p>
            <a:pPr>
              <a:lnSpc>
                <a:spcPct val="150000"/>
              </a:lnSpc>
            </a:pPr>
            <a:r>
              <a:rPr lang="tr-TR" altLang="tr-TR" b="1" dirty="0"/>
              <a:t>Acil çıkış yolları, ilkyardım veya kurtarma ile ilgili bilgiler ve eğitim çalışana verilmiş olmalı...</a:t>
            </a:r>
            <a:endParaRPr lang="en-US" altLang="tr-TR" b="1" dirty="0"/>
          </a:p>
          <a:p>
            <a:pPr marL="0" indent="0">
              <a:buNone/>
            </a:pPr>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69</a:t>
            </a:fld>
            <a:endParaRPr lang="tr-TR"/>
          </a:p>
        </p:txBody>
      </p:sp>
      <p:pic>
        <p:nvPicPr>
          <p:cNvPr id="6" name="Resim 4"/>
          <p:cNvPicPr>
            <a:picLocks noChangeAspect="1"/>
          </p:cNvPicPr>
          <p:nvPr/>
        </p:nvPicPr>
        <p:blipFill>
          <a:blip r:embed="rId2" cstate="print">
            <a:extLst>
              <a:ext uri="{28A0092B-C50C-407E-A947-70E740481C1C}">
                <a14:useLocalDpi xmlns="" xmlns:a14="http://schemas.microsoft.com/office/drawing/2010/main" val="0"/>
              </a:ext>
            </a:extLst>
          </a:blip>
          <a:srcRect t="15091" b="12629"/>
          <a:stretch>
            <a:fillRect/>
          </a:stretch>
        </p:blipFill>
        <p:spPr bwMode="auto">
          <a:xfrm>
            <a:off x="1214478" y="3105150"/>
            <a:ext cx="4760243" cy="316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3"/>
          <p:cNvPicPr>
            <a:picLocks noChangeAspect="1"/>
          </p:cNvPicPr>
          <p:nvPr/>
        </p:nvPicPr>
        <p:blipFill>
          <a:blip r:embed="rId3" cstate="print">
            <a:extLst>
              <a:ext uri="{28A0092B-C50C-407E-A947-70E740481C1C}">
                <a14:useLocalDpi xmlns="" xmlns:a14="http://schemas.microsoft.com/office/drawing/2010/main" val="0"/>
              </a:ext>
            </a:extLst>
          </a:blip>
          <a:srcRect l="52509" t="7806" r="3349" b="4385"/>
          <a:stretch>
            <a:fillRect/>
          </a:stretch>
        </p:blipFill>
        <p:spPr bwMode="auto">
          <a:xfrm>
            <a:off x="6770101" y="2266950"/>
            <a:ext cx="5239101"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92329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466118"/>
            <a:ext cx="9905998" cy="1191232"/>
          </a:xfrm>
        </p:spPr>
        <p:txBody>
          <a:bodyPr>
            <a:normAutofit/>
          </a:bodyPr>
          <a:lstStyle/>
          <a:p>
            <a:r>
              <a:rPr lang="tr-TR" sz="3200" dirty="0" smtClean="0">
                <a:solidFill>
                  <a:srgbClr val="FF0000"/>
                </a:solidFill>
              </a:rPr>
              <a:t>İş sağlığı ve güvenliği kurul üyelerinin rol dağılımları</a:t>
            </a:r>
            <a:endParaRPr lang="tr-TR" sz="3200" dirty="0">
              <a:solidFill>
                <a:srgbClr val="FF0000"/>
              </a:solidFill>
            </a:endParaRPr>
          </a:p>
        </p:txBody>
      </p:sp>
      <p:sp>
        <p:nvSpPr>
          <p:cNvPr id="3" name="İçerik Yer Tutucusu 2"/>
          <p:cNvSpPr>
            <a:spLocks noGrp="1"/>
          </p:cNvSpPr>
          <p:nvPr>
            <p:ph idx="1"/>
          </p:nvPr>
        </p:nvSpPr>
        <p:spPr>
          <a:xfrm>
            <a:off x="381000" y="1789696"/>
            <a:ext cx="11372850" cy="4211053"/>
          </a:xfrm>
        </p:spPr>
        <p:txBody>
          <a:bodyPr>
            <a:normAutofit/>
          </a:bodyPr>
          <a:lstStyle/>
          <a:p>
            <a:pPr lvl="1" algn="just">
              <a:lnSpc>
                <a:spcPct val="150000"/>
              </a:lnSpc>
              <a:buFont typeface="Arial" panose="020B0604020202020204" pitchFamily="34" charset="0"/>
              <a:buChar char="•"/>
              <a:defRPr/>
            </a:pPr>
            <a:r>
              <a:rPr lang="tr-TR" altLang="tr-TR" sz="2800" b="1" dirty="0" smtClean="0">
                <a:solidFill>
                  <a:srgbClr val="0070C0"/>
                </a:solidFill>
              </a:rPr>
              <a:t>Kurulun </a:t>
            </a:r>
            <a:r>
              <a:rPr lang="tr-TR" altLang="tr-TR" sz="2800" b="1" dirty="0">
                <a:solidFill>
                  <a:srgbClr val="0070C0"/>
                </a:solidFill>
              </a:rPr>
              <a:t>başkanı işveren veya işveren vekili,</a:t>
            </a:r>
          </a:p>
          <a:p>
            <a:pPr lvl="1" algn="just">
              <a:lnSpc>
                <a:spcPct val="150000"/>
              </a:lnSpc>
              <a:buFont typeface="Arial" panose="020B0604020202020204" pitchFamily="34" charset="0"/>
              <a:buChar char="•"/>
              <a:defRPr/>
            </a:pPr>
            <a:r>
              <a:rPr lang="tr-TR" altLang="tr-TR" sz="2800" b="1" dirty="0" smtClean="0"/>
              <a:t>İş </a:t>
            </a:r>
            <a:r>
              <a:rPr lang="tr-TR" altLang="tr-TR" sz="2800" b="1" dirty="0"/>
              <a:t>güvenliği uzmanının tam zamanlı çalışma zorunluluğu olmayan işyerlerinde </a:t>
            </a:r>
            <a:r>
              <a:rPr lang="tr-TR" altLang="tr-TR" sz="2800" b="1" dirty="0" smtClean="0"/>
              <a:t>ise, </a:t>
            </a:r>
            <a:r>
              <a:rPr lang="tr-TR" altLang="tr-TR" sz="2800" b="1" dirty="0">
                <a:solidFill>
                  <a:srgbClr val="0070C0"/>
                </a:solidFill>
              </a:rPr>
              <a:t>kurul sekretaryası; insan kaynakları, personel, sosyal işler veya idari ve mali işleri yürütmekle görevli bir kişi tarafından yürütülür</a:t>
            </a:r>
            <a:r>
              <a:rPr lang="tr-TR" altLang="tr-TR" sz="2800" b="1" dirty="0" smtClean="0">
                <a:solidFill>
                  <a:srgbClr val="0070C0"/>
                </a:solidFill>
              </a:rPr>
              <a:t>.</a:t>
            </a:r>
          </a:p>
          <a:p>
            <a:pPr marL="0" indent="0">
              <a:buNone/>
            </a:pPr>
            <a:endParaRPr lang="tr-TR" sz="28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7</a:t>
            </a:fld>
            <a:endParaRPr lang="tr-TR"/>
          </a:p>
        </p:txBody>
      </p:sp>
    </p:spTree>
    <p:extLst>
      <p:ext uri="{BB962C8B-B14F-4D97-AF65-F5344CB8AC3E}">
        <p14:creationId xmlns="" xmlns:p14="http://schemas.microsoft.com/office/powerpoint/2010/main" val="809672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88556" y="1755227"/>
            <a:ext cx="9906000" cy="756745"/>
          </a:xfrm>
        </p:spPr>
        <p:txBody>
          <a:bodyPr>
            <a:normAutofit/>
          </a:bodyPr>
          <a:lstStyle/>
          <a:p>
            <a:r>
              <a:rPr lang="tr-TR" sz="4400" dirty="0" smtClean="0">
                <a:solidFill>
                  <a:srgbClr val="FFFF00"/>
                </a:solidFill>
              </a:rPr>
              <a:t>MESLEK HASTALIKLARI</a:t>
            </a:r>
            <a:endParaRPr lang="tr-TR" sz="4400" dirty="0">
              <a:solidFill>
                <a:srgbClr val="FFFF00"/>
              </a:solidFill>
            </a:endParaRPr>
          </a:p>
        </p:txBody>
      </p:sp>
      <p:pic>
        <p:nvPicPr>
          <p:cNvPr id="1032" name="Picture 8" descr="meslek hastalıkları ile ilgili görsel sonucu"/>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 b="19184"/>
          <a:stretch/>
        </p:blipFill>
        <p:spPr bwMode="auto">
          <a:xfrm>
            <a:off x="2596055" y="2614970"/>
            <a:ext cx="6899109" cy="314469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ayt Numarası Yer Tutucusu 7"/>
          <p:cNvSpPr>
            <a:spLocks noGrp="1"/>
          </p:cNvSpPr>
          <p:nvPr>
            <p:ph type="sldNum" sz="quarter" idx="12"/>
          </p:nvPr>
        </p:nvSpPr>
        <p:spPr/>
        <p:txBody>
          <a:bodyPr/>
          <a:lstStyle/>
          <a:p>
            <a:fld id="{F809C6CE-579E-44B4-B6A9-3ED3A3AFE959}" type="slidenum">
              <a:rPr lang="tr-TR" smtClean="0"/>
              <a:pPr/>
              <a:t>70</a:t>
            </a:fld>
            <a:endParaRPr lang="tr-TR"/>
          </a:p>
        </p:txBody>
      </p:sp>
    </p:spTree>
    <p:extLst>
      <p:ext uri="{BB962C8B-B14F-4D97-AF65-F5344CB8AC3E}">
        <p14:creationId xmlns="" xmlns:p14="http://schemas.microsoft.com/office/powerpoint/2010/main" val="33791288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313718"/>
            <a:ext cx="9905998" cy="886432"/>
          </a:xfrm>
        </p:spPr>
        <p:txBody>
          <a:bodyPr/>
          <a:lstStyle/>
          <a:p>
            <a:r>
              <a:rPr lang="tr-TR" dirty="0" smtClean="0">
                <a:solidFill>
                  <a:srgbClr val="C00000"/>
                </a:solidFill>
              </a:rPr>
              <a:t>MESLEK HASTALIĞI TANIMI</a:t>
            </a:r>
            <a:endParaRPr lang="tr-TR"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1366652266"/>
              </p:ext>
            </p:extLst>
          </p:nvPr>
        </p:nvGraphicFramePr>
        <p:xfrm>
          <a:off x="247650" y="1065761"/>
          <a:ext cx="116967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lstStyle/>
          <a:p>
            <a:fld id="{F809C6CE-579E-44B4-B6A9-3ED3A3AFE959}" type="slidenum">
              <a:rPr lang="tr-TR" smtClean="0"/>
              <a:pPr/>
              <a:t>71</a:t>
            </a:fld>
            <a:endParaRPr lang="tr-TR"/>
          </a:p>
        </p:txBody>
      </p:sp>
      <p:graphicFrame>
        <p:nvGraphicFramePr>
          <p:cNvPr id="6" name="İçerik Yer Tutucusu 3"/>
          <p:cNvGraphicFramePr>
            <a:graphicFrameLocks/>
          </p:cNvGraphicFramePr>
          <p:nvPr>
            <p:extLst>
              <p:ext uri="{D42A27DB-BD31-4B8C-83A1-F6EECF244321}">
                <p14:modId xmlns="" xmlns:p14="http://schemas.microsoft.com/office/powerpoint/2010/main" val="4055509488"/>
              </p:ext>
            </p:extLst>
          </p:nvPr>
        </p:nvGraphicFramePr>
        <p:xfrm>
          <a:off x="474936" y="4990443"/>
          <a:ext cx="11393214" cy="12770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6105948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1141413" y="618518"/>
            <a:ext cx="9905998" cy="753082"/>
          </a:xfrm>
        </p:spPr>
        <p:txBody>
          <a:bodyPr/>
          <a:lstStyle/>
          <a:p>
            <a:r>
              <a:rPr lang="tr-TR" dirty="0" smtClean="0">
                <a:solidFill>
                  <a:srgbClr val="C00000"/>
                </a:solidFill>
              </a:rPr>
              <a:t>Meslek Hastalığının Saptanması</a:t>
            </a:r>
          </a:p>
        </p:txBody>
      </p:sp>
      <p:sp>
        <p:nvSpPr>
          <p:cNvPr id="22530" name="Rectangle 3"/>
          <p:cNvSpPr>
            <a:spLocks noGrp="1"/>
          </p:cNvSpPr>
          <p:nvPr>
            <p:ph idx="1"/>
          </p:nvPr>
        </p:nvSpPr>
        <p:spPr>
          <a:xfrm>
            <a:off x="609600" y="1933903"/>
            <a:ext cx="11182350" cy="4246180"/>
          </a:xfrm>
        </p:spPr>
        <p:txBody>
          <a:bodyPr>
            <a:normAutofit/>
          </a:bodyPr>
          <a:lstStyle/>
          <a:p>
            <a:pPr marL="0" indent="0" algn="just">
              <a:buNone/>
            </a:pPr>
            <a:r>
              <a:rPr lang="tr-TR" b="1" dirty="0" smtClean="0"/>
              <a:t>Çalışanın </a:t>
            </a:r>
            <a:r>
              <a:rPr lang="tr-TR" b="1" dirty="0"/>
              <a:t>çalıştığı işten dolayı meslek hastalığına tutulduğunun;</a:t>
            </a:r>
          </a:p>
          <a:p>
            <a:pPr marL="457200" lvl="1" indent="0" algn="just">
              <a:buNone/>
            </a:pPr>
            <a:r>
              <a:rPr lang="tr-TR" sz="2400" b="1" i="1" dirty="0">
                <a:solidFill>
                  <a:srgbClr val="00B050"/>
                </a:solidFill>
              </a:rPr>
              <a:t>a) Kurumca yetkilendirilen sağlık hizmet sunucuları tarafından </a:t>
            </a:r>
            <a:r>
              <a:rPr lang="tr-TR" sz="2400" b="1" i="1" dirty="0" err="1">
                <a:solidFill>
                  <a:srgbClr val="00B050"/>
                </a:solidFill>
              </a:rPr>
              <a:t>usûlüne</a:t>
            </a:r>
            <a:r>
              <a:rPr lang="tr-TR" sz="2400" b="1" i="1" dirty="0">
                <a:solidFill>
                  <a:srgbClr val="00B050"/>
                </a:solidFill>
              </a:rPr>
              <a:t> uygun olarak düzenlenen sağlık kurulu raporu ve dayanağı tıbbî belgelerin incelenmesi,</a:t>
            </a:r>
          </a:p>
          <a:p>
            <a:pPr marL="457200" lvl="1" indent="0" algn="just">
              <a:buNone/>
            </a:pPr>
            <a:r>
              <a:rPr lang="tr-TR" sz="2400" b="1" i="1" dirty="0">
                <a:solidFill>
                  <a:srgbClr val="00B050"/>
                </a:solidFill>
              </a:rPr>
              <a:t>b) Kurumca gerekli görüldüğü hallerde, işyerindeki çalışma şartlarını ve buna bağlı tıbbî sonuçlarını ortaya koyan denetim raporları ve gerekli diğer belgelerin incelenmesi,</a:t>
            </a:r>
          </a:p>
          <a:p>
            <a:pPr marL="0" indent="0" algn="just">
              <a:buNone/>
            </a:pPr>
            <a:r>
              <a:rPr lang="tr-TR" b="1" dirty="0"/>
              <a:t>sonucu Kurum Sağlık Kurulu tarafından tespit edilmesi zorunludur</a:t>
            </a:r>
            <a:r>
              <a:rPr lang="tr-TR" b="1" dirty="0" smtClean="0"/>
              <a:t>. (5510 </a:t>
            </a:r>
            <a:r>
              <a:rPr lang="tr-TR" b="1" dirty="0" err="1" smtClean="0"/>
              <a:t>nolu</a:t>
            </a:r>
            <a:r>
              <a:rPr lang="tr-TR" b="1" dirty="0" smtClean="0"/>
              <a:t> Kanun 14. Madde)</a:t>
            </a:r>
            <a:endParaRPr lang="tr-TR" b="1" dirty="0"/>
          </a:p>
        </p:txBody>
      </p:sp>
      <p:sp>
        <p:nvSpPr>
          <p:cNvPr id="3" name="Slayt Numarası Yer Tutucusu 2"/>
          <p:cNvSpPr>
            <a:spLocks noGrp="1"/>
          </p:cNvSpPr>
          <p:nvPr>
            <p:ph type="sldNum" sz="quarter" idx="12"/>
          </p:nvPr>
        </p:nvSpPr>
        <p:spPr/>
        <p:txBody>
          <a:bodyPr/>
          <a:lstStyle/>
          <a:p>
            <a:fld id="{F809C6CE-579E-44B4-B6A9-3ED3A3AFE959}" type="slidenum">
              <a:rPr lang="tr-TR" smtClean="0"/>
              <a:pPr/>
              <a:t>72</a:t>
            </a:fld>
            <a:endParaRPr lang="tr-TR"/>
          </a:p>
        </p:txBody>
      </p:sp>
    </p:spTree>
    <p:extLst>
      <p:ext uri="{BB962C8B-B14F-4D97-AF65-F5344CB8AC3E}">
        <p14:creationId xmlns="" xmlns:p14="http://schemas.microsoft.com/office/powerpoint/2010/main" val="7087860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351818"/>
            <a:ext cx="9905998" cy="1076932"/>
          </a:xfrm>
        </p:spPr>
        <p:txBody>
          <a:bodyPr>
            <a:normAutofit/>
          </a:bodyPr>
          <a:lstStyle/>
          <a:p>
            <a:r>
              <a:rPr lang="tr-TR" sz="2400" dirty="0">
                <a:solidFill>
                  <a:srgbClr val="C00000"/>
                </a:solidFill>
              </a:rPr>
              <a:t>Meslek </a:t>
            </a:r>
            <a:r>
              <a:rPr lang="tr-TR" sz="2400" dirty="0" smtClean="0">
                <a:solidFill>
                  <a:srgbClr val="C00000"/>
                </a:solidFill>
              </a:rPr>
              <a:t>Hastalığı TANISI KOYMAYA YETKİN KURUMLAR</a:t>
            </a:r>
            <a:endParaRPr lang="tr-TR" sz="2400" dirty="0">
              <a:solidFill>
                <a:srgbClr val="C00000"/>
              </a:solidFill>
            </a:endParaRPr>
          </a:p>
        </p:txBody>
      </p:sp>
      <p:sp>
        <p:nvSpPr>
          <p:cNvPr id="3" name="İçerik Yer Tutucusu 2"/>
          <p:cNvSpPr>
            <a:spLocks noGrp="1"/>
          </p:cNvSpPr>
          <p:nvPr>
            <p:ph idx="1"/>
          </p:nvPr>
        </p:nvSpPr>
        <p:spPr>
          <a:xfrm>
            <a:off x="912812" y="1163637"/>
            <a:ext cx="10212388" cy="2055813"/>
          </a:xfrm>
        </p:spPr>
        <p:txBody>
          <a:bodyPr>
            <a:noAutofit/>
          </a:bodyPr>
          <a:lstStyle/>
          <a:p>
            <a:r>
              <a:rPr lang="tr-TR" b="1" dirty="0" smtClean="0"/>
              <a:t>Halen </a:t>
            </a:r>
            <a:r>
              <a:rPr lang="tr-TR" b="1" dirty="0"/>
              <a:t>ülkemizde bulunan üç meslek hastalıkları </a:t>
            </a:r>
            <a:r>
              <a:rPr lang="tr-TR" b="1" dirty="0" smtClean="0"/>
              <a:t>Hastanesi'nin </a:t>
            </a:r>
          </a:p>
          <a:p>
            <a:pPr lvl="1"/>
            <a:r>
              <a:rPr lang="tr-TR" sz="2400" b="1" dirty="0" smtClean="0">
                <a:solidFill>
                  <a:schemeClr val="accent6">
                    <a:lumMod val="50000"/>
                  </a:schemeClr>
                </a:solidFill>
              </a:rPr>
              <a:t>Ankara, </a:t>
            </a:r>
          </a:p>
          <a:p>
            <a:pPr lvl="1"/>
            <a:r>
              <a:rPr lang="tr-TR" sz="2400" b="1" dirty="0" smtClean="0">
                <a:solidFill>
                  <a:schemeClr val="accent6">
                    <a:lumMod val="50000"/>
                  </a:schemeClr>
                </a:solidFill>
              </a:rPr>
              <a:t>İstanbul </a:t>
            </a:r>
          </a:p>
          <a:p>
            <a:pPr lvl="1"/>
            <a:r>
              <a:rPr lang="tr-TR" sz="2400" b="1" dirty="0" smtClean="0">
                <a:solidFill>
                  <a:schemeClr val="accent6">
                    <a:lumMod val="50000"/>
                  </a:schemeClr>
                </a:solidFill>
              </a:rPr>
              <a:t>Zonguldak</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73</a:t>
            </a:fld>
            <a:endParaRPr lang="tr-TR"/>
          </a:p>
        </p:txBody>
      </p:sp>
      <p:sp>
        <p:nvSpPr>
          <p:cNvPr id="6" name="İçerik Yer Tutucusu 2"/>
          <p:cNvSpPr txBox="1">
            <a:spLocks/>
          </p:cNvSpPr>
          <p:nvPr/>
        </p:nvSpPr>
        <p:spPr>
          <a:xfrm>
            <a:off x="933450" y="3525837"/>
            <a:ext cx="10706100" cy="228441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kumimoji="0" lang="tr-T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2008 yılından itibaren devlet üniversiteleri hastaneleri ile </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kumimoji="0" lang="tr-T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2011 yılından itibaren Sağlık Bakanlığı Eğitim ve Araştırma Hastaneleri, </a:t>
            </a:r>
          </a:p>
          <a:p>
            <a:pPr marL="0" marR="0" lvl="0" indent="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None/>
              <a:tabLst/>
              <a:defRPr/>
            </a:pPr>
            <a:r>
              <a:rPr kumimoji="0" 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sigortalının çalışma gücü ve meslekte kazanma gücü kaybı oranlarının tespitinde esas alınacak sağlık kurulu raporlarını düzenlemek üzere yetkilendirilmişlerdir.</a:t>
            </a:r>
            <a:endParaRPr kumimoji="0" lang="tr-TR" sz="24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27813061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0 Grup"/>
          <p:cNvGrpSpPr>
            <a:grpSpLocks/>
          </p:cNvGrpSpPr>
          <p:nvPr/>
        </p:nvGrpSpPr>
        <p:grpSpPr bwMode="auto">
          <a:xfrm>
            <a:off x="2595563" y="1071563"/>
            <a:ext cx="7072312" cy="1357312"/>
            <a:chOff x="1213650" y="1071546"/>
            <a:chExt cx="7073126" cy="1357318"/>
          </a:xfrm>
        </p:grpSpPr>
        <p:cxnSp>
          <p:nvCxnSpPr>
            <p:cNvPr id="51" name="50 Düz Ok Bağlayıcısı"/>
            <p:cNvCxnSpPr/>
            <p:nvPr/>
          </p:nvCxnSpPr>
          <p:spPr>
            <a:xfrm rot="5400000" flipH="1" flipV="1">
              <a:off x="4536689" y="1606535"/>
              <a:ext cx="35719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61459" name="88 Grup"/>
            <p:cNvGrpSpPr>
              <a:grpSpLocks/>
            </p:cNvGrpSpPr>
            <p:nvPr/>
          </p:nvGrpSpPr>
          <p:grpSpPr bwMode="auto">
            <a:xfrm>
              <a:off x="1213650" y="1071546"/>
              <a:ext cx="7073126" cy="1357318"/>
              <a:chOff x="357188" y="1142986"/>
              <a:chExt cx="7073126" cy="1357318"/>
            </a:xfrm>
          </p:grpSpPr>
          <p:sp>
            <p:nvSpPr>
              <p:cNvPr id="17" name="16 Yuvarlatılmış Dikdörtgen"/>
              <p:cNvSpPr/>
              <p:nvPr/>
            </p:nvSpPr>
            <p:spPr>
              <a:xfrm>
                <a:off x="357188" y="1142986"/>
                <a:ext cx="1786143" cy="357189"/>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İşyeri Hekimi</a:t>
                </a:r>
              </a:p>
            </p:txBody>
          </p:sp>
          <p:sp>
            <p:nvSpPr>
              <p:cNvPr id="18" name="17 Yuvarlatılmış Dikdörtgen"/>
              <p:cNvSpPr/>
              <p:nvPr/>
            </p:nvSpPr>
            <p:spPr>
              <a:xfrm>
                <a:off x="2714896" y="1142986"/>
                <a:ext cx="1786144" cy="357189"/>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a:solidFill>
                      <a:schemeClr val="bg1"/>
                    </a:solidFill>
                    <a:latin typeface="Times New Roman" panose="02020603050405020304" pitchFamily="18" charset="0"/>
                    <a:cs typeface="Times New Roman" panose="02020603050405020304" pitchFamily="18" charset="0"/>
                  </a:rPr>
                  <a:t>İşyeri yönetimi</a:t>
                </a:r>
              </a:p>
            </p:txBody>
          </p:sp>
          <p:sp>
            <p:nvSpPr>
              <p:cNvPr id="21" name="20 Yuvarlatılmış Dikdörtgen"/>
              <p:cNvSpPr/>
              <p:nvPr/>
            </p:nvSpPr>
            <p:spPr>
              <a:xfrm>
                <a:off x="5072606" y="1142986"/>
                <a:ext cx="1927446" cy="547689"/>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M. H. Hastanesi</a:t>
                </a:r>
              </a:p>
            </p:txBody>
          </p:sp>
          <p:cxnSp>
            <p:nvCxnSpPr>
              <p:cNvPr id="25" name="24 Düz Ok Bağlayıcısı"/>
              <p:cNvCxnSpPr/>
              <p:nvPr/>
            </p:nvCxnSpPr>
            <p:spPr>
              <a:xfrm>
                <a:off x="2144919" y="1285862"/>
                <a:ext cx="569978"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Yuvarlatılmış Dikdörtgen"/>
              <p:cNvSpPr/>
              <p:nvPr/>
            </p:nvSpPr>
            <p:spPr>
              <a:xfrm>
                <a:off x="2714896" y="2143115"/>
                <a:ext cx="1786144" cy="357189"/>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Bildirim </a:t>
                </a:r>
              </a:p>
            </p:txBody>
          </p:sp>
          <p:cxnSp>
            <p:nvCxnSpPr>
              <p:cNvPr id="32" name="31 Düz Ok Bağlayıcısı"/>
              <p:cNvCxnSpPr/>
              <p:nvPr/>
            </p:nvCxnSpPr>
            <p:spPr>
              <a:xfrm>
                <a:off x="4502627" y="1285862"/>
                <a:ext cx="569979"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1466" name="48 Grup"/>
              <p:cNvGrpSpPr>
                <a:grpSpLocks/>
              </p:cNvGrpSpPr>
              <p:nvPr/>
            </p:nvGrpSpPr>
            <p:grpSpPr bwMode="auto">
              <a:xfrm>
                <a:off x="3857620" y="1285860"/>
                <a:ext cx="3572694" cy="573092"/>
                <a:chOff x="4000496" y="1285860"/>
                <a:chExt cx="3572694" cy="573092"/>
              </a:xfrm>
            </p:grpSpPr>
            <p:cxnSp>
              <p:nvCxnSpPr>
                <p:cNvPr id="44" name="43 Düz Bağlayıcı"/>
                <p:cNvCxnSpPr/>
                <p:nvPr/>
              </p:nvCxnSpPr>
              <p:spPr>
                <a:xfrm rot="10800000">
                  <a:off x="7001624" y="1285862"/>
                  <a:ext cx="569979" cy="15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rot="5400000" flipH="1" flipV="1">
                  <a:off x="7287438" y="1571613"/>
                  <a:ext cx="569916" cy="15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rot="10800000">
                  <a:off x="4000904" y="1857365"/>
                  <a:ext cx="3570699" cy="15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53" name="52 Düz Ok Bağlayıcısı"/>
              <p:cNvCxnSpPr>
                <a:stCxn id="18" idx="2"/>
                <a:endCxn id="20" idx="0"/>
              </p:cNvCxnSpPr>
              <p:nvPr/>
            </p:nvCxnSpPr>
            <p:spPr>
              <a:xfrm rot="16200000" flipH="1">
                <a:off x="3285704" y="1821645"/>
                <a:ext cx="642941"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 name="89 Grup"/>
          <p:cNvGrpSpPr>
            <a:grpSpLocks/>
          </p:cNvGrpSpPr>
          <p:nvPr/>
        </p:nvGrpSpPr>
        <p:grpSpPr bwMode="auto">
          <a:xfrm>
            <a:off x="2595563" y="2670195"/>
            <a:ext cx="7072312" cy="1733531"/>
            <a:chOff x="357158" y="2981345"/>
            <a:chExt cx="7073126" cy="1733537"/>
          </a:xfrm>
        </p:grpSpPr>
        <p:sp>
          <p:nvSpPr>
            <p:cNvPr id="54" name="53 Yuvarlatılmış Dikdörtgen"/>
            <p:cNvSpPr/>
            <p:nvPr/>
          </p:nvSpPr>
          <p:spPr>
            <a:xfrm>
              <a:off x="357158" y="3071814"/>
              <a:ext cx="1786143" cy="571502"/>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İşyeri Hekimi</a:t>
              </a:r>
            </a:p>
            <a:p>
              <a:pPr algn="ctr">
                <a:defRPr/>
              </a:pPr>
              <a:r>
                <a:rPr lang="tr-TR" sz="2000" dirty="0">
                  <a:solidFill>
                    <a:schemeClr val="bg1"/>
                  </a:solidFill>
                  <a:latin typeface="Times New Roman" panose="02020603050405020304" pitchFamily="18" charset="0"/>
                  <a:cs typeface="Times New Roman" panose="02020603050405020304" pitchFamily="18" charset="0"/>
                </a:rPr>
                <a:t>Aile Hekimi</a:t>
              </a:r>
            </a:p>
          </p:txBody>
        </p:sp>
        <p:sp>
          <p:nvSpPr>
            <p:cNvPr id="55" name="54 Yuvarlatılmış Dikdörtgen"/>
            <p:cNvSpPr/>
            <p:nvPr/>
          </p:nvSpPr>
          <p:spPr>
            <a:xfrm>
              <a:off x="2714866" y="3071814"/>
              <a:ext cx="1786143" cy="550884"/>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Hastaneye sevk</a:t>
              </a:r>
            </a:p>
          </p:txBody>
        </p:sp>
        <p:sp>
          <p:nvSpPr>
            <p:cNvPr id="56" name="55 Yuvarlatılmış Dikdörtgen"/>
            <p:cNvSpPr/>
            <p:nvPr/>
          </p:nvSpPr>
          <p:spPr>
            <a:xfrm>
              <a:off x="5072576" y="2981345"/>
              <a:ext cx="1784554" cy="544497"/>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M. H. Hastanesi</a:t>
              </a:r>
            </a:p>
          </p:txBody>
        </p:sp>
        <p:cxnSp>
          <p:nvCxnSpPr>
            <p:cNvPr id="57" name="56 Düz Ok Bağlayıcısı"/>
            <p:cNvCxnSpPr/>
            <p:nvPr/>
          </p:nvCxnSpPr>
          <p:spPr>
            <a:xfrm>
              <a:off x="2144889" y="3251202"/>
              <a:ext cx="569978"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8" name="57 Yuvarlatılmış Dikdörtgen"/>
            <p:cNvSpPr/>
            <p:nvPr/>
          </p:nvSpPr>
          <p:spPr>
            <a:xfrm>
              <a:off x="5072576" y="4357694"/>
              <a:ext cx="1786143" cy="357188"/>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Bildirim </a:t>
              </a:r>
            </a:p>
          </p:txBody>
        </p:sp>
        <p:cxnSp>
          <p:nvCxnSpPr>
            <p:cNvPr id="59" name="58 Düz Ok Bağlayıcısı"/>
            <p:cNvCxnSpPr/>
            <p:nvPr/>
          </p:nvCxnSpPr>
          <p:spPr>
            <a:xfrm>
              <a:off x="4502597" y="3214690"/>
              <a:ext cx="569979" cy="158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60 Düz Bağlayıcı"/>
            <p:cNvCxnSpPr/>
            <p:nvPr/>
          </p:nvCxnSpPr>
          <p:spPr>
            <a:xfrm rot="10800000">
              <a:off x="6858718" y="3214690"/>
              <a:ext cx="569979" cy="15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61 Düz Bağlayıcı"/>
            <p:cNvCxnSpPr/>
            <p:nvPr/>
          </p:nvCxnSpPr>
          <p:spPr>
            <a:xfrm rot="5400000" flipH="1" flipV="1">
              <a:off x="7142946" y="3500440"/>
              <a:ext cx="573089" cy="15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6" name="65 Yuvarlatılmış Dikdörtgen"/>
            <p:cNvSpPr/>
            <p:nvPr/>
          </p:nvSpPr>
          <p:spPr>
            <a:xfrm>
              <a:off x="5072576" y="3643316"/>
              <a:ext cx="1786143" cy="357188"/>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a:solidFill>
                    <a:schemeClr val="bg1"/>
                  </a:solidFill>
                  <a:latin typeface="Times New Roman" panose="02020603050405020304" pitchFamily="18" charset="0"/>
                  <a:cs typeface="Times New Roman" panose="02020603050405020304" pitchFamily="18" charset="0"/>
                </a:rPr>
                <a:t>İşyeri yönetimi</a:t>
              </a:r>
            </a:p>
          </p:txBody>
        </p:sp>
        <p:cxnSp>
          <p:nvCxnSpPr>
            <p:cNvPr id="68" name="67 Düz Bağlayıcı"/>
            <p:cNvCxnSpPr/>
            <p:nvPr/>
          </p:nvCxnSpPr>
          <p:spPr>
            <a:xfrm rot="10800000">
              <a:off x="6858718" y="3784604"/>
              <a:ext cx="571566"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72 Düz Ok Bağlayıcısı"/>
            <p:cNvCxnSpPr>
              <a:stCxn id="66" idx="2"/>
              <a:endCxn id="58" idx="0"/>
            </p:cNvCxnSpPr>
            <p:nvPr/>
          </p:nvCxnSpPr>
          <p:spPr>
            <a:xfrm rot="16200000" flipH="1">
              <a:off x="5786259" y="4179099"/>
              <a:ext cx="357189"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91 Grup"/>
          <p:cNvGrpSpPr/>
          <p:nvPr/>
        </p:nvGrpSpPr>
        <p:grpSpPr>
          <a:xfrm>
            <a:off x="2725887" y="4725144"/>
            <a:ext cx="7042522" cy="1347063"/>
            <a:chOff x="487506" y="4582265"/>
            <a:chExt cx="6370510" cy="1347063"/>
          </a:xfrm>
          <a:solidFill>
            <a:srgbClr val="FFFF00"/>
          </a:solidFill>
        </p:grpSpPr>
        <p:cxnSp>
          <p:nvCxnSpPr>
            <p:cNvPr id="77" name="76 Düz Ok Bağlayıcısı"/>
            <p:cNvCxnSpPr/>
            <p:nvPr/>
          </p:nvCxnSpPr>
          <p:spPr>
            <a:xfrm>
              <a:off x="2144666" y="5000640"/>
              <a:ext cx="569916" cy="1588"/>
            </a:xfrm>
            <a:prstGeom prst="straightConnector1">
              <a:avLst/>
            </a:prstGeom>
            <a:grpFill/>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4" name="73 Yuvarlatılmış Dikdörtgen"/>
            <p:cNvSpPr/>
            <p:nvPr/>
          </p:nvSpPr>
          <p:spPr>
            <a:xfrm>
              <a:off x="487506" y="4582265"/>
              <a:ext cx="1860101" cy="1139628"/>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Hastaneden sevk </a:t>
              </a:r>
            </a:p>
            <a:p>
              <a:pPr algn="ctr">
                <a:defRPr/>
              </a:pPr>
              <a:r>
                <a:rPr lang="tr-TR" sz="2000" dirty="0">
                  <a:solidFill>
                    <a:schemeClr val="bg1"/>
                  </a:solidFill>
                  <a:latin typeface="Times New Roman" panose="02020603050405020304" pitchFamily="18" charset="0"/>
                  <a:cs typeface="Times New Roman" panose="02020603050405020304" pitchFamily="18" charset="0"/>
                </a:rPr>
                <a:t>veya</a:t>
              </a:r>
            </a:p>
            <a:p>
              <a:pPr algn="ctr">
                <a:defRPr/>
              </a:pPr>
              <a:r>
                <a:rPr lang="tr-TR" sz="2000" dirty="0">
                  <a:solidFill>
                    <a:schemeClr val="bg1"/>
                  </a:solidFill>
                  <a:latin typeface="Times New Roman" panose="02020603050405020304" pitchFamily="18" charset="0"/>
                  <a:cs typeface="Times New Roman" panose="02020603050405020304" pitchFamily="18" charset="0"/>
                </a:rPr>
                <a:t>kendisi</a:t>
              </a:r>
            </a:p>
          </p:txBody>
        </p:sp>
        <p:sp>
          <p:nvSpPr>
            <p:cNvPr id="75" name="74 Yuvarlatılmış Dikdörtgen"/>
            <p:cNvSpPr/>
            <p:nvPr/>
          </p:nvSpPr>
          <p:spPr>
            <a:xfrm>
              <a:off x="2714582" y="4857766"/>
              <a:ext cx="1785937" cy="357188"/>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M.H.Hastanesi</a:t>
              </a:r>
            </a:p>
          </p:txBody>
        </p:sp>
        <p:sp>
          <p:nvSpPr>
            <p:cNvPr id="76" name="75 Yuvarlatılmış Dikdörtgen"/>
            <p:cNvSpPr/>
            <p:nvPr/>
          </p:nvSpPr>
          <p:spPr>
            <a:xfrm>
              <a:off x="5072036" y="4857766"/>
              <a:ext cx="1785950" cy="357188"/>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İşyeri yönetimi</a:t>
              </a:r>
            </a:p>
          </p:txBody>
        </p:sp>
        <p:sp>
          <p:nvSpPr>
            <p:cNvPr id="78" name="77 Yuvarlatılmış Dikdörtgen"/>
            <p:cNvSpPr/>
            <p:nvPr/>
          </p:nvSpPr>
          <p:spPr>
            <a:xfrm>
              <a:off x="5072066" y="5572140"/>
              <a:ext cx="1785950" cy="357188"/>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bg1"/>
                  </a:solidFill>
                  <a:latin typeface="Times New Roman" panose="02020603050405020304" pitchFamily="18" charset="0"/>
                  <a:cs typeface="Times New Roman" panose="02020603050405020304" pitchFamily="18" charset="0"/>
                </a:rPr>
                <a:t>Bildirim </a:t>
              </a:r>
            </a:p>
          </p:txBody>
        </p:sp>
        <p:cxnSp>
          <p:nvCxnSpPr>
            <p:cNvPr id="79" name="78 Düz Ok Bağlayıcısı"/>
            <p:cNvCxnSpPr/>
            <p:nvPr/>
          </p:nvCxnSpPr>
          <p:spPr>
            <a:xfrm>
              <a:off x="4502120" y="5000640"/>
              <a:ext cx="569916" cy="1588"/>
            </a:xfrm>
            <a:prstGeom prst="straightConnector1">
              <a:avLst/>
            </a:prstGeom>
            <a:grpFill/>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8" name="87 Düz Ok Bağlayıcısı"/>
            <p:cNvCxnSpPr/>
            <p:nvPr/>
          </p:nvCxnSpPr>
          <p:spPr>
            <a:xfrm rot="16200000" flipH="1">
              <a:off x="5822168" y="5393543"/>
              <a:ext cx="357190" cy="6"/>
            </a:xfrm>
            <a:prstGeom prst="straightConnector1">
              <a:avLst/>
            </a:prstGeom>
            <a:grpFill/>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93" name="92 Oval"/>
          <p:cNvSpPr/>
          <p:nvPr/>
        </p:nvSpPr>
        <p:spPr>
          <a:xfrm>
            <a:off x="2024064" y="1071564"/>
            <a:ext cx="428625" cy="428625"/>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latin typeface="Times New Roman" panose="02020603050405020304" pitchFamily="18" charset="0"/>
                <a:cs typeface="Times New Roman" panose="02020603050405020304" pitchFamily="18" charset="0"/>
              </a:rPr>
              <a:t>1</a:t>
            </a:r>
          </a:p>
        </p:txBody>
      </p:sp>
      <p:sp>
        <p:nvSpPr>
          <p:cNvPr id="94" name="93 Oval"/>
          <p:cNvSpPr/>
          <p:nvPr/>
        </p:nvSpPr>
        <p:spPr>
          <a:xfrm>
            <a:off x="2024064" y="2786064"/>
            <a:ext cx="428625" cy="428625"/>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latin typeface="Times New Roman" panose="02020603050405020304" pitchFamily="18" charset="0"/>
                <a:cs typeface="Times New Roman" panose="02020603050405020304" pitchFamily="18" charset="0"/>
              </a:rPr>
              <a:t>2</a:t>
            </a:r>
          </a:p>
        </p:txBody>
      </p:sp>
      <p:sp>
        <p:nvSpPr>
          <p:cNvPr id="95" name="94 Oval"/>
          <p:cNvSpPr/>
          <p:nvPr/>
        </p:nvSpPr>
        <p:spPr>
          <a:xfrm>
            <a:off x="2033589" y="4929189"/>
            <a:ext cx="428625" cy="428625"/>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latin typeface="Times New Roman" panose="02020603050405020304" pitchFamily="18" charset="0"/>
                <a:cs typeface="Times New Roman" panose="02020603050405020304" pitchFamily="18" charset="0"/>
              </a:rPr>
              <a:t>3</a:t>
            </a:r>
          </a:p>
        </p:txBody>
      </p:sp>
      <p:sp>
        <p:nvSpPr>
          <p:cNvPr id="4" name="Slayt Numarası Yer Tutucusu 3"/>
          <p:cNvSpPr>
            <a:spLocks noGrp="1"/>
          </p:cNvSpPr>
          <p:nvPr>
            <p:ph type="sldNum" sz="quarter" idx="12"/>
          </p:nvPr>
        </p:nvSpPr>
        <p:spPr/>
        <p:txBody>
          <a:bodyPr/>
          <a:lstStyle/>
          <a:p>
            <a:fld id="{F809C6CE-579E-44B4-B6A9-3ED3A3AFE959}" type="slidenum">
              <a:rPr lang="tr-TR" smtClean="0"/>
              <a:pPr/>
              <a:t>74</a:t>
            </a:fld>
            <a:endParaRPr lang="tr-TR"/>
          </a:p>
        </p:txBody>
      </p:sp>
    </p:spTree>
    <p:extLst>
      <p:ext uri="{BB962C8B-B14F-4D97-AF65-F5344CB8AC3E}">
        <p14:creationId xmlns="" xmlns:p14="http://schemas.microsoft.com/office/powerpoint/2010/main" val="92171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00682"/>
          </a:xfrm>
        </p:spPr>
        <p:txBody>
          <a:bodyPr>
            <a:normAutofit/>
          </a:bodyPr>
          <a:lstStyle/>
          <a:p>
            <a:r>
              <a:rPr lang="tr-TR" sz="3200" dirty="0" smtClean="0">
                <a:solidFill>
                  <a:srgbClr val="C00000"/>
                </a:solidFill>
              </a:rPr>
              <a:t>Yükümlülük süresi</a:t>
            </a:r>
            <a:endParaRPr lang="tr-TR" sz="3200" dirty="0">
              <a:solidFill>
                <a:srgbClr val="C00000"/>
              </a:solidFill>
            </a:endParaRPr>
          </a:p>
        </p:txBody>
      </p:sp>
      <p:sp>
        <p:nvSpPr>
          <p:cNvPr id="3" name="İçerik Yer Tutucusu 2"/>
          <p:cNvSpPr>
            <a:spLocks noGrp="1"/>
          </p:cNvSpPr>
          <p:nvPr>
            <p:ph idx="1"/>
          </p:nvPr>
        </p:nvSpPr>
        <p:spPr>
          <a:xfrm>
            <a:off x="999242" y="1951348"/>
            <a:ext cx="10048170" cy="3839853"/>
          </a:xfrm>
        </p:spPr>
        <p:txBody>
          <a:bodyPr/>
          <a:lstStyle/>
          <a:p>
            <a:pPr marL="0" indent="0" algn="just">
              <a:buNone/>
            </a:pPr>
            <a:r>
              <a:rPr lang="tr-TR" b="1" u="sng" dirty="0">
                <a:solidFill>
                  <a:srgbClr val="C00000"/>
                </a:solidFill>
              </a:rPr>
              <a:t>Meslek hastalığı, </a:t>
            </a:r>
            <a:r>
              <a:rPr lang="tr-TR" b="1" dirty="0"/>
              <a:t>işten ayrıldıktan sonra meydana çıkmış ve sigortalı olarak çalıştığı işten kaynaklanmış ise, sigortalının bu Kanunla sağlanan haklardan yararlanabilmesi için, eski işinden fiilen ayrılmasıyla hastalığın meydana çıkması arasında bu hastalık için </a:t>
            </a:r>
            <a:r>
              <a:rPr lang="tr-TR" b="1" i="1" u="sng" dirty="0" smtClean="0">
                <a:solidFill>
                  <a:srgbClr val="FF0000"/>
                </a:solidFill>
              </a:rPr>
              <a:t>SGK </a:t>
            </a:r>
            <a:r>
              <a:rPr lang="tr-TR" b="1" i="1" u="sng" dirty="0">
                <a:solidFill>
                  <a:srgbClr val="FF0000"/>
                </a:solidFill>
              </a:rPr>
              <a:t>tarafından </a:t>
            </a:r>
            <a:r>
              <a:rPr lang="tr-TR" b="1" i="1" u="sng" dirty="0" smtClean="0">
                <a:solidFill>
                  <a:srgbClr val="FF0000"/>
                </a:solidFill>
              </a:rPr>
              <a:t>çıkartılan </a:t>
            </a:r>
            <a:r>
              <a:rPr lang="tr-TR" b="1" i="1" u="sng" dirty="0">
                <a:solidFill>
                  <a:srgbClr val="FF0000"/>
                </a:solidFill>
              </a:rPr>
              <a:t>yönetmelikte belirtilen süreden daha uzun bir zamanın geçmemiş olması şarttır</a:t>
            </a:r>
            <a:r>
              <a:rPr lang="tr-TR" b="1" dirty="0"/>
              <a:t>. Bu durumdaki kişiler, gerekli belgelerle Kuruma müracaat edebilirler.</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75</a:t>
            </a:fld>
            <a:endParaRPr lang="tr-TR"/>
          </a:p>
        </p:txBody>
      </p:sp>
    </p:spTree>
    <p:extLst>
      <p:ext uri="{BB962C8B-B14F-4D97-AF65-F5344CB8AC3E}">
        <p14:creationId xmlns="" xmlns:p14="http://schemas.microsoft.com/office/powerpoint/2010/main" val="33326639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7613" y="294668"/>
            <a:ext cx="9905998" cy="867382"/>
          </a:xfrm>
        </p:spPr>
        <p:txBody>
          <a:bodyPr>
            <a:normAutofit/>
          </a:bodyPr>
          <a:lstStyle/>
          <a:p>
            <a:r>
              <a:rPr lang="tr-TR" sz="2800" b="1" dirty="0" smtClean="0">
                <a:solidFill>
                  <a:srgbClr val="C00000"/>
                </a:solidFill>
              </a:rPr>
              <a:t>HER HASTALIK “MESLEK HASTALIĞI” SAYILMAZ !</a:t>
            </a:r>
            <a:endParaRPr lang="tr-TR" dirty="0">
              <a:solidFill>
                <a:srgbClr val="C00000"/>
              </a:solidFill>
            </a:endParaRPr>
          </a:p>
        </p:txBody>
      </p:sp>
      <p:sp>
        <p:nvSpPr>
          <p:cNvPr id="3" name="İçerik Yer Tutucusu 2"/>
          <p:cNvSpPr>
            <a:spLocks noGrp="1"/>
          </p:cNvSpPr>
          <p:nvPr>
            <p:ph sz="half" idx="1"/>
          </p:nvPr>
        </p:nvSpPr>
        <p:spPr>
          <a:xfrm>
            <a:off x="313997" y="1192539"/>
            <a:ext cx="6127531" cy="4770111"/>
          </a:xfrm>
        </p:spPr>
        <p:txBody>
          <a:bodyPr>
            <a:noAutofit/>
          </a:bodyPr>
          <a:lstStyle/>
          <a:p>
            <a:pPr>
              <a:lnSpc>
                <a:spcPct val="170000"/>
              </a:lnSpc>
              <a:buClr>
                <a:srgbClr val="006600"/>
              </a:buClr>
              <a:buSzPct val="140000"/>
              <a:buFont typeface="Wingdings 2" pitchFamily="18" charset="2"/>
              <a:buNone/>
            </a:pPr>
            <a:r>
              <a:rPr lang="tr-TR" b="1" dirty="0"/>
              <a:t>Ancak;</a:t>
            </a:r>
          </a:p>
          <a:p>
            <a:pPr>
              <a:lnSpc>
                <a:spcPct val="100000"/>
              </a:lnSpc>
              <a:buClr>
                <a:schemeClr val="bg2"/>
              </a:buClr>
              <a:buSzPct val="140000"/>
              <a:buFont typeface="Wingdings" pitchFamily="2" charset="2"/>
              <a:buChar char="F"/>
            </a:pPr>
            <a:r>
              <a:rPr lang="tr-TR" b="1" dirty="0"/>
              <a:t>Listede yer almasa </a:t>
            </a:r>
            <a:r>
              <a:rPr lang="tr-TR" b="1" dirty="0" smtClean="0"/>
              <a:t>bile,</a:t>
            </a:r>
          </a:p>
          <a:p>
            <a:pPr>
              <a:lnSpc>
                <a:spcPct val="100000"/>
              </a:lnSpc>
              <a:buClr>
                <a:schemeClr val="bg2"/>
              </a:buClr>
              <a:buSzPct val="140000"/>
              <a:buFont typeface="Wingdings" pitchFamily="2" charset="2"/>
              <a:buChar char="F"/>
            </a:pPr>
            <a:r>
              <a:rPr lang="tr-TR" b="1" dirty="0" smtClean="0"/>
              <a:t>Yükümlülük </a:t>
            </a:r>
            <a:r>
              <a:rPr lang="tr-TR" b="1" dirty="0"/>
              <a:t>süresi aşılmış olsa </a:t>
            </a:r>
            <a:r>
              <a:rPr lang="tr-TR" b="1" dirty="0" smtClean="0"/>
              <a:t>bile,</a:t>
            </a:r>
          </a:p>
          <a:p>
            <a:pPr>
              <a:lnSpc>
                <a:spcPct val="100000"/>
              </a:lnSpc>
              <a:buClr>
                <a:schemeClr val="bg2"/>
              </a:buClr>
              <a:buSzPct val="140000"/>
              <a:buFont typeface="Wingdings" pitchFamily="2" charset="2"/>
              <a:buChar char="F"/>
            </a:pPr>
            <a:r>
              <a:rPr lang="tr-TR" b="1" dirty="0" smtClean="0"/>
              <a:t>Hastalığın </a:t>
            </a:r>
            <a:r>
              <a:rPr lang="tr-TR" b="1" dirty="0"/>
              <a:t>iş ile ilişkisi olduğu </a:t>
            </a:r>
            <a:r>
              <a:rPr lang="tr-TR" b="1" dirty="0" smtClean="0"/>
              <a:t>kanıtlanırsa</a:t>
            </a:r>
          </a:p>
          <a:p>
            <a:pPr>
              <a:lnSpc>
                <a:spcPct val="100000"/>
              </a:lnSpc>
              <a:buClr>
                <a:schemeClr val="bg2"/>
              </a:buClr>
              <a:buSzPct val="140000"/>
              <a:buFont typeface="Wingdings" pitchFamily="2" charset="2"/>
              <a:buChar char="F"/>
            </a:pPr>
            <a:r>
              <a:rPr lang="tr-TR" b="1" i="1" dirty="0" smtClean="0">
                <a:solidFill>
                  <a:srgbClr val="FF0000"/>
                </a:solidFill>
              </a:rPr>
              <a:t>Hastalığın meslek hastalığı olduğunun ispatı sigortalıya aittir</a:t>
            </a:r>
            <a:endParaRPr lang="tr-TR" b="1" dirty="0"/>
          </a:p>
          <a:p>
            <a:pPr marL="0" indent="0">
              <a:lnSpc>
                <a:spcPct val="100000"/>
              </a:lnSpc>
              <a:buClr>
                <a:schemeClr val="bg2"/>
              </a:buClr>
              <a:buSzPct val="140000"/>
              <a:buNone/>
            </a:pPr>
            <a:endParaRPr lang="tr-TR" b="1" dirty="0"/>
          </a:p>
          <a:p>
            <a:pPr lvl="1">
              <a:lnSpc>
                <a:spcPct val="100000"/>
              </a:lnSpc>
              <a:buClr>
                <a:schemeClr val="bg2"/>
              </a:buClr>
              <a:buSzPct val="140000"/>
              <a:buFont typeface="Wingdings 2" pitchFamily="18" charset="2"/>
              <a:buChar char="E"/>
            </a:pPr>
            <a:r>
              <a:rPr lang="tr-TR" sz="2400" b="1" i="1" dirty="0">
                <a:solidFill>
                  <a:srgbClr val="FF0000"/>
                </a:solidFill>
              </a:rPr>
              <a:t>SGK Yüksek Sağlık Kurulu Kararı </a:t>
            </a:r>
            <a:r>
              <a:rPr lang="tr-TR" sz="2400" b="1" dirty="0"/>
              <a:t>ile</a:t>
            </a:r>
          </a:p>
          <a:p>
            <a:pPr lvl="1">
              <a:lnSpc>
                <a:spcPct val="100000"/>
              </a:lnSpc>
              <a:buClr>
                <a:srgbClr val="006600"/>
              </a:buClr>
              <a:buSzPct val="140000"/>
              <a:buFont typeface="Wingdings 2" pitchFamily="18" charset="2"/>
              <a:buNone/>
            </a:pPr>
            <a:r>
              <a:rPr lang="tr-TR" sz="2400" b="1" dirty="0"/>
              <a:t>    Meslek Hastalığı sayılır.</a:t>
            </a:r>
          </a:p>
          <a:p>
            <a:endParaRPr lang="tr-TR" sz="2800" b="1" dirty="0"/>
          </a:p>
        </p:txBody>
      </p:sp>
      <p:sp>
        <p:nvSpPr>
          <p:cNvPr id="8" name="Slayt Numarası Yer Tutucusu 7"/>
          <p:cNvSpPr>
            <a:spLocks noGrp="1"/>
          </p:cNvSpPr>
          <p:nvPr>
            <p:ph type="sldNum" sz="quarter" idx="12"/>
          </p:nvPr>
        </p:nvSpPr>
        <p:spPr/>
        <p:txBody>
          <a:bodyPr/>
          <a:lstStyle/>
          <a:p>
            <a:fld id="{F809C6CE-579E-44B4-B6A9-3ED3A3AFE959}" type="slidenum">
              <a:rPr lang="tr-TR" smtClean="0"/>
              <a:pPr/>
              <a:t>76</a:t>
            </a:fld>
            <a:endParaRPr lang="tr-TR"/>
          </a:p>
        </p:txBody>
      </p:sp>
      <p:sp>
        <p:nvSpPr>
          <p:cNvPr id="6" name="İçerik Yer Tutucusu 2"/>
          <p:cNvSpPr>
            <a:spLocks noGrp="1"/>
          </p:cNvSpPr>
          <p:nvPr>
            <p:ph idx="1"/>
          </p:nvPr>
        </p:nvSpPr>
        <p:spPr>
          <a:xfrm>
            <a:off x="6627812" y="2078037"/>
            <a:ext cx="5183187" cy="2227263"/>
          </a:xfrm>
        </p:spPr>
        <p:txBody>
          <a:bodyPr>
            <a:normAutofit fontScale="92500" lnSpcReduction="10000"/>
          </a:bodyPr>
          <a:lstStyle/>
          <a:p>
            <a:pPr marL="0" indent="0" algn="just">
              <a:lnSpc>
                <a:spcPct val="110000"/>
              </a:lnSpc>
              <a:buClr>
                <a:srgbClr val="006600"/>
              </a:buClr>
              <a:buSzPct val="150000"/>
              <a:buNone/>
            </a:pPr>
            <a:r>
              <a:rPr lang="tr-TR" b="1" dirty="0" smtClean="0"/>
              <a:t> </a:t>
            </a:r>
            <a:r>
              <a:rPr lang="tr-TR" sz="2600" b="1" u="sng" dirty="0" smtClean="0">
                <a:solidFill>
                  <a:srgbClr val="C00000"/>
                </a:solidFill>
              </a:rPr>
              <a:t>Meslek Hastalıkları Listesi</a:t>
            </a:r>
            <a:endParaRPr lang="tr-TR" b="1" u="sng" dirty="0" smtClean="0">
              <a:solidFill>
                <a:srgbClr val="C00000"/>
              </a:solidFill>
            </a:endParaRPr>
          </a:p>
          <a:p>
            <a:pPr marL="0" indent="0" algn="just">
              <a:lnSpc>
                <a:spcPct val="110000"/>
              </a:lnSpc>
              <a:buClr>
                <a:srgbClr val="006600"/>
              </a:buClr>
              <a:buSzPct val="150000"/>
              <a:buNone/>
            </a:pPr>
            <a:r>
              <a:rPr lang="tr-TR" b="1" dirty="0" smtClean="0"/>
              <a:t>Bu listeleri;</a:t>
            </a:r>
          </a:p>
          <a:p>
            <a:pPr marL="0" indent="0" algn="just">
              <a:lnSpc>
                <a:spcPct val="110000"/>
              </a:lnSpc>
              <a:buClr>
                <a:srgbClr val="006600"/>
              </a:buClr>
              <a:buSzPct val="150000"/>
              <a:buNone/>
            </a:pPr>
            <a:r>
              <a:rPr lang="tr-TR" b="1" dirty="0" smtClean="0">
                <a:solidFill>
                  <a:schemeClr val="accent1">
                    <a:lumMod val="50000"/>
                  </a:schemeClr>
                </a:solidFill>
              </a:rPr>
              <a:t>SGK Yüksek Sağlık Kurulu yapar.</a:t>
            </a:r>
            <a:endParaRPr lang="tr-TR" b="1" dirty="0" smtClean="0"/>
          </a:p>
          <a:p>
            <a:pPr marL="0" indent="0" algn="just">
              <a:lnSpc>
                <a:spcPct val="110000"/>
              </a:lnSpc>
              <a:buClr>
                <a:srgbClr val="FFCC00"/>
              </a:buClr>
              <a:buFont typeface="Wingdings 2" pitchFamily="18" charset="2"/>
              <a:buNone/>
            </a:pPr>
            <a:r>
              <a:rPr lang="tr-TR" b="1" dirty="0" smtClean="0"/>
              <a:t>Konusunun </a:t>
            </a:r>
            <a:r>
              <a:rPr lang="tr-TR" b="1" dirty="0"/>
              <a:t>uzmanı </a:t>
            </a:r>
            <a:r>
              <a:rPr lang="tr-TR" b="1" dirty="0" smtClean="0"/>
              <a:t>öğretim üyeleri ve Bürokratlardan </a:t>
            </a:r>
            <a:r>
              <a:rPr lang="tr-TR" b="1" dirty="0"/>
              <a:t>oluşan bir kuruldur.</a:t>
            </a:r>
          </a:p>
          <a:p>
            <a:pPr algn="just"/>
            <a:endParaRPr lang="tr-TR" b="1" dirty="0"/>
          </a:p>
        </p:txBody>
      </p:sp>
      <p:pic>
        <p:nvPicPr>
          <p:cNvPr id="7" name="Picture 2" descr="sgk yüksek sağlık kurulu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l="41365" b="41644"/>
          <a:stretch>
            <a:fillRect/>
          </a:stretch>
        </p:blipFill>
        <p:spPr bwMode="auto">
          <a:xfrm>
            <a:off x="7524750" y="4764087"/>
            <a:ext cx="3161590" cy="2093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3577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smtClean="0">
                <a:solidFill>
                  <a:srgbClr val="C00000"/>
                </a:solidFill>
              </a:rPr>
              <a:t>MESLEK HASTALIKLARININ Türleri VE SINIFLANDIRILMASI</a:t>
            </a:r>
            <a:endParaRPr lang="tr-TR" sz="3200"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3752689786"/>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ayt Numarası Yer Tutucusu 5"/>
          <p:cNvSpPr>
            <a:spLocks noGrp="1"/>
          </p:cNvSpPr>
          <p:nvPr>
            <p:ph type="sldNum" sz="quarter" idx="12"/>
          </p:nvPr>
        </p:nvSpPr>
        <p:spPr/>
        <p:txBody>
          <a:bodyPr/>
          <a:lstStyle/>
          <a:p>
            <a:fld id="{F809C6CE-579E-44B4-B6A9-3ED3A3AFE959}" type="slidenum">
              <a:rPr lang="tr-TR" smtClean="0"/>
              <a:pPr/>
              <a:t>77</a:t>
            </a:fld>
            <a:endParaRPr lang="tr-TR"/>
          </a:p>
        </p:txBody>
      </p:sp>
    </p:spTree>
    <p:extLst>
      <p:ext uri="{BB962C8B-B14F-4D97-AF65-F5344CB8AC3E}">
        <p14:creationId xmlns="" xmlns:p14="http://schemas.microsoft.com/office/powerpoint/2010/main" val="2537702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err="1" smtClean="0">
                <a:solidFill>
                  <a:srgbClr val="C00000"/>
                </a:solidFill>
              </a:rPr>
              <a:t>Mh</a:t>
            </a:r>
            <a:r>
              <a:rPr lang="tr-TR" dirty="0" smtClean="0">
                <a:solidFill>
                  <a:srgbClr val="C00000"/>
                </a:solidFill>
              </a:rPr>
              <a:t> sınıflandırma şekli</a:t>
            </a:r>
            <a:endParaRPr lang="tr-TR" dirty="0">
              <a:solidFill>
                <a:srgbClr val="C00000"/>
              </a:solidFill>
            </a:endParaRPr>
          </a:p>
        </p:txBody>
      </p:sp>
      <p:sp>
        <p:nvSpPr>
          <p:cNvPr id="5" name="Metin Yer Tutucusu 4"/>
          <p:cNvSpPr>
            <a:spLocks noGrp="1"/>
          </p:cNvSpPr>
          <p:nvPr>
            <p:ph type="body" sz="quarter" idx="13"/>
          </p:nvPr>
        </p:nvSpPr>
        <p:spPr>
          <a:xfrm>
            <a:off x="1229710" y="1818290"/>
            <a:ext cx="2970053" cy="4424855"/>
          </a:xfrm>
          <a:solidFill>
            <a:srgbClr val="FFFF00"/>
          </a:solidFill>
        </p:spPr>
        <p:txBody>
          <a:bodyPr>
            <a:normAutofit/>
          </a:bodyPr>
          <a:lstStyle/>
          <a:p>
            <a:pPr marL="0" indent="0">
              <a:buNone/>
            </a:pPr>
            <a:r>
              <a:rPr lang="tr-TR" b="1" u="sng" dirty="0" smtClean="0">
                <a:solidFill>
                  <a:srgbClr val="002060"/>
                </a:solidFill>
              </a:rPr>
              <a:t>Etkene Faktöre Göre</a:t>
            </a:r>
          </a:p>
          <a:p>
            <a:pPr>
              <a:lnSpc>
                <a:spcPct val="100000"/>
              </a:lnSpc>
              <a:buClr>
                <a:srgbClr val="002060"/>
              </a:buClr>
              <a:buSzPct val="90000"/>
              <a:buFont typeface="Wingdings" panose="05000000000000000000" pitchFamily="2" charset="2"/>
              <a:buChar char="Ø"/>
            </a:pPr>
            <a:r>
              <a:rPr lang="tr-TR" sz="2000" dirty="0" smtClean="0"/>
              <a:t>Fiziksel Nedenli Meslek Hastalıkları</a:t>
            </a:r>
          </a:p>
          <a:p>
            <a:pPr>
              <a:lnSpc>
                <a:spcPct val="100000"/>
              </a:lnSpc>
              <a:buClr>
                <a:srgbClr val="002060"/>
              </a:buClr>
              <a:buSzPct val="90000"/>
              <a:buFont typeface="Wingdings" panose="05000000000000000000" pitchFamily="2" charset="2"/>
              <a:buChar char="Ø"/>
            </a:pPr>
            <a:r>
              <a:rPr lang="tr-TR" sz="2000" dirty="0" smtClean="0"/>
              <a:t>Kimyasal Nedenli Meslek Hastalıkları</a:t>
            </a:r>
          </a:p>
          <a:p>
            <a:pPr>
              <a:lnSpc>
                <a:spcPct val="100000"/>
              </a:lnSpc>
              <a:buClr>
                <a:srgbClr val="002060"/>
              </a:buClr>
              <a:buSzPct val="90000"/>
              <a:buFont typeface="Wingdings" panose="05000000000000000000" pitchFamily="2" charset="2"/>
              <a:buChar char="Ø"/>
            </a:pPr>
            <a:r>
              <a:rPr lang="tr-TR" sz="2000" dirty="0" smtClean="0"/>
              <a:t>Toz Nedenli Meslek Hastalıkları</a:t>
            </a:r>
          </a:p>
          <a:p>
            <a:pPr>
              <a:lnSpc>
                <a:spcPct val="100000"/>
              </a:lnSpc>
              <a:buClr>
                <a:srgbClr val="002060"/>
              </a:buClr>
              <a:buSzPct val="90000"/>
              <a:buFont typeface="Wingdings" panose="05000000000000000000" pitchFamily="2" charset="2"/>
              <a:buChar char="Ø"/>
            </a:pPr>
            <a:r>
              <a:rPr lang="tr-TR" sz="2000" dirty="0" smtClean="0"/>
              <a:t>Biyolojik Nedenli Meslek Hastalıkları</a:t>
            </a:r>
          </a:p>
          <a:p>
            <a:pPr>
              <a:lnSpc>
                <a:spcPct val="100000"/>
              </a:lnSpc>
              <a:buClr>
                <a:srgbClr val="002060"/>
              </a:buClr>
              <a:buSzPct val="90000"/>
              <a:buFont typeface="Wingdings" panose="05000000000000000000" pitchFamily="2" charset="2"/>
              <a:buChar char="Ø"/>
            </a:pPr>
            <a:r>
              <a:rPr lang="tr-TR" sz="2000" dirty="0" smtClean="0"/>
              <a:t>Ergonomik Nedenli Meslek Hastalıkları</a:t>
            </a:r>
          </a:p>
          <a:p>
            <a:pPr>
              <a:lnSpc>
                <a:spcPct val="100000"/>
              </a:lnSpc>
              <a:buClr>
                <a:srgbClr val="002060"/>
              </a:buClr>
              <a:buSzPct val="90000"/>
              <a:buFont typeface="Wingdings" panose="05000000000000000000" pitchFamily="2" charset="2"/>
              <a:buChar char="Ø"/>
            </a:pPr>
            <a:endParaRPr lang="tr-TR" sz="2000" dirty="0"/>
          </a:p>
        </p:txBody>
      </p:sp>
      <p:sp>
        <p:nvSpPr>
          <p:cNvPr id="6" name="Metin Yer Tutucusu 5"/>
          <p:cNvSpPr>
            <a:spLocks noGrp="1"/>
          </p:cNvSpPr>
          <p:nvPr>
            <p:ph type="body" sz="quarter" idx="15"/>
          </p:nvPr>
        </p:nvSpPr>
        <p:spPr>
          <a:xfrm>
            <a:off x="8271641" y="1818290"/>
            <a:ext cx="3352799" cy="4424855"/>
          </a:xfrm>
          <a:solidFill>
            <a:srgbClr val="FFC000"/>
          </a:solidFill>
        </p:spPr>
        <p:txBody>
          <a:bodyPr>
            <a:normAutofit/>
          </a:bodyPr>
          <a:lstStyle/>
          <a:p>
            <a:pPr marL="0" indent="0">
              <a:buNone/>
            </a:pPr>
            <a:r>
              <a:rPr lang="tr-TR" b="1" u="sng" dirty="0">
                <a:solidFill>
                  <a:srgbClr val="002060"/>
                </a:solidFill>
              </a:rPr>
              <a:t>Mesleklere </a:t>
            </a:r>
            <a:r>
              <a:rPr lang="tr-TR" b="1" u="sng" dirty="0" smtClean="0">
                <a:solidFill>
                  <a:srgbClr val="002060"/>
                </a:solidFill>
              </a:rPr>
              <a:t>Göre</a:t>
            </a:r>
          </a:p>
          <a:p>
            <a:pPr>
              <a:lnSpc>
                <a:spcPct val="100000"/>
              </a:lnSpc>
              <a:buClr>
                <a:srgbClr val="002060"/>
              </a:buClr>
              <a:buSzPct val="90000"/>
              <a:buFont typeface="Wingdings" panose="05000000000000000000" pitchFamily="2" charset="2"/>
              <a:buChar char="Ø"/>
            </a:pPr>
            <a:r>
              <a:rPr lang="tr-TR" sz="2000" dirty="0"/>
              <a:t>Madencilerin Meslek </a:t>
            </a:r>
            <a:r>
              <a:rPr lang="tr-TR" sz="2000" dirty="0" smtClean="0"/>
              <a:t>Hastalıkları</a:t>
            </a:r>
          </a:p>
          <a:p>
            <a:pPr>
              <a:lnSpc>
                <a:spcPct val="100000"/>
              </a:lnSpc>
              <a:buClr>
                <a:srgbClr val="002060"/>
              </a:buClr>
              <a:buSzPct val="90000"/>
              <a:buFont typeface="Wingdings" panose="05000000000000000000" pitchFamily="2" charset="2"/>
              <a:buChar char="Ø"/>
            </a:pPr>
            <a:r>
              <a:rPr lang="tr-TR" sz="2000" dirty="0" smtClean="0"/>
              <a:t>Kaynakçıların Meslek Hastalıkları</a:t>
            </a:r>
          </a:p>
          <a:p>
            <a:pPr>
              <a:lnSpc>
                <a:spcPct val="100000"/>
              </a:lnSpc>
              <a:buClr>
                <a:srgbClr val="002060"/>
              </a:buClr>
              <a:buSzPct val="90000"/>
              <a:buFont typeface="Wingdings" panose="05000000000000000000" pitchFamily="2" charset="2"/>
              <a:buChar char="Ø"/>
            </a:pPr>
            <a:r>
              <a:rPr lang="tr-TR" sz="2000" dirty="0" smtClean="0"/>
              <a:t>Yüksekte Çalışanların Meslek Hastalıkları</a:t>
            </a:r>
          </a:p>
          <a:p>
            <a:pPr>
              <a:lnSpc>
                <a:spcPct val="100000"/>
              </a:lnSpc>
              <a:buClr>
                <a:srgbClr val="002060"/>
              </a:buClr>
              <a:buSzPct val="90000"/>
              <a:buFont typeface="Wingdings" panose="05000000000000000000" pitchFamily="2" charset="2"/>
              <a:buChar char="Ø"/>
            </a:pPr>
            <a:r>
              <a:rPr lang="tr-TR" sz="2000" dirty="0" smtClean="0"/>
              <a:t>Sağlıkçıların Meslek Hastalıkları</a:t>
            </a:r>
          </a:p>
          <a:p>
            <a:pPr>
              <a:lnSpc>
                <a:spcPct val="100000"/>
              </a:lnSpc>
              <a:buClr>
                <a:srgbClr val="002060"/>
              </a:buClr>
              <a:buSzPct val="90000"/>
              <a:buFont typeface="Wingdings" panose="05000000000000000000" pitchFamily="2" charset="2"/>
              <a:buChar char="Ø"/>
            </a:pPr>
            <a:r>
              <a:rPr lang="tr-TR" sz="2000" dirty="0" smtClean="0"/>
              <a:t>Boyacıların Meslek Hastalıkları</a:t>
            </a:r>
            <a:endParaRPr lang="tr-TR" sz="2000" dirty="0"/>
          </a:p>
        </p:txBody>
      </p:sp>
      <p:sp>
        <p:nvSpPr>
          <p:cNvPr id="7" name="Metin Yer Tutucusu 6"/>
          <p:cNvSpPr>
            <a:spLocks noGrp="1"/>
          </p:cNvSpPr>
          <p:nvPr>
            <p:ph type="body" sz="quarter" idx="16"/>
          </p:nvPr>
        </p:nvSpPr>
        <p:spPr>
          <a:xfrm>
            <a:off x="4393324" y="1818290"/>
            <a:ext cx="3468414" cy="4424855"/>
          </a:xfrm>
          <a:solidFill>
            <a:srgbClr val="92D050"/>
          </a:solidFill>
        </p:spPr>
        <p:txBody>
          <a:bodyPr>
            <a:normAutofit/>
          </a:bodyPr>
          <a:lstStyle/>
          <a:p>
            <a:pPr marL="0" indent="0">
              <a:buNone/>
            </a:pPr>
            <a:r>
              <a:rPr lang="tr-TR" b="1" u="sng" dirty="0">
                <a:solidFill>
                  <a:srgbClr val="002060"/>
                </a:solidFill>
              </a:rPr>
              <a:t>Etkilenen Sisteme </a:t>
            </a:r>
            <a:r>
              <a:rPr lang="tr-TR" b="1" u="sng" dirty="0" smtClean="0">
                <a:solidFill>
                  <a:srgbClr val="002060"/>
                </a:solidFill>
              </a:rPr>
              <a:t>Göre</a:t>
            </a:r>
          </a:p>
          <a:p>
            <a:pPr>
              <a:lnSpc>
                <a:spcPct val="100000"/>
              </a:lnSpc>
              <a:buClr>
                <a:srgbClr val="002060"/>
              </a:buClr>
              <a:buSzPct val="90000"/>
              <a:buFont typeface="Wingdings" panose="05000000000000000000" pitchFamily="2" charset="2"/>
              <a:buChar char="Ø"/>
            </a:pPr>
            <a:r>
              <a:rPr lang="tr-TR" sz="2000" dirty="0"/>
              <a:t>Mesleki Cilt </a:t>
            </a:r>
            <a:r>
              <a:rPr lang="tr-TR" sz="2000" dirty="0" smtClean="0"/>
              <a:t>Hastalıkları</a:t>
            </a:r>
          </a:p>
          <a:p>
            <a:pPr>
              <a:lnSpc>
                <a:spcPct val="100000"/>
              </a:lnSpc>
              <a:buClr>
                <a:srgbClr val="002060"/>
              </a:buClr>
              <a:buSzPct val="90000"/>
              <a:buFont typeface="Wingdings" panose="05000000000000000000" pitchFamily="2" charset="2"/>
              <a:buChar char="Ø"/>
            </a:pPr>
            <a:r>
              <a:rPr lang="tr-TR" sz="2000" dirty="0" smtClean="0"/>
              <a:t>Mesleki Solunum Sistemi Hastalıkları</a:t>
            </a:r>
          </a:p>
          <a:p>
            <a:pPr>
              <a:lnSpc>
                <a:spcPct val="100000"/>
              </a:lnSpc>
              <a:buClr>
                <a:srgbClr val="002060"/>
              </a:buClr>
              <a:buSzPct val="90000"/>
              <a:buFont typeface="Wingdings" panose="05000000000000000000" pitchFamily="2" charset="2"/>
              <a:buChar char="Ø"/>
            </a:pPr>
            <a:r>
              <a:rPr lang="tr-TR" sz="2000" dirty="0" smtClean="0"/>
              <a:t>Mesleki Kalp Damar Hastalıkları</a:t>
            </a:r>
          </a:p>
          <a:p>
            <a:pPr>
              <a:lnSpc>
                <a:spcPct val="100000"/>
              </a:lnSpc>
              <a:buClr>
                <a:srgbClr val="002060"/>
              </a:buClr>
              <a:buSzPct val="90000"/>
              <a:buFont typeface="Wingdings" panose="05000000000000000000" pitchFamily="2" charset="2"/>
              <a:buChar char="Ø"/>
            </a:pPr>
            <a:r>
              <a:rPr lang="tr-TR" sz="2000" dirty="0" smtClean="0"/>
              <a:t>Mesleki Sinir Sistemi Hastalıkları</a:t>
            </a:r>
          </a:p>
          <a:p>
            <a:pPr>
              <a:lnSpc>
                <a:spcPct val="100000"/>
              </a:lnSpc>
              <a:buClr>
                <a:srgbClr val="002060"/>
              </a:buClr>
              <a:buSzPct val="90000"/>
              <a:buFont typeface="Wingdings" panose="05000000000000000000" pitchFamily="2" charset="2"/>
              <a:buChar char="Ø"/>
            </a:pPr>
            <a:r>
              <a:rPr lang="tr-TR" sz="2000" dirty="0" smtClean="0"/>
              <a:t>Mesleki </a:t>
            </a:r>
            <a:r>
              <a:rPr lang="tr-TR" sz="2000" dirty="0" err="1" smtClean="0"/>
              <a:t>Genitoüriner</a:t>
            </a:r>
            <a:r>
              <a:rPr lang="tr-TR" sz="2000" dirty="0" smtClean="0"/>
              <a:t> Sistem Hastalıkları</a:t>
            </a:r>
            <a:endParaRPr lang="tr-TR" sz="2000" dirty="0"/>
          </a:p>
        </p:txBody>
      </p:sp>
      <p:sp>
        <p:nvSpPr>
          <p:cNvPr id="9" name="Slayt Numarası Yer Tutucusu 8"/>
          <p:cNvSpPr>
            <a:spLocks noGrp="1"/>
          </p:cNvSpPr>
          <p:nvPr>
            <p:ph type="sldNum" sz="quarter" idx="12"/>
          </p:nvPr>
        </p:nvSpPr>
        <p:spPr/>
        <p:txBody>
          <a:bodyPr/>
          <a:lstStyle/>
          <a:p>
            <a:fld id="{F809C6CE-579E-44B4-B6A9-3ED3A3AFE959}" type="slidenum">
              <a:rPr lang="tr-TR" smtClean="0"/>
              <a:pPr/>
              <a:t>78</a:t>
            </a:fld>
            <a:endParaRPr lang="tr-TR"/>
          </a:p>
        </p:txBody>
      </p:sp>
    </p:spTree>
    <p:extLst>
      <p:ext uri="{BB962C8B-B14F-4D97-AF65-F5344CB8AC3E}">
        <p14:creationId xmlns="" xmlns:p14="http://schemas.microsoft.com/office/powerpoint/2010/main" val="20139858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10232"/>
          </a:xfrm>
        </p:spPr>
        <p:txBody>
          <a:bodyPr/>
          <a:lstStyle/>
          <a:p>
            <a:r>
              <a:rPr lang="tr-TR" b="1" dirty="0" err="1">
                <a:solidFill>
                  <a:srgbClr val="C00000"/>
                </a:solidFill>
              </a:rPr>
              <a:t>Mh</a:t>
            </a:r>
            <a:r>
              <a:rPr lang="tr-TR" b="1" dirty="0">
                <a:solidFill>
                  <a:srgbClr val="C00000"/>
                </a:solidFill>
              </a:rPr>
              <a:t> korunma yöntemleri</a:t>
            </a:r>
            <a:endParaRPr lang="tr-TR"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900918013"/>
              </p:ext>
            </p:extLst>
          </p:nvPr>
        </p:nvGraphicFramePr>
        <p:xfrm>
          <a:off x="987972" y="1870841"/>
          <a:ext cx="10216056" cy="412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p:cNvSpPr>
            <a:spLocks noGrp="1"/>
          </p:cNvSpPr>
          <p:nvPr>
            <p:ph type="sldNum" sz="quarter" idx="12"/>
          </p:nvPr>
        </p:nvSpPr>
        <p:spPr/>
        <p:txBody>
          <a:bodyPr/>
          <a:lstStyle/>
          <a:p>
            <a:fld id="{F809C6CE-579E-44B4-B6A9-3ED3A3AFE959}" type="slidenum">
              <a:rPr lang="tr-TR" smtClean="0"/>
              <a:pPr/>
              <a:t>79</a:t>
            </a:fld>
            <a:endParaRPr lang="tr-TR"/>
          </a:p>
        </p:txBody>
      </p:sp>
    </p:spTree>
    <p:extLst>
      <p:ext uri="{BB962C8B-B14F-4D97-AF65-F5344CB8AC3E}">
        <p14:creationId xmlns="" xmlns:p14="http://schemas.microsoft.com/office/powerpoint/2010/main" val="424070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29282"/>
          </a:xfrm>
        </p:spPr>
        <p:txBody>
          <a:bodyPr/>
          <a:lstStyle/>
          <a:p>
            <a:r>
              <a:rPr lang="tr-TR" dirty="0" smtClean="0">
                <a:solidFill>
                  <a:srgbClr val="FF0000"/>
                </a:solidFill>
              </a:rPr>
              <a:t>Kurulun görev ve yetkileri</a:t>
            </a:r>
            <a:endParaRPr lang="tr-TR" dirty="0">
              <a:solidFill>
                <a:srgbClr val="FF0000"/>
              </a:solidFill>
            </a:endParaRPr>
          </a:p>
        </p:txBody>
      </p:sp>
      <p:sp>
        <p:nvSpPr>
          <p:cNvPr id="3" name="İçerik Yer Tutucusu 2"/>
          <p:cNvSpPr>
            <a:spLocks noGrp="1"/>
          </p:cNvSpPr>
          <p:nvPr>
            <p:ph idx="1"/>
          </p:nvPr>
        </p:nvSpPr>
        <p:spPr>
          <a:xfrm>
            <a:off x="455612" y="1411286"/>
            <a:ext cx="11393488" cy="4932364"/>
          </a:xfrm>
        </p:spPr>
        <p:txBody>
          <a:bodyPr>
            <a:noAutofit/>
          </a:bodyPr>
          <a:lstStyle/>
          <a:p>
            <a:pPr algn="just">
              <a:lnSpc>
                <a:spcPct val="150000"/>
              </a:lnSpc>
              <a:spcBef>
                <a:spcPct val="0"/>
              </a:spcBef>
            </a:pPr>
            <a:r>
              <a:rPr lang="tr-TR" altLang="tr-TR" b="1" dirty="0"/>
              <a:t>İşyerinin niteliğine uygun bir </a:t>
            </a:r>
            <a:r>
              <a:rPr lang="tr-TR" altLang="tr-TR" b="1" dirty="0">
                <a:solidFill>
                  <a:srgbClr val="0070C0"/>
                </a:solidFill>
              </a:rPr>
              <a:t>iş sağlığı ve güvenliği iç yönerge taslağı hazırlamak, </a:t>
            </a:r>
          </a:p>
          <a:p>
            <a:pPr algn="just">
              <a:lnSpc>
                <a:spcPct val="150000"/>
              </a:lnSpc>
              <a:spcBef>
                <a:spcPct val="0"/>
              </a:spcBef>
            </a:pPr>
            <a:r>
              <a:rPr lang="tr-TR" altLang="tr-TR" b="1" dirty="0"/>
              <a:t>İşverenin veya işveren vekilinin onayına sunmak ve yönergenin uygulanmasını izlemek,</a:t>
            </a:r>
          </a:p>
          <a:p>
            <a:pPr algn="just">
              <a:lnSpc>
                <a:spcPct val="150000"/>
              </a:lnSpc>
              <a:spcBef>
                <a:spcPct val="0"/>
              </a:spcBef>
            </a:pPr>
            <a:r>
              <a:rPr lang="tr-TR" altLang="tr-TR" b="1" dirty="0"/>
              <a:t>İzleme sonuçlarını rapor haline getirip alınması gereken tedbirleri belirlemek ve kurul gündemine almak,</a:t>
            </a:r>
          </a:p>
          <a:p>
            <a:pPr algn="just">
              <a:lnSpc>
                <a:spcPct val="150000"/>
              </a:lnSpc>
              <a:spcBef>
                <a:spcPct val="0"/>
              </a:spcBef>
            </a:pPr>
            <a:r>
              <a:rPr lang="tr-TR" altLang="tr-TR" b="1" dirty="0">
                <a:solidFill>
                  <a:srgbClr val="0070C0"/>
                </a:solidFill>
              </a:rPr>
              <a:t>İş sağlığı ve güvenliği konularında o işyerinde çalışanlara yol göstermek,</a:t>
            </a:r>
          </a:p>
          <a:p>
            <a:pPr algn="just">
              <a:lnSpc>
                <a:spcPct val="150000"/>
              </a:lnSpc>
              <a:spcBef>
                <a:spcPct val="0"/>
              </a:spcBef>
            </a:pPr>
            <a:r>
              <a:rPr lang="tr-TR" altLang="tr-TR" b="1" dirty="0">
                <a:solidFill>
                  <a:srgbClr val="0070C0"/>
                </a:solidFill>
              </a:rPr>
              <a:t>İşyerinde iş sağlığı ve güvenliğine ilişkin tehlikeleri ve önlemleri değerlendirmek, tedbirleri belirlemek, işveren veya işveren vekiline bildirimde bulunmak,</a:t>
            </a:r>
          </a:p>
          <a:p>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8</a:t>
            </a:fld>
            <a:endParaRPr lang="tr-TR"/>
          </a:p>
        </p:txBody>
      </p:sp>
    </p:spTree>
    <p:extLst>
      <p:ext uri="{BB962C8B-B14F-4D97-AF65-F5344CB8AC3E}">
        <p14:creationId xmlns="" xmlns:p14="http://schemas.microsoft.com/office/powerpoint/2010/main" val="2237042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02701"/>
            <a:ext cx="10125678" cy="616449"/>
          </a:xfrm>
        </p:spPr>
        <p:txBody>
          <a:bodyPr>
            <a:normAutofit/>
          </a:bodyPr>
          <a:lstStyle/>
          <a:p>
            <a:pPr algn="ctr"/>
            <a:r>
              <a:rPr lang="tr-TR" sz="2800" b="1" dirty="0" err="1" smtClean="0">
                <a:solidFill>
                  <a:srgbClr val="C00000"/>
                </a:solidFill>
              </a:rPr>
              <a:t>Mh</a:t>
            </a:r>
            <a:r>
              <a:rPr lang="tr-TR" sz="2800" b="1" dirty="0" smtClean="0">
                <a:solidFill>
                  <a:srgbClr val="C00000"/>
                </a:solidFill>
              </a:rPr>
              <a:t> korunma yöntemleri</a:t>
            </a:r>
            <a:endParaRPr lang="tr-TR" sz="2800" b="1" dirty="0">
              <a:solidFill>
                <a:srgbClr val="C00000"/>
              </a:solidFill>
            </a:endParaRPr>
          </a:p>
        </p:txBody>
      </p:sp>
      <p:pic>
        <p:nvPicPr>
          <p:cNvPr id="8" name="Picture 2" descr="37&#10;Ekrem ÇAKMAK / ÇSGB – 07/11/2013&#10;1.Kullanılan Zararlı Maddelerin Değiştirilmesi&#10;2. Kapalı Çalışma Yöntemi&#10;3.Ayırma (Ort..."/>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7260" b="17617"/>
          <a:stretch/>
        </p:blipFill>
        <p:spPr bwMode="auto">
          <a:xfrm>
            <a:off x="311610" y="857251"/>
            <a:ext cx="11727822" cy="573405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Slayt Numarası Yer Tutucusu 9"/>
          <p:cNvSpPr>
            <a:spLocks noGrp="1"/>
          </p:cNvSpPr>
          <p:nvPr>
            <p:ph type="sldNum" sz="quarter" idx="12"/>
          </p:nvPr>
        </p:nvSpPr>
        <p:spPr/>
        <p:txBody>
          <a:bodyPr/>
          <a:lstStyle/>
          <a:p>
            <a:fld id="{F809C6CE-579E-44B4-B6A9-3ED3A3AFE959}" type="slidenum">
              <a:rPr lang="tr-TR" smtClean="0"/>
              <a:pPr/>
              <a:t>80</a:t>
            </a:fld>
            <a:endParaRPr lang="tr-TR"/>
          </a:p>
        </p:txBody>
      </p:sp>
    </p:spTree>
    <p:extLst>
      <p:ext uri="{BB962C8B-B14F-4D97-AF65-F5344CB8AC3E}">
        <p14:creationId xmlns="" xmlns:p14="http://schemas.microsoft.com/office/powerpoint/2010/main" val="8369067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57832"/>
          </a:xfrm>
        </p:spPr>
        <p:txBody>
          <a:bodyPr/>
          <a:lstStyle/>
          <a:p>
            <a:pPr algn="ctr"/>
            <a:r>
              <a:rPr lang="tr-TR" b="1" dirty="0">
                <a:solidFill>
                  <a:srgbClr val="C00000"/>
                </a:solidFill>
              </a:rPr>
              <a:t>İşveren sorumlulukları</a:t>
            </a:r>
          </a:p>
        </p:txBody>
      </p:sp>
      <p:sp>
        <p:nvSpPr>
          <p:cNvPr id="3" name="İçerik Yer Tutucusu 2"/>
          <p:cNvSpPr>
            <a:spLocks noGrp="1"/>
          </p:cNvSpPr>
          <p:nvPr>
            <p:ph idx="1"/>
          </p:nvPr>
        </p:nvSpPr>
        <p:spPr>
          <a:xfrm>
            <a:off x="1084262" y="1415228"/>
            <a:ext cx="10783888" cy="4771423"/>
          </a:xfrm>
        </p:spPr>
        <p:txBody>
          <a:bodyPr>
            <a:noAutofit/>
          </a:bodyPr>
          <a:lstStyle/>
          <a:p>
            <a:pPr>
              <a:buFont typeface="Wingdings" panose="05000000000000000000" pitchFamily="2" charset="2"/>
              <a:buChar char="Ø"/>
            </a:pPr>
            <a:r>
              <a:rPr lang="tr-TR" sz="2000" b="1" dirty="0"/>
              <a:t>S</a:t>
            </a:r>
            <a:r>
              <a:rPr lang="tr-TR" sz="2000" b="1" dirty="0" smtClean="0"/>
              <a:t>igortasız </a:t>
            </a:r>
            <a:r>
              <a:rPr lang="tr-TR" sz="2000" b="1" dirty="0"/>
              <a:t>işçi </a:t>
            </a:r>
            <a:r>
              <a:rPr lang="tr-TR" sz="2000" b="1" dirty="0" smtClean="0"/>
              <a:t>çalıştırılmaması,</a:t>
            </a:r>
          </a:p>
          <a:p>
            <a:pPr>
              <a:buFont typeface="Wingdings" panose="05000000000000000000" pitchFamily="2" charset="2"/>
              <a:buChar char="Ø"/>
            </a:pPr>
            <a:r>
              <a:rPr lang="tr-TR" sz="2000" b="1" dirty="0" smtClean="0"/>
              <a:t> </a:t>
            </a:r>
            <a:r>
              <a:rPr lang="tr-TR" sz="2000" b="1" dirty="0"/>
              <a:t>İ</a:t>
            </a:r>
            <a:r>
              <a:rPr lang="tr-TR" sz="2000" b="1" dirty="0" smtClean="0"/>
              <a:t>şe </a:t>
            </a:r>
            <a:r>
              <a:rPr lang="tr-TR" sz="2000" b="1" dirty="0"/>
              <a:t>giriş ve gerekli ise ağır ve tehlikeli işler raporu için gerekli </a:t>
            </a:r>
            <a:r>
              <a:rPr lang="tr-TR" sz="2000" b="1" dirty="0" smtClean="0"/>
              <a:t>muayeneler yapılmadan </a:t>
            </a:r>
            <a:r>
              <a:rPr lang="tr-TR" sz="2000" b="1" dirty="0"/>
              <a:t>işçi çalıştırılmaması</a:t>
            </a:r>
            <a:r>
              <a:rPr lang="tr-TR" sz="2000" b="1" dirty="0" smtClean="0"/>
              <a:t>,</a:t>
            </a:r>
          </a:p>
          <a:p>
            <a:pPr>
              <a:buFont typeface="Wingdings" panose="05000000000000000000" pitchFamily="2" charset="2"/>
              <a:buChar char="Ø"/>
            </a:pPr>
            <a:r>
              <a:rPr lang="tr-TR" sz="2000" b="1" dirty="0" smtClean="0"/>
              <a:t> </a:t>
            </a:r>
            <a:r>
              <a:rPr lang="tr-TR" sz="2000" b="1" dirty="0" smtClean="0">
                <a:solidFill>
                  <a:srgbClr val="0070C0"/>
                </a:solidFill>
              </a:rPr>
              <a:t>İşyeri </a:t>
            </a:r>
            <a:r>
              <a:rPr lang="tr-TR" sz="2000" b="1" dirty="0">
                <a:solidFill>
                  <a:srgbClr val="0070C0"/>
                </a:solidFill>
              </a:rPr>
              <a:t>ortamında gerekli hijyen </a:t>
            </a:r>
            <a:r>
              <a:rPr lang="tr-TR" sz="2000" b="1" dirty="0" smtClean="0">
                <a:solidFill>
                  <a:srgbClr val="0070C0"/>
                </a:solidFill>
              </a:rPr>
              <a:t>koşullarının sağlanması</a:t>
            </a:r>
            <a:r>
              <a:rPr lang="tr-TR" sz="2000" b="1" dirty="0">
                <a:solidFill>
                  <a:srgbClr val="0070C0"/>
                </a:solidFill>
              </a:rPr>
              <a:t>, </a:t>
            </a:r>
            <a:endParaRPr lang="tr-TR" sz="2000" b="1" dirty="0" smtClean="0">
              <a:solidFill>
                <a:srgbClr val="0070C0"/>
              </a:solidFill>
            </a:endParaRPr>
          </a:p>
          <a:p>
            <a:pPr>
              <a:buFont typeface="Wingdings" panose="05000000000000000000" pitchFamily="2" charset="2"/>
              <a:buChar char="Ø"/>
            </a:pPr>
            <a:r>
              <a:rPr lang="tr-TR" sz="2000" b="1" dirty="0" smtClean="0"/>
              <a:t>İşyeri </a:t>
            </a:r>
            <a:r>
              <a:rPr lang="tr-TR" sz="2000" b="1" dirty="0"/>
              <a:t>ortamında temiz hava sirkülasyonunun sağlanması, </a:t>
            </a:r>
            <a:endParaRPr lang="tr-TR" sz="2000" b="1" dirty="0" smtClean="0"/>
          </a:p>
          <a:p>
            <a:pPr>
              <a:buFont typeface="Wingdings" panose="05000000000000000000" pitchFamily="2" charset="2"/>
              <a:buChar char="Ø"/>
            </a:pPr>
            <a:r>
              <a:rPr lang="tr-TR" sz="2000" b="1" dirty="0" smtClean="0"/>
              <a:t>İşlem sırasında </a:t>
            </a:r>
            <a:r>
              <a:rPr lang="tr-TR" sz="2000" b="1" dirty="0"/>
              <a:t>ortaya çıkan zararlıların uygun yollarla uzaklaştırılması, </a:t>
            </a:r>
            <a:endParaRPr lang="tr-TR" sz="2000" b="1" dirty="0" smtClean="0"/>
          </a:p>
          <a:p>
            <a:pPr>
              <a:buFont typeface="Wingdings" panose="05000000000000000000" pitchFamily="2" charset="2"/>
              <a:buChar char="Ø"/>
            </a:pPr>
            <a:r>
              <a:rPr lang="tr-TR" sz="2000" b="1" dirty="0" smtClean="0">
                <a:solidFill>
                  <a:srgbClr val="0070C0"/>
                </a:solidFill>
              </a:rPr>
              <a:t>Periyodik muayenelerin </a:t>
            </a:r>
            <a:r>
              <a:rPr lang="tr-TR" sz="2000" b="1" dirty="0">
                <a:solidFill>
                  <a:srgbClr val="0070C0"/>
                </a:solidFill>
              </a:rPr>
              <a:t>zamanında yaptırılması, </a:t>
            </a:r>
            <a:endParaRPr lang="tr-TR" sz="2000" b="1" dirty="0" smtClean="0">
              <a:solidFill>
                <a:srgbClr val="0070C0"/>
              </a:solidFill>
            </a:endParaRPr>
          </a:p>
          <a:p>
            <a:pPr>
              <a:buFont typeface="Wingdings" panose="05000000000000000000" pitchFamily="2" charset="2"/>
              <a:buChar char="Ø"/>
            </a:pPr>
            <a:r>
              <a:rPr lang="tr-TR" sz="2000" b="1" dirty="0" smtClean="0"/>
              <a:t>İşyeri </a:t>
            </a:r>
            <a:r>
              <a:rPr lang="tr-TR" sz="2000" b="1" dirty="0"/>
              <a:t>hekimi, sigorta ve iş </a:t>
            </a:r>
            <a:r>
              <a:rPr lang="tr-TR" sz="2000" b="1" dirty="0" smtClean="0"/>
              <a:t>müfettişi görevlilerinin </a:t>
            </a:r>
            <a:r>
              <a:rPr lang="tr-TR" sz="2000" b="1" dirty="0"/>
              <a:t>uyarı ve </a:t>
            </a:r>
            <a:r>
              <a:rPr lang="tr-TR" sz="2000" b="1" dirty="0" smtClean="0"/>
              <a:t>tavsiyelerinin yerine getirilmesi,</a:t>
            </a:r>
          </a:p>
          <a:p>
            <a:pPr marL="0" indent="0">
              <a:buNone/>
            </a:pPr>
            <a:r>
              <a:rPr lang="tr-TR" sz="2000" b="1" dirty="0" smtClean="0"/>
              <a:t> </a:t>
            </a:r>
            <a:r>
              <a:rPr lang="tr-TR" sz="2000" b="1" dirty="0"/>
              <a:t>meslek hastalıklarının önlenmesinde çok büyük önem </a:t>
            </a:r>
            <a:r>
              <a:rPr lang="tr-TR" sz="2000" b="1" dirty="0" smtClean="0"/>
              <a:t>arz etmektedir</a:t>
            </a:r>
            <a:r>
              <a:rPr lang="tr-TR" sz="2000" b="1" dirty="0"/>
              <a:t>.</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81</a:t>
            </a:fld>
            <a:endParaRPr lang="tr-TR"/>
          </a:p>
        </p:txBody>
      </p:sp>
    </p:spTree>
    <p:extLst>
      <p:ext uri="{BB962C8B-B14F-4D97-AF65-F5344CB8AC3E}">
        <p14:creationId xmlns="" xmlns:p14="http://schemas.microsoft.com/office/powerpoint/2010/main" val="20933409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48332"/>
          </a:xfrm>
        </p:spPr>
        <p:txBody>
          <a:bodyPr/>
          <a:lstStyle/>
          <a:p>
            <a:pPr algn="ctr"/>
            <a:r>
              <a:rPr lang="tr-TR" b="1" dirty="0" smtClean="0">
                <a:solidFill>
                  <a:srgbClr val="C00000"/>
                </a:solidFill>
              </a:rPr>
              <a:t>Çalışanlara </a:t>
            </a:r>
            <a:r>
              <a:rPr lang="tr-TR" b="1" dirty="0">
                <a:solidFill>
                  <a:srgbClr val="C00000"/>
                </a:solidFill>
              </a:rPr>
              <a:t>ait sorumluluklar</a:t>
            </a:r>
          </a:p>
        </p:txBody>
      </p:sp>
      <p:sp>
        <p:nvSpPr>
          <p:cNvPr id="3" name="İçerik Yer Tutucusu 2"/>
          <p:cNvSpPr>
            <a:spLocks noGrp="1"/>
          </p:cNvSpPr>
          <p:nvPr>
            <p:ph idx="1"/>
          </p:nvPr>
        </p:nvSpPr>
        <p:spPr>
          <a:xfrm>
            <a:off x="1141412" y="1839310"/>
            <a:ext cx="10262312" cy="4382813"/>
          </a:xfrm>
        </p:spPr>
        <p:txBody>
          <a:bodyPr>
            <a:normAutofit fontScale="92500"/>
          </a:bodyPr>
          <a:lstStyle/>
          <a:p>
            <a:pPr marL="0" indent="0">
              <a:buNone/>
            </a:pPr>
            <a:r>
              <a:rPr lang="tr-TR" b="1" dirty="0"/>
              <a:t>Meslek hastalıklarının önlenmesinde sigortalılara ait sorumluluklar ise; </a:t>
            </a:r>
            <a:endParaRPr lang="tr-TR" b="1" dirty="0" smtClean="0"/>
          </a:p>
          <a:p>
            <a:pPr>
              <a:buFont typeface="Wingdings" panose="05000000000000000000" pitchFamily="2" charset="2"/>
              <a:buChar char="Ø"/>
            </a:pPr>
            <a:r>
              <a:rPr lang="tr-TR" b="1" dirty="0">
                <a:solidFill>
                  <a:srgbClr val="0070C0"/>
                </a:solidFill>
              </a:rPr>
              <a:t>K</a:t>
            </a:r>
            <a:r>
              <a:rPr lang="tr-TR" b="1" dirty="0" smtClean="0">
                <a:solidFill>
                  <a:srgbClr val="0070C0"/>
                </a:solidFill>
              </a:rPr>
              <a:t>işisel hijyen </a:t>
            </a:r>
            <a:r>
              <a:rPr lang="tr-TR" b="1" dirty="0">
                <a:solidFill>
                  <a:srgbClr val="0070C0"/>
                </a:solidFill>
              </a:rPr>
              <a:t>kurallarına uymak</a:t>
            </a:r>
            <a:r>
              <a:rPr lang="tr-TR" b="1" dirty="0" smtClean="0">
                <a:solidFill>
                  <a:srgbClr val="0070C0"/>
                </a:solidFill>
              </a:rPr>
              <a:t>,</a:t>
            </a:r>
          </a:p>
          <a:p>
            <a:pPr>
              <a:buFont typeface="Wingdings" panose="05000000000000000000" pitchFamily="2" charset="2"/>
              <a:buChar char="Ø"/>
            </a:pPr>
            <a:r>
              <a:rPr lang="tr-TR" b="1" dirty="0" smtClean="0"/>
              <a:t> </a:t>
            </a:r>
            <a:r>
              <a:rPr lang="tr-TR" b="1" dirty="0" smtClean="0">
                <a:solidFill>
                  <a:srgbClr val="0070C0"/>
                </a:solidFill>
              </a:rPr>
              <a:t>İş </a:t>
            </a:r>
            <a:r>
              <a:rPr lang="tr-TR" b="1" dirty="0">
                <a:solidFill>
                  <a:srgbClr val="0070C0"/>
                </a:solidFill>
              </a:rPr>
              <a:t>sırasında kesinlikle sigara içmemek</a:t>
            </a:r>
            <a:r>
              <a:rPr lang="tr-TR" b="1" dirty="0" smtClean="0">
                <a:solidFill>
                  <a:srgbClr val="0070C0"/>
                </a:solidFill>
              </a:rPr>
              <a:t>,</a:t>
            </a:r>
          </a:p>
          <a:p>
            <a:pPr>
              <a:buFont typeface="Wingdings" panose="05000000000000000000" pitchFamily="2" charset="2"/>
              <a:buChar char="Ø"/>
            </a:pPr>
            <a:r>
              <a:rPr lang="tr-TR" b="1" dirty="0" smtClean="0"/>
              <a:t> İş </a:t>
            </a:r>
            <a:r>
              <a:rPr lang="tr-TR" b="1" dirty="0"/>
              <a:t>çıkışı duş </a:t>
            </a:r>
            <a:r>
              <a:rPr lang="tr-TR" b="1" dirty="0" smtClean="0"/>
              <a:t>almak,</a:t>
            </a:r>
          </a:p>
          <a:p>
            <a:pPr>
              <a:buFont typeface="Wingdings" panose="05000000000000000000" pitchFamily="2" charset="2"/>
              <a:buChar char="Ø"/>
            </a:pPr>
            <a:r>
              <a:rPr lang="tr-TR" b="1" dirty="0" smtClean="0"/>
              <a:t> Elbise </a:t>
            </a:r>
            <a:r>
              <a:rPr lang="tr-TR" b="1" dirty="0"/>
              <a:t>dolabında iş kıyafetleri ile günlük kıyafetlerini ayrı bölümlere </a:t>
            </a:r>
            <a:r>
              <a:rPr lang="tr-TR" b="1" dirty="0" smtClean="0"/>
              <a:t>koymak, </a:t>
            </a:r>
          </a:p>
          <a:p>
            <a:pPr>
              <a:buFont typeface="Wingdings" panose="05000000000000000000" pitchFamily="2" charset="2"/>
              <a:buChar char="Ø"/>
            </a:pPr>
            <a:r>
              <a:rPr lang="tr-TR" b="1" dirty="0" smtClean="0">
                <a:solidFill>
                  <a:srgbClr val="0070C0"/>
                </a:solidFill>
              </a:rPr>
              <a:t>İşverenin </a:t>
            </a:r>
            <a:r>
              <a:rPr lang="tr-TR" b="1" dirty="0">
                <a:solidFill>
                  <a:srgbClr val="0070C0"/>
                </a:solidFill>
              </a:rPr>
              <a:t>sağlık ve güvenlik talimatlarına uymak</a:t>
            </a:r>
            <a:r>
              <a:rPr lang="tr-TR" b="1" dirty="0" smtClean="0">
                <a:solidFill>
                  <a:srgbClr val="0070C0"/>
                </a:solidFill>
              </a:rPr>
              <a:t>,</a:t>
            </a:r>
          </a:p>
          <a:p>
            <a:pPr>
              <a:buFont typeface="Wingdings" panose="05000000000000000000" pitchFamily="2" charset="2"/>
              <a:buChar char="Ø"/>
            </a:pPr>
            <a:r>
              <a:rPr lang="tr-TR" b="1" dirty="0" smtClean="0"/>
              <a:t> </a:t>
            </a:r>
            <a:r>
              <a:rPr lang="tr-TR" b="1" dirty="0" smtClean="0">
                <a:solidFill>
                  <a:srgbClr val="0070C0"/>
                </a:solidFill>
              </a:rPr>
              <a:t>Gerekiyorsa </a:t>
            </a:r>
            <a:r>
              <a:rPr lang="tr-TR" b="1" dirty="0">
                <a:solidFill>
                  <a:srgbClr val="0070C0"/>
                </a:solidFill>
              </a:rPr>
              <a:t>kişisel </a:t>
            </a:r>
            <a:r>
              <a:rPr lang="tr-TR" b="1" dirty="0" smtClean="0">
                <a:solidFill>
                  <a:srgbClr val="0070C0"/>
                </a:solidFill>
              </a:rPr>
              <a:t>koruyucu donanımları </a:t>
            </a:r>
            <a:r>
              <a:rPr lang="tr-TR" b="1" dirty="0">
                <a:solidFill>
                  <a:srgbClr val="0070C0"/>
                </a:solidFill>
              </a:rPr>
              <a:t>usulüne göre ve sürekli kullanmak, </a:t>
            </a:r>
            <a:endParaRPr lang="tr-TR" b="1" dirty="0" smtClean="0">
              <a:solidFill>
                <a:srgbClr val="0070C0"/>
              </a:solidFill>
            </a:endParaRPr>
          </a:p>
          <a:p>
            <a:pPr>
              <a:buFont typeface="Wingdings" panose="05000000000000000000" pitchFamily="2" charset="2"/>
              <a:buChar char="Ø"/>
            </a:pPr>
            <a:r>
              <a:rPr lang="tr-TR" b="1" dirty="0" smtClean="0">
                <a:solidFill>
                  <a:srgbClr val="0070C0"/>
                </a:solidFill>
              </a:rPr>
              <a:t>Periyodik muayenelere, kontrol </a:t>
            </a:r>
            <a:r>
              <a:rPr lang="tr-TR" b="1" dirty="0">
                <a:solidFill>
                  <a:srgbClr val="0070C0"/>
                </a:solidFill>
              </a:rPr>
              <a:t>muayenelerine zamanında gitmektir.</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82</a:t>
            </a:fld>
            <a:endParaRPr lang="tr-TR"/>
          </a:p>
        </p:txBody>
      </p:sp>
    </p:spTree>
    <p:extLst>
      <p:ext uri="{BB962C8B-B14F-4D97-AF65-F5344CB8AC3E}">
        <p14:creationId xmlns="" xmlns:p14="http://schemas.microsoft.com/office/powerpoint/2010/main" val="38068625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52724" y="1507958"/>
            <a:ext cx="9906000" cy="3400926"/>
          </a:xfrm>
        </p:spPr>
        <p:txBody>
          <a:bodyPr>
            <a:noAutofit/>
          </a:bodyPr>
          <a:lstStyle/>
          <a:p>
            <a:r>
              <a:rPr lang="tr-TR" sz="7200" dirty="0" smtClean="0">
                <a:solidFill>
                  <a:srgbClr val="FFFF00"/>
                </a:solidFill>
              </a:rPr>
              <a:t>İşyerine ait </a:t>
            </a:r>
            <a:br>
              <a:rPr lang="tr-TR" sz="7200" dirty="0" smtClean="0">
                <a:solidFill>
                  <a:srgbClr val="FFFF00"/>
                </a:solidFill>
              </a:rPr>
            </a:br>
            <a:r>
              <a:rPr lang="tr-TR" sz="7200" dirty="0" smtClean="0">
                <a:solidFill>
                  <a:srgbClr val="FFFF00"/>
                </a:solidFill>
              </a:rPr>
              <a:t/>
            </a:r>
            <a:br>
              <a:rPr lang="tr-TR" sz="7200" dirty="0" smtClean="0">
                <a:solidFill>
                  <a:srgbClr val="FFFF00"/>
                </a:solidFill>
              </a:rPr>
            </a:br>
            <a:r>
              <a:rPr lang="tr-TR" sz="7200" dirty="0" smtClean="0">
                <a:solidFill>
                  <a:srgbClr val="FFFF00"/>
                </a:solidFill>
              </a:rPr>
              <a:t>özel riskler</a:t>
            </a:r>
            <a:endParaRPr lang="tr-TR" sz="7200" dirty="0">
              <a:solidFill>
                <a:srgbClr val="FFFF00"/>
              </a:solidFill>
            </a:endParaRPr>
          </a:p>
        </p:txBody>
      </p:sp>
      <p:sp>
        <p:nvSpPr>
          <p:cNvPr id="8" name="Slayt Numarası Yer Tutucusu 7"/>
          <p:cNvSpPr>
            <a:spLocks noGrp="1"/>
          </p:cNvSpPr>
          <p:nvPr>
            <p:ph type="sldNum" sz="quarter" idx="12"/>
          </p:nvPr>
        </p:nvSpPr>
        <p:spPr/>
        <p:txBody>
          <a:bodyPr/>
          <a:lstStyle/>
          <a:p>
            <a:fld id="{F809C6CE-579E-44B4-B6A9-3ED3A3AFE959}" type="slidenum">
              <a:rPr lang="tr-TR" smtClean="0"/>
              <a:pPr/>
              <a:t>83</a:t>
            </a:fld>
            <a:endParaRPr lang="tr-TR"/>
          </a:p>
        </p:txBody>
      </p:sp>
    </p:spTree>
    <p:extLst>
      <p:ext uri="{BB962C8B-B14F-4D97-AF65-F5344CB8AC3E}">
        <p14:creationId xmlns="" xmlns:p14="http://schemas.microsoft.com/office/powerpoint/2010/main" val="29587561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171450"/>
            <a:ext cx="9905998" cy="895350"/>
          </a:xfrm>
        </p:spPr>
        <p:txBody>
          <a:bodyPr/>
          <a:lstStyle/>
          <a:p>
            <a:pPr algn="ctr"/>
            <a:r>
              <a:rPr lang="tr-TR" b="1" dirty="0" smtClean="0">
                <a:solidFill>
                  <a:srgbClr val="C00000"/>
                </a:solidFill>
              </a:rPr>
              <a:t>Laboratuvarlar</a:t>
            </a:r>
            <a:endParaRPr lang="tr-TR" b="1" dirty="0">
              <a:solidFill>
                <a:srgbClr val="C00000"/>
              </a:solidFill>
            </a:endParaRPr>
          </a:p>
        </p:txBody>
      </p:sp>
      <p:sp>
        <p:nvSpPr>
          <p:cNvPr id="3" name="İçerik Yer Tutucusu 2"/>
          <p:cNvSpPr>
            <a:spLocks noGrp="1"/>
          </p:cNvSpPr>
          <p:nvPr>
            <p:ph idx="1"/>
          </p:nvPr>
        </p:nvSpPr>
        <p:spPr>
          <a:xfrm>
            <a:off x="742951" y="1315453"/>
            <a:ext cx="10983828" cy="5275847"/>
          </a:xfrm>
        </p:spPr>
        <p:txBody>
          <a:bodyPr>
            <a:normAutofit fontScale="92500" lnSpcReduction="10000"/>
          </a:bodyPr>
          <a:lstStyle/>
          <a:p>
            <a:pPr algn="just">
              <a:defRPr/>
            </a:pPr>
            <a:r>
              <a:rPr lang="tr-TR" b="1" dirty="0"/>
              <a:t>En önemli risklerimiz laboratuvarlarımızda..!</a:t>
            </a:r>
          </a:p>
          <a:p>
            <a:pPr algn="just">
              <a:defRPr/>
            </a:pPr>
            <a:r>
              <a:rPr lang="tr-TR" b="1" dirty="0"/>
              <a:t>Bununla ilgili olarak Yönerge </a:t>
            </a:r>
            <a:r>
              <a:rPr lang="tr-TR" b="1" dirty="0" smtClean="0"/>
              <a:t>oluşturulmuş </a:t>
            </a:r>
            <a:r>
              <a:rPr lang="tr-TR" b="1" dirty="0"/>
              <a:t>durumda.</a:t>
            </a:r>
          </a:p>
          <a:p>
            <a:pPr algn="just">
              <a:defRPr/>
            </a:pPr>
            <a:r>
              <a:rPr lang="tr-TR" b="1" dirty="0"/>
              <a:t>Bu Yönergede;</a:t>
            </a:r>
          </a:p>
          <a:p>
            <a:pPr lvl="1" algn="just">
              <a:defRPr/>
            </a:pPr>
            <a:r>
              <a:rPr lang="tr-TR" sz="2400" b="1" dirty="0"/>
              <a:t>Laboratuvar Sorumlusunun Yetki ve Sorumlulukları</a:t>
            </a:r>
          </a:p>
          <a:p>
            <a:pPr lvl="1" algn="just">
              <a:defRPr/>
            </a:pPr>
            <a:r>
              <a:rPr lang="tr-TR" sz="2400" b="1" dirty="0"/>
              <a:t>Laboratuvar Sorumlusu Yardımcısının Görev Ve Sorumlulukları</a:t>
            </a:r>
          </a:p>
          <a:p>
            <a:pPr lvl="1" algn="just">
              <a:defRPr/>
            </a:pPr>
            <a:r>
              <a:rPr lang="tr-TR" sz="2400" b="1" dirty="0"/>
              <a:t>Laboratuvar Personelinin Görev Ve Sorumlukları</a:t>
            </a:r>
          </a:p>
          <a:p>
            <a:pPr lvl="1" algn="just">
              <a:defRPr/>
            </a:pPr>
            <a:r>
              <a:rPr lang="tr-TR" sz="2400" b="1" dirty="0"/>
              <a:t>Öğrencilerin Sorumlulukları</a:t>
            </a:r>
          </a:p>
          <a:p>
            <a:pPr lvl="1" algn="just">
              <a:defRPr/>
            </a:pPr>
            <a:r>
              <a:rPr lang="tr-TR" sz="2400" b="1" dirty="0"/>
              <a:t>Geçici Teknik ve Bakım Hizmeti Veren Kişilerin Görev ve Sorumlukları</a:t>
            </a:r>
          </a:p>
          <a:p>
            <a:pPr lvl="1" algn="just">
              <a:defRPr/>
            </a:pPr>
            <a:r>
              <a:rPr lang="tr-TR" sz="2400" b="1" dirty="0"/>
              <a:t>Diğer Kullanıcılar</a:t>
            </a:r>
          </a:p>
          <a:p>
            <a:pPr lvl="1" algn="just">
              <a:defRPr/>
            </a:pPr>
            <a:r>
              <a:rPr lang="tr-TR" sz="2400" b="1" dirty="0"/>
              <a:t>Ziyaretçilerin Görev ve </a:t>
            </a:r>
            <a:r>
              <a:rPr lang="tr-TR" sz="2400" b="1" dirty="0" smtClean="0"/>
              <a:t>Sorumlukları</a:t>
            </a:r>
          </a:p>
          <a:p>
            <a:pPr marL="457200" lvl="1" indent="0" algn="just">
              <a:buNone/>
              <a:defRPr/>
            </a:pPr>
            <a:r>
              <a:rPr lang="tr-TR" sz="2400" b="1" dirty="0"/>
              <a:t>bölümlerinden oluşmaktadır.</a:t>
            </a:r>
          </a:p>
          <a:p>
            <a:pPr marL="457200" lvl="1" indent="0" algn="just">
              <a:buNone/>
              <a:defRPr/>
            </a:pPr>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84</a:t>
            </a:fld>
            <a:endParaRPr lang="tr-TR"/>
          </a:p>
        </p:txBody>
      </p:sp>
    </p:spTree>
    <p:extLst>
      <p:ext uri="{BB962C8B-B14F-4D97-AF65-F5344CB8AC3E}">
        <p14:creationId xmlns="" xmlns:p14="http://schemas.microsoft.com/office/powerpoint/2010/main" val="17973308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52724" y="1507958"/>
            <a:ext cx="9906000" cy="3400926"/>
          </a:xfrm>
        </p:spPr>
        <p:txBody>
          <a:bodyPr>
            <a:noAutofit/>
          </a:bodyPr>
          <a:lstStyle/>
          <a:p>
            <a:r>
              <a:rPr lang="tr-TR" sz="7200" dirty="0" smtClean="0">
                <a:solidFill>
                  <a:srgbClr val="FFFF00"/>
                </a:solidFill>
              </a:rPr>
              <a:t>Risk </a:t>
            </a:r>
            <a:br>
              <a:rPr lang="tr-TR" sz="7200" dirty="0" smtClean="0">
                <a:solidFill>
                  <a:srgbClr val="FFFF00"/>
                </a:solidFill>
              </a:rPr>
            </a:br>
            <a:r>
              <a:rPr lang="tr-TR" sz="7200" dirty="0">
                <a:solidFill>
                  <a:srgbClr val="FFFF00"/>
                </a:solidFill>
              </a:rPr>
              <a:t/>
            </a:r>
            <a:br>
              <a:rPr lang="tr-TR" sz="7200" dirty="0">
                <a:solidFill>
                  <a:srgbClr val="FFFF00"/>
                </a:solidFill>
              </a:rPr>
            </a:br>
            <a:r>
              <a:rPr lang="tr-TR" sz="7200" dirty="0" smtClean="0">
                <a:solidFill>
                  <a:srgbClr val="FFFF00"/>
                </a:solidFill>
              </a:rPr>
              <a:t>değerlendirmesi</a:t>
            </a:r>
            <a:endParaRPr lang="tr-TR" sz="7200" dirty="0">
              <a:solidFill>
                <a:srgbClr val="FFFF00"/>
              </a:solidFill>
            </a:endParaRPr>
          </a:p>
        </p:txBody>
      </p:sp>
      <p:sp>
        <p:nvSpPr>
          <p:cNvPr id="8" name="Slayt Numarası Yer Tutucusu 7"/>
          <p:cNvSpPr>
            <a:spLocks noGrp="1"/>
          </p:cNvSpPr>
          <p:nvPr>
            <p:ph type="sldNum" sz="quarter" idx="12"/>
          </p:nvPr>
        </p:nvSpPr>
        <p:spPr/>
        <p:txBody>
          <a:bodyPr/>
          <a:lstStyle/>
          <a:p>
            <a:fld id="{F809C6CE-579E-44B4-B6A9-3ED3A3AFE959}" type="slidenum">
              <a:rPr lang="tr-TR" smtClean="0"/>
              <a:pPr/>
              <a:t>85</a:t>
            </a:fld>
            <a:endParaRPr lang="tr-TR"/>
          </a:p>
        </p:txBody>
      </p:sp>
    </p:spTree>
    <p:extLst>
      <p:ext uri="{BB962C8B-B14F-4D97-AF65-F5344CB8AC3E}">
        <p14:creationId xmlns="" xmlns:p14="http://schemas.microsoft.com/office/powerpoint/2010/main" val="27336715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76882"/>
          </a:xfrm>
        </p:spPr>
        <p:txBody>
          <a:bodyPr/>
          <a:lstStyle/>
          <a:p>
            <a:pPr algn="ctr"/>
            <a:r>
              <a:rPr lang="tr-TR" b="1" dirty="0" smtClean="0">
                <a:solidFill>
                  <a:srgbClr val="C00000"/>
                </a:solidFill>
              </a:rPr>
              <a:t>Risk değerlendirmesi</a:t>
            </a:r>
            <a:endParaRPr lang="tr-TR" b="1" dirty="0">
              <a:solidFill>
                <a:srgbClr val="C00000"/>
              </a:solidFill>
            </a:endParaRPr>
          </a:p>
        </p:txBody>
      </p:sp>
      <p:sp>
        <p:nvSpPr>
          <p:cNvPr id="3" name="İçerik Yer Tutucusu 2"/>
          <p:cNvSpPr>
            <a:spLocks noGrp="1"/>
          </p:cNvSpPr>
          <p:nvPr>
            <p:ph idx="1"/>
          </p:nvPr>
        </p:nvSpPr>
        <p:spPr>
          <a:xfrm>
            <a:off x="1141412" y="1839310"/>
            <a:ext cx="10262312" cy="4818164"/>
          </a:xfrm>
        </p:spPr>
        <p:txBody>
          <a:bodyPr>
            <a:normAutofit/>
          </a:bodyPr>
          <a:lstStyle/>
          <a:p>
            <a:pPr marL="0" indent="0" algn="ctr">
              <a:buFontTx/>
              <a:buNone/>
              <a:defRPr/>
            </a:pPr>
            <a:r>
              <a:rPr lang="tr-TR" dirty="0"/>
              <a:t>Resmi Gazete Tarihi: 29.12.2012 </a:t>
            </a:r>
          </a:p>
          <a:p>
            <a:pPr marL="0" indent="0" algn="ctr">
              <a:buFontTx/>
              <a:buNone/>
              <a:defRPr/>
            </a:pPr>
            <a:r>
              <a:rPr lang="tr-TR" dirty="0"/>
              <a:t>Resmi Gazete Sayısı: 28512</a:t>
            </a:r>
            <a:br>
              <a:rPr lang="tr-TR" dirty="0"/>
            </a:br>
            <a:r>
              <a:rPr lang="tr-TR" dirty="0"/>
              <a:t/>
            </a:r>
            <a:br>
              <a:rPr lang="tr-TR" dirty="0"/>
            </a:br>
            <a:r>
              <a:rPr lang="tr-TR" b="1" dirty="0">
                <a:solidFill>
                  <a:srgbClr val="0070C0"/>
                </a:solidFill>
              </a:rPr>
              <a:t>İŞ SAĞLIĞI VE GÜVENLİĞİ RİSK DEĞERLENDİRMESİ YÖNETMELİĞİ</a:t>
            </a:r>
          </a:p>
          <a:p>
            <a:pPr marL="0" indent="0" algn="ctr">
              <a:buFontTx/>
              <a:buNone/>
              <a:defRPr/>
            </a:pPr>
            <a:r>
              <a:rPr lang="tr-TR" b="1" dirty="0"/>
              <a:t>Dayanak</a:t>
            </a:r>
            <a:endParaRPr lang="tr-TR" dirty="0"/>
          </a:p>
          <a:p>
            <a:pPr marL="0" indent="0" algn="ctr">
              <a:buFontTx/>
              <a:buNone/>
              <a:defRPr/>
            </a:pPr>
            <a:r>
              <a:rPr lang="tr-TR" b="1" dirty="0"/>
              <a:t>MADDE 3 –</a:t>
            </a:r>
            <a:r>
              <a:rPr lang="tr-TR" dirty="0"/>
              <a:t> (1) Bu Yönetmelik, İş Sağlığı ve Güvenliği Kanununun 10 uncu ve 30 uncu maddelerine dayanılarak hazırlanmıştır.</a:t>
            </a:r>
          </a:p>
        </p:txBody>
      </p:sp>
      <p:sp>
        <p:nvSpPr>
          <p:cNvPr id="5" name="Slayt Numarası Yer Tutucusu 4"/>
          <p:cNvSpPr>
            <a:spLocks noGrp="1"/>
          </p:cNvSpPr>
          <p:nvPr>
            <p:ph type="sldNum" sz="quarter" idx="12"/>
          </p:nvPr>
        </p:nvSpPr>
        <p:spPr/>
        <p:txBody>
          <a:bodyPr/>
          <a:lstStyle/>
          <a:p>
            <a:fld id="{F809C6CE-579E-44B4-B6A9-3ED3A3AFE959}" type="slidenum">
              <a:rPr lang="tr-TR" smtClean="0"/>
              <a:pPr/>
              <a:t>86</a:t>
            </a:fld>
            <a:endParaRPr lang="tr-TR"/>
          </a:p>
        </p:txBody>
      </p:sp>
    </p:spTree>
    <p:extLst>
      <p:ext uri="{BB962C8B-B14F-4D97-AF65-F5344CB8AC3E}">
        <p14:creationId xmlns="" xmlns:p14="http://schemas.microsoft.com/office/powerpoint/2010/main" val="10078636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485168"/>
            <a:ext cx="9905998" cy="676882"/>
          </a:xfrm>
        </p:spPr>
        <p:txBody>
          <a:bodyPr/>
          <a:lstStyle/>
          <a:p>
            <a:r>
              <a:rPr lang="tr-TR" dirty="0">
                <a:solidFill>
                  <a:srgbClr val="C00000"/>
                </a:solidFill>
              </a:rPr>
              <a:t>Risk değerlendirmesi</a:t>
            </a:r>
            <a:endParaRPr lang="tr-TR" b="1" dirty="0">
              <a:solidFill>
                <a:srgbClr val="C00000"/>
              </a:solidFill>
            </a:endParaRPr>
          </a:p>
        </p:txBody>
      </p:sp>
      <p:sp>
        <p:nvSpPr>
          <p:cNvPr id="3" name="İçerik Yer Tutucusu 2"/>
          <p:cNvSpPr>
            <a:spLocks noGrp="1"/>
          </p:cNvSpPr>
          <p:nvPr>
            <p:ph idx="1"/>
          </p:nvPr>
        </p:nvSpPr>
        <p:spPr>
          <a:xfrm>
            <a:off x="1141412" y="1401160"/>
            <a:ext cx="10262312" cy="4382813"/>
          </a:xfrm>
        </p:spPr>
        <p:txBody>
          <a:bodyPr>
            <a:normAutofit/>
          </a:bodyPr>
          <a:lstStyle/>
          <a:p>
            <a:pPr marL="0" indent="0">
              <a:buNone/>
            </a:pPr>
            <a:r>
              <a:rPr lang="tr-TR" altLang="tr-TR" sz="3200" b="1" dirty="0">
                <a:solidFill>
                  <a:srgbClr val="C00000"/>
                </a:solidFill>
              </a:rPr>
              <a:t>Risk değerlendirmesi: </a:t>
            </a:r>
            <a:r>
              <a:rPr lang="tr-TR" altLang="tr-TR" sz="3200" b="1" dirty="0"/>
              <a:t>İşyerinde var olan ya da dışarıdan gelebilecek tehlikelerin belirlenmesi, bu tehlikelerin riske dönüşmesine yol açan faktörler ile </a:t>
            </a:r>
            <a:r>
              <a:rPr lang="tr-TR" altLang="tr-TR" sz="3200" b="1" dirty="0" smtClean="0"/>
              <a:t>tehlikelerden kaynaklanan </a:t>
            </a:r>
            <a:r>
              <a:rPr lang="tr-TR" altLang="tr-TR" sz="3200" b="1" dirty="0"/>
              <a:t>risklerin analiz edilerek derecelendirilmesi ve kontrol tedbirlerinin kararlaştırılması amacıyla yapılması gerekli çalışmalar.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87</a:t>
            </a:fld>
            <a:endParaRPr lang="tr-TR"/>
          </a:p>
        </p:txBody>
      </p:sp>
    </p:spTree>
    <p:extLst>
      <p:ext uri="{BB962C8B-B14F-4D97-AF65-F5344CB8AC3E}">
        <p14:creationId xmlns="" xmlns:p14="http://schemas.microsoft.com/office/powerpoint/2010/main" val="3333294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53082"/>
          </a:xfrm>
        </p:spPr>
        <p:txBody>
          <a:bodyPr/>
          <a:lstStyle/>
          <a:p>
            <a:r>
              <a:rPr lang="tr-TR" dirty="0">
                <a:solidFill>
                  <a:srgbClr val="C00000"/>
                </a:solidFill>
              </a:rPr>
              <a:t>Risk değerlendirmesi</a:t>
            </a:r>
            <a:endParaRPr lang="tr-TR" b="1" dirty="0">
              <a:solidFill>
                <a:srgbClr val="C00000"/>
              </a:solidFill>
            </a:endParaRPr>
          </a:p>
        </p:txBody>
      </p:sp>
      <p:sp>
        <p:nvSpPr>
          <p:cNvPr id="3" name="İçerik Yer Tutucusu 2"/>
          <p:cNvSpPr>
            <a:spLocks noGrp="1"/>
          </p:cNvSpPr>
          <p:nvPr>
            <p:ph idx="1"/>
          </p:nvPr>
        </p:nvSpPr>
        <p:spPr>
          <a:xfrm>
            <a:off x="1141412" y="1839310"/>
            <a:ext cx="10262312" cy="4382813"/>
          </a:xfrm>
        </p:spPr>
        <p:txBody>
          <a:bodyPr>
            <a:normAutofit/>
          </a:bodyPr>
          <a:lstStyle/>
          <a:p>
            <a:pPr>
              <a:defRPr/>
            </a:pPr>
            <a:r>
              <a:rPr lang="tr-TR" b="1" dirty="0"/>
              <a:t>Risk değerlendirmesi</a:t>
            </a:r>
            <a:r>
              <a:rPr lang="tr-TR" dirty="0"/>
              <a:t> </a:t>
            </a:r>
            <a:r>
              <a:rPr lang="tr-TR" b="1" dirty="0"/>
              <a:t>MADDE 7 –</a:t>
            </a:r>
            <a:r>
              <a:rPr lang="tr-TR" dirty="0"/>
              <a:t> </a:t>
            </a:r>
          </a:p>
          <a:p>
            <a:pPr algn="just">
              <a:defRPr/>
            </a:pPr>
            <a:r>
              <a:rPr lang="tr-TR" dirty="0"/>
              <a:t>(1) </a:t>
            </a:r>
            <a:r>
              <a:rPr lang="tr-TR" b="1" dirty="0">
                <a:solidFill>
                  <a:srgbClr val="C00000"/>
                </a:solidFill>
              </a:rPr>
              <a:t>Risk değerlendirmesi; </a:t>
            </a:r>
            <a:r>
              <a:rPr lang="tr-TR" b="1" dirty="0"/>
              <a:t>tüm işyerleri için tasarım veya kuruluş aşamasından başlamak üzere tehlikeleri tanımlama, riskleri belirleme ve analiz etme, risk kontrol tedbirlerinin kararlaştırılması, dokümantasyon, yapılan çalışmaların güncellenmesi ve gerektiğinde yenileme aşamaları izlenerek gerçekleştirilir</a:t>
            </a:r>
            <a:r>
              <a:rPr lang="tr-TR" dirty="0"/>
              <a:t>.</a:t>
            </a:r>
          </a:p>
          <a:p>
            <a:pPr algn="just">
              <a:defRPr/>
            </a:pPr>
            <a:r>
              <a:rPr lang="tr-TR" dirty="0"/>
              <a:t>(2) </a:t>
            </a:r>
            <a:r>
              <a:rPr lang="tr-TR" b="1" dirty="0"/>
              <a:t>Çalışanların risk değerlendirmesi çalışması yapılırken ihtiyaç duyulan her aşamada sürece katılarak görüşlerinin alınması sağlanır.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88</a:t>
            </a:fld>
            <a:endParaRPr lang="tr-TR"/>
          </a:p>
        </p:txBody>
      </p:sp>
    </p:spTree>
    <p:extLst>
      <p:ext uri="{BB962C8B-B14F-4D97-AF65-F5344CB8AC3E}">
        <p14:creationId xmlns="" xmlns:p14="http://schemas.microsoft.com/office/powerpoint/2010/main" val="12279316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57832"/>
          </a:xfrm>
        </p:spPr>
        <p:txBody>
          <a:bodyPr/>
          <a:lstStyle/>
          <a:p>
            <a:r>
              <a:rPr lang="tr-TR" dirty="0">
                <a:solidFill>
                  <a:srgbClr val="C00000"/>
                </a:solidFill>
              </a:rPr>
              <a:t>Risk değerlendirmesi</a:t>
            </a:r>
            <a:endParaRPr lang="tr-TR" b="1" dirty="0">
              <a:solidFill>
                <a:srgbClr val="C00000"/>
              </a:solidFill>
            </a:endParaRPr>
          </a:p>
        </p:txBody>
      </p:sp>
      <p:sp>
        <p:nvSpPr>
          <p:cNvPr id="3" name="İçerik Yer Tutucusu 2"/>
          <p:cNvSpPr>
            <a:spLocks noGrp="1"/>
          </p:cNvSpPr>
          <p:nvPr>
            <p:ph idx="1"/>
          </p:nvPr>
        </p:nvSpPr>
        <p:spPr>
          <a:xfrm>
            <a:off x="1141412" y="1839310"/>
            <a:ext cx="10262312" cy="4382813"/>
          </a:xfrm>
        </p:spPr>
        <p:txBody>
          <a:bodyPr>
            <a:normAutofit lnSpcReduction="10000"/>
          </a:bodyPr>
          <a:lstStyle/>
          <a:p>
            <a:pPr marL="0" indent="0">
              <a:buFontTx/>
              <a:buNone/>
              <a:defRPr/>
            </a:pPr>
            <a:r>
              <a:rPr lang="tr-TR" b="1" dirty="0">
                <a:solidFill>
                  <a:srgbClr val="C00000"/>
                </a:solidFill>
              </a:rPr>
              <a:t>İşveren yükümlülüğü</a:t>
            </a:r>
            <a:r>
              <a:rPr lang="tr-TR" dirty="0">
                <a:solidFill>
                  <a:srgbClr val="C00000"/>
                </a:solidFill>
              </a:rPr>
              <a:t> </a:t>
            </a:r>
            <a:r>
              <a:rPr lang="tr-TR" b="1" dirty="0"/>
              <a:t>MADDE 5 –</a:t>
            </a:r>
            <a:r>
              <a:rPr lang="tr-TR" dirty="0"/>
              <a:t> </a:t>
            </a:r>
          </a:p>
          <a:p>
            <a:pPr algn="just">
              <a:defRPr/>
            </a:pPr>
            <a:r>
              <a:rPr lang="tr-TR" dirty="0"/>
              <a:t>(1) </a:t>
            </a:r>
            <a:r>
              <a:rPr lang="tr-TR" b="1" dirty="0"/>
              <a:t>İşveren; çalışma ortamının ve çalışanların sağlık ve güvenliğini sağlama, sürdürme ve geliştirme amacı ile iş sağlığı ve güvenliği yönünden risk değerlendirmesi yapar veya yaptırır.</a:t>
            </a:r>
          </a:p>
          <a:p>
            <a:pPr algn="just">
              <a:defRPr/>
            </a:pPr>
            <a:r>
              <a:rPr lang="tr-TR" dirty="0"/>
              <a:t>(2) </a:t>
            </a:r>
            <a:r>
              <a:rPr lang="tr-TR" b="1" dirty="0"/>
              <a:t>Risk değerlendirmesinin gerçekleştirilmiş olması; işverenin, işyerinde iş sağlığı ve güvenliğinin sağlanması yükümlülüğünü ortadan kaldırmaz.</a:t>
            </a:r>
          </a:p>
          <a:p>
            <a:pPr algn="just">
              <a:defRPr/>
            </a:pPr>
            <a:r>
              <a:rPr lang="tr-TR" dirty="0"/>
              <a:t>(3) </a:t>
            </a:r>
            <a:r>
              <a:rPr lang="tr-TR" b="1" dirty="0"/>
              <a:t>İşveren, risk değerlendirmesi çalışmalarında görevlendirilen kişi veya kişilere risk değerlendirmesi ile ilgili ihtiyaç duydukları her türlü bilgi ve belgeyi temin eder.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89</a:t>
            </a:fld>
            <a:endParaRPr lang="tr-TR"/>
          </a:p>
        </p:txBody>
      </p:sp>
    </p:spTree>
    <p:extLst>
      <p:ext uri="{BB962C8B-B14F-4D97-AF65-F5344CB8AC3E}">
        <p14:creationId xmlns="" xmlns:p14="http://schemas.microsoft.com/office/powerpoint/2010/main" val="18663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0463" y="495300"/>
            <a:ext cx="9905998" cy="838200"/>
          </a:xfrm>
        </p:spPr>
        <p:txBody>
          <a:bodyPr/>
          <a:lstStyle/>
          <a:p>
            <a:r>
              <a:rPr lang="tr-TR" dirty="0" smtClean="0">
                <a:solidFill>
                  <a:srgbClr val="C00000"/>
                </a:solidFill>
              </a:rPr>
              <a:t>Kurulun görev ve yetkileri</a:t>
            </a:r>
            <a:endParaRPr lang="tr-TR" dirty="0">
              <a:solidFill>
                <a:srgbClr val="C00000"/>
              </a:solidFill>
            </a:endParaRPr>
          </a:p>
        </p:txBody>
      </p:sp>
      <p:sp>
        <p:nvSpPr>
          <p:cNvPr id="3" name="İçerik Yer Tutucusu 2"/>
          <p:cNvSpPr>
            <a:spLocks noGrp="1"/>
          </p:cNvSpPr>
          <p:nvPr>
            <p:ph idx="1"/>
          </p:nvPr>
        </p:nvSpPr>
        <p:spPr>
          <a:xfrm>
            <a:off x="436562" y="1411286"/>
            <a:ext cx="11279188" cy="4741863"/>
          </a:xfrm>
        </p:spPr>
        <p:txBody>
          <a:bodyPr>
            <a:noAutofit/>
          </a:bodyPr>
          <a:lstStyle/>
          <a:p>
            <a:r>
              <a:rPr lang="tr-TR" altLang="tr-TR" sz="3200" b="1" dirty="0"/>
              <a:t>İşyerinde meydana gelen her iş kazası ve işyerinde meydana gelen ancak iş kazası olarak değerlendirilmeyen işyeri ya da iş ekipmanının zarara uğratma potansiyeli olan olayları veya meslek hastalığında yahut</a:t>
            </a:r>
            <a:r>
              <a:rPr lang="tr-TR" altLang="tr-TR" sz="3200" b="1" dirty="0">
                <a:solidFill>
                  <a:srgbClr val="0070C0"/>
                </a:solidFill>
              </a:rPr>
              <a:t> iş sağlığı ve güvenliği ile ilgili bir tehlike halinde gerekli araştırma ve incelemeyi yapmak, </a:t>
            </a:r>
            <a:endParaRPr lang="tr-TR" altLang="tr-TR" sz="3200" b="1" dirty="0" smtClean="0">
              <a:solidFill>
                <a:srgbClr val="0070C0"/>
              </a:solidFill>
            </a:endParaRPr>
          </a:p>
          <a:p>
            <a:r>
              <a:rPr lang="tr-TR" altLang="tr-TR" sz="3200" b="1" dirty="0" smtClean="0">
                <a:solidFill>
                  <a:srgbClr val="0070C0"/>
                </a:solidFill>
              </a:rPr>
              <a:t>Alınması </a:t>
            </a:r>
            <a:r>
              <a:rPr lang="tr-TR" altLang="tr-TR" sz="3200" b="1" dirty="0">
                <a:solidFill>
                  <a:srgbClr val="0070C0"/>
                </a:solidFill>
              </a:rPr>
              <a:t>gereken tedbirleri bir raporla tespit ederek işveren veya işveren vekiline vermek,</a:t>
            </a:r>
          </a:p>
          <a:p>
            <a:endParaRPr lang="tr-TR" sz="32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9</a:t>
            </a:fld>
            <a:endParaRPr lang="tr-TR"/>
          </a:p>
        </p:txBody>
      </p:sp>
    </p:spTree>
    <p:extLst>
      <p:ext uri="{BB962C8B-B14F-4D97-AF65-F5344CB8AC3E}">
        <p14:creationId xmlns="" xmlns:p14="http://schemas.microsoft.com/office/powerpoint/2010/main" val="3075141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72132"/>
          </a:xfrm>
        </p:spPr>
        <p:txBody>
          <a:bodyPr/>
          <a:lstStyle/>
          <a:p>
            <a:r>
              <a:rPr lang="tr-TR" dirty="0">
                <a:solidFill>
                  <a:srgbClr val="C00000"/>
                </a:solidFill>
              </a:rPr>
              <a:t>Risk değerlendirmesi</a:t>
            </a:r>
            <a:endParaRPr lang="tr-TR" b="1" dirty="0">
              <a:solidFill>
                <a:srgbClr val="C00000"/>
              </a:solidFill>
            </a:endParaRPr>
          </a:p>
        </p:txBody>
      </p:sp>
      <p:sp>
        <p:nvSpPr>
          <p:cNvPr id="3" name="İçerik Yer Tutucusu 2"/>
          <p:cNvSpPr>
            <a:spLocks noGrp="1"/>
          </p:cNvSpPr>
          <p:nvPr>
            <p:ph idx="1"/>
          </p:nvPr>
        </p:nvSpPr>
        <p:spPr>
          <a:xfrm>
            <a:off x="1141412" y="1420210"/>
            <a:ext cx="10262312" cy="5013434"/>
          </a:xfrm>
        </p:spPr>
        <p:txBody>
          <a:bodyPr>
            <a:normAutofit fontScale="92500" lnSpcReduction="10000"/>
          </a:bodyPr>
          <a:lstStyle/>
          <a:p>
            <a:pPr marL="0" indent="0">
              <a:buFontTx/>
              <a:buNone/>
              <a:defRPr/>
            </a:pPr>
            <a:r>
              <a:rPr lang="tr-TR" b="1" dirty="0">
                <a:solidFill>
                  <a:srgbClr val="C00000"/>
                </a:solidFill>
              </a:rPr>
              <a:t>Risk değerlendirmesi ekibi</a:t>
            </a:r>
            <a:r>
              <a:rPr lang="tr-TR" dirty="0">
                <a:solidFill>
                  <a:srgbClr val="C00000"/>
                </a:solidFill>
              </a:rPr>
              <a:t> </a:t>
            </a:r>
            <a:r>
              <a:rPr lang="tr-TR" b="1" dirty="0"/>
              <a:t>MADDE 6 –</a:t>
            </a:r>
            <a:r>
              <a:rPr lang="tr-TR" dirty="0"/>
              <a:t> </a:t>
            </a:r>
          </a:p>
          <a:p>
            <a:pPr marL="0" indent="0" algn="just">
              <a:buFontTx/>
              <a:buNone/>
              <a:defRPr/>
            </a:pPr>
            <a:r>
              <a:rPr lang="tr-TR" dirty="0"/>
              <a:t>(1) </a:t>
            </a:r>
            <a:r>
              <a:rPr lang="tr-TR" b="1" dirty="0"/>
              <a:t>Risk değerlendirmesi, işverenin oluşturduğu bir ekip tarafından gerçekleştirilir. Risk değerlendirmesi ekibi aşağıdakilerden oluşur.</a:t>
            </a:r>
          </a:p>
          <a:p>
            <a:pPr algn="just">
              <a:defRPr/>
            </a:pPr>
            <a:r>
              <a:rPr lang="tr-TR" b="1" dirty="0"/>
              <a:t>a) İşveren veya işveren vekili.</a:t>
            </a:r>
          </a:p>
          <a:p>
            <a:pPr algn="just">
              <a:defRPr/>
            </a:pPr>
            <a:r>
              <a:rPr lang="tr-TR" b="1" dirty="0"/>
              <a:t>b) İşyerinde sağlık ve güvenlik hizmetini yürüten iş güvenliği uzmanları ile işyeri hekimleri.</a:t>
            </a:r>
          </a:p>
          <a:p>
            <a:pPr algn="just">
              <a:defRPr/>
            </a:pPr>
            <a:r>
              <a:rPr lang="tr-TR" b="1" dirty="0"/>
              <a:t>c) İşyerindeki çalışan temsilcileri.</a:t>
            </a:r>
          </a:p>
          <a:p>
            <a:pPr algn="just">
              <a:defRPr/>
            </a:pPr>
            <a:r>
              <a:rPr lang="tr-TR" b="1" dirty="0"/>
              <a:t>ç) İşyerindeki destek elemanları.</a:t>
            </a:r>
          </a:p>
          <a:p>
            <a:pPr algn="just">
              <a:defRPr/>
            </a:pPr>
            <a:r>
              <a:rPr lang="tr-TR" b="1" dirty="0"/>
              <a:t>d) İşyerindeki bütün birimleri temsil edecek şekilde belirlenen ve işyerinde yürütülen çalışmalar, mevcut veya muhtemel tehlike kaynakları ile riskler konusunda bilgi sahibi çalışanlar.</a:t>
            </a:r>
          </a:p>
          <a:p>
            <a:pPr marL="0" indent="0">
              <a:buNone/>
            </a:pPr>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90</a:t>
            </a:fld>
            <a:endParaRPr lang="tr-TR"/>
          </a:p>
        </p:txBody>
      </p:sp>
    </p:spTree>
    <p:extLst>
      <p:ext uri="{BB962C8B-B14F-4D97-AF65-F5344CB8AC3E}">
        <p14:creationId xmlns="" xmlns:p14="http://schemas.microsoft.com/office/powerpoint/2010/main" val="6207745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4713" y="320562"/>
            <a:ext cx="9905998" cy="505432"/>
          </a:xfrm>
        </p:spPr>
        <p:txBody>
          <a:bodyPr>
            <a:normAutofit fontScale="90000"/>
          </a:bodyPr>
          <a:lstStyle/>
          <a:p>
            <a:pPr algn="ctr"/>
            <a:r>
              <a:rPr lang="tr-TR" b="1" dirty="0" smtClean="0">
                <a:solidFill>
                  <a:srgbClr val="C00000"/>
                </a:solidFill>
              </a:rPr>
              <a:t>tehlike</a:t>
            </a:r>
            <a:endParaRPr lang="tr-TR" b="1" dirty="0">
              <a:solidFill>
                <a:srgbClr val="C00000"/>
              </a:solidFill>
            </a:endParaRPr>
          </a:p>
        </p:txBody>
      </p:sp>
      <p:sp>
        <p:nvSpPr>
          <p:cNvPr id="3" name="İçerik Yer Tutucusu 2"/>
          <p:cNvSpPr>
            <a:spLocks noGrp="1"/>
          </p:cNvSpPr>
          <p:nvPr>
            <p:ph idx="1"/>
          </p:nvPr>
        </p:nvSpPr>
        <p:spPr>
          <a:xfrm>
            <a:off x="590549" y="2802430"/>
            <a:ext cx="7864121" cy="3693621"/>
          </a:xfrm>
        </p:spPr>
        <p:txBody>
          <a:bodyPr>
            <a:noAutofit/>
          </a:bodyPr>
          <a:lstStyle/>
          <a:p>
            <a:pPr algn="just">
              <a:buFont typeface="Wingdings" panose="05000000000000000000" pitchFamily="2" charset="2"/>
              <a:buChar char="q"/>
              <a:defRPr/>
            </a:pPr>
            <a:r>
              <a:rPr lang="tr-TR" altLang="tr-TR" sz="2800" b="1" dirty="0"/>
              <a:t>Ortadan kaldırılmadığında kaza, hastalık, yaralanma veya hasara sebep olan koşul veya koşullar...Örneğin, </a:t>
            </a:r>
            <a:endParaRPr lang="en-US" altLang="tr-TR" sz="2800" b="1" dirty="0"/>
          </a:p>
          <a:p>
            <a:pPr algn="just">
              <a:defRPr/>
            </a:pPr>
            <a:r>
              <a:rPr lang="tr-TR" altLang="tr-TR" sz="2800" b="1" dirty="0"/>
              <a:t>İşyeri disiplinine uymama, yersiz </a:t>
            </a:r>
            <a:r>
              <a:rPr lang="tr-TR" altLang="tr-TR" sz="2800" b="1" dirty="0" smtClean="0"/>
              <a:t>şakalaşma,</a:t>
            </a:r>
            <a:endParaRPr lang="tr-TR" altLang="tr-TR" sz="2800" b="1" dirty="0"/>
          </a:p>
          <a:p>
            <a:pPr algn="just">
              <a:defRPr/>
            </a:pPr>
            <a:r>
              <a:rPr lang="tr-TR" altLang="tr-TR" sz="2800" b="1" dirty="0"/>
              <a:t>Bozuk veya kırık alet veya ekipmanları kullanmak</a:t>
            </a:r>
            <a:endParaRPr lang="en-US" altLang="tr-TR" sz="2800" b="1" dirty="0"/>
          </a:p>
          <a:p>
            <a:pPr marL="0" indent="0">
              <a:buNone/>
            </a:pPr>
            <a:endParaRPr lang="tr-TR"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91</a:t>
            </a:fld>
            <a:endParaRPr lang="tr-TR"/>
          </a:p>
        </p:txBody>
      </p:sp>
      <p:pic>
        <p:nvPicPr>
          <p:cNvPr id="6" name="Picture 1" descr="C:\Documents and Settings\kerrie.murphy\Local Settings\Temporary Internet Files\Content.IE5\XZHF5AQ4\MCBS00530_0000[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15413" y="1511414"/>
            <a:ext cx="2546788" cy="288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rotWithShape="1">
          <a:blip r:embed="rId3" cstate="print">
            <a:extLst>
              <a:ext uri="{28A0092B-C50C-407E-A947-70E740481C1C}">
                <a14:useLocalDpi xmlns="" xmlns:a14="http://schemas.microsoft.com/office/drawing/2010/main" val="0"/>
              </a:ext>
            </a:extLst>
          </a:blip>
          <a:srcRect l="24273" t="41702" r="48439" b="22452"/>
          <a:stretch/>
        </p:blipFill>
        <p:spPr bwMode="auto">
          <a:xfrm>
            <a:off x="8454670" y="4400551"/>
            <a:ext cx="2833687"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ikdörtgen 3"/>
          <p:cNvSpPr/>
          <p:nvPr/>
        </p:nvSpPr>
        <p:spPr>
          <a:xfrm>
            <a:off x="590549" y="1016114"/>
            <a:ext cx="8291513" cy="1815882"/>
          </a:xfrm>
          <a:prstGeom prst="rect">
            <a:avLst/>
          </a:prstGeom>
        </p:spPr>
        <p:txBody>
          <a:bodyPr wrap="square">
            <a:spAutoFit/>
          </a:bodyPr>
          <a:lstStyle/>
          <a:p>
            <a:pPr marL="457200" indent="-457200">
              <a:buFont typeface="Arial" panose="020B0604020202020204" pitchFamily="34" charset="0"/>
              <a:buChar char="•"/>
            </a:pPr>
            <a:r>
              <a:rPr lang="tr-TR" altLang="tr-TR" sz="2800" b="1" u="sng" dirty="0">
                <a:solidFill>
                  <a:srgbClr val="C00000"/>
                </a:solidFill>
                <a:latin typeface="+mj-lt"/>
              </a:rPr>
              <a:t>Tehlike; </a:t>
            </a:r>
            <a:r>
              <a:rPr lang="tr-TR" altLang="tr-TR" sz="2800" b="1" dirty="0">
                <a:solidFill>
                  <a:srgbClr val="0070C0"/>
                </a:solidFill>
                <a:latin typeface="+mj-lt"/>
              </a:rPr>
              <a:t>İşyerinde var olan ya da dışarıdan gelebilecek, çalışanı veya işyerini etkileyebilecek zarar veya hasar verme potansiyeli olan her şeyi ifade eder.</a:t>
            </a:r>
          </a:p>
        </p:txBody>
      </p:sp>
    </p:spTree>
    <p:extLst>
      <p:ext uri="{BB962C8B-B14F-4D97-AF65-F5344CB8AC3E}">
        <p14:creationId xmlns="" xmlns:p14="http://schemas.microsoft.com/office/powerpoint/2010/main" val="39124563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29282"/>
          </a:xfrm>
        </p:spPr>
        <p:txBody>
          <a:bodyPr/>
          <a:lstStyle/>
          <a:p>
            <a:r>
              <a:rPr lang="tr-TR" dirty="0" smtClean="0">
                <a:solidFill>
                  <a:srgbClr val="C00000"/>
                </a:solidFill>
              </a:rPr>
              <a:t>risk</a:t>
            </a:r>
            <a:endParaRPr lang="tr-TR" dirty="0">
              <a:solidFill>
                <a:srgbClr val="C00000"/>
              </a:solidFill>
            </a:endParaRPr>
          </a:p>
        </p:txBody>
      </p:sp>
      <p:sp>
        <p:nvSpPr>
          <p:cNvPr id="3" name="İçerik Yer Tutucusu 2"/>
          <p:cNvSpPr>
            <a:spLocks noGrp="1"/>
          </p:cNvSpPr>
          <p:nvPr>
            <p:ph idx="1"/>
          </p:nvPr>
        </p:nvSpPr>
        <p:spPr>
          <a:xfrm>
            <a:off x="762000" y="1601787"/>
            <a:ext cx="10877550" cy="1674813"/>
          </a:xfrm>
        </p:spPr>
        <p:txBody>
          <a:bodyPr>
            <a:normAutofit/>
          </a:bodyPr>
          <a:lstStyle/>
          <a:p>
            <a:r>
              <a:rPr lang="tr-TR" altLang="tr-TR" sz="2800" b="1" u="sng" dirty="0">
                <a:solidFill>
                  <a:srgbClr val="C00000"/>
                </a:solidFill>
              </a:rPr>
              <a:t>Risk, </a:t>
            </a:r>
            <a:r>
              <a:rPr lang="tr-TR" altLang="tr-TR" sz="2800" b="1" dirty="0">
                <a:solidFill>
                  <a:srgbClr val="0070C0"/>
                </a:solidFill>
              </a:rPr>
              <a:t>bir tehlikenin ortaya çıkma ihtimali ve bu tehlikenin ortaya çıktığı anda sebep olacağı etkinin ciddiyeti arasındaki bağ olarak tanımlanabilir.</a:t>
            </a:r>
            <a:endParaRPr lang="en-US" altLang="tr-TR" sz="2800" b="1" dirty="0">
              <a:solidFill>
                <a:srgbClr val="0070C0"/>
              </a:solidFill>
            </a:endParaRPr>
          </a:p>
          <a:p>
            <a:pPr marL="0" indent="0">
              <a:buNone/>
            </a:pPr>
            <a:endParaRPr lang="tr-TR" sz="2800"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92</a:t>
            </a:fld>
            <a:endParaRPr lang="tr-TR"/>
          </a:p>
        </p:txBody>
      </p:sp>
      <p:pic>
        <p:nvPicPr>
          <p:cNvPr id="6" name="Resim 8"/>
          <p:cNvPicPr>
            <a:picLocks noChangeAspect="1"/>
          </p:cNvPicPr>
          <p:nvPr/>
        </p:nvPicPr>
        <p:blipFill>
          <a:blip r:embed="rId3" cstate="print">
            <a:extLst>
              <a:ext uri="{28A0092B-C50C-407E-A947-70E740481C1C}">
                <a14:useLocalDpi xmlns="" xmlns:a14="http://schemas.microsoft.com/office/drawing/2010/main" val="0"/>
              </a:ext>
            </a:extLst>
          </a:blip>
          <a:srcRect t="15440"/>
          <a:stretch>
            <a:fillRect/>
          </a:stretch>
        </p:blipFill>
        <p:spPr bwMode="auto">
          <a:xfrm>
            <a:off x="893762" y="3419719"/>
            <a:ext cx="5659438" cy="3323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Object 4"/>
          <p:cNvGraphicFramePr>
            <a:graphicFrameLocks noChangeAspect="1"/>
          </p:cNvGraphicFramePr>
          <p:nvPr>
            <p:extLst>
              <p:ext uri="{D42A27DB-BD31-4B8C-83A1-F6EECF244321}">
                <p14:modId xmlns="" xmlns:p14="http://schemas.microsoft.com/office/powerpoint/2010/main" val="4131029490"/>
              </p:ext>
            </p:extLst>
          </p:nvPr>
        </p:nvGraphicFramePr>
        <p:xfrm>
          <a:off x="7575338" y="3317381"/>
          <a:ext cx="2800350" cy="2800350"/>
        </p:xfrm>
        <a:graphic>
          <a:graphicData uri="http://schemas.openxmlformats.org/presentationml/2006/ole">
            <p:oleObj spid="_x0000_s1042" name="Küçük Resim Galerisi" r:id="rId4" imgW="6726600" imgH="5094000" progId="">
              <p:embed/>
            </p:oleObj>
          </a:graphicData>
        </a:graphic>
      </p:graphicFrame>
    </p:spTree>
    <p:extLst>
      <p:ext uri="{BB962C8B-B14F-4D97-AF65-F5344CB8AC3E}">
        <p14:creationId xmlns="" xmlns:p14="http://schemas.microsoft.com/office/powerpoint/2010/main" val="38145878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9913" y="232418"/>
            <a:ext cx="5888037" cy="796282"/>
          </a:xfrm>
        </p:spPr>
        <p:txBody>
          <a:bodyPr/>
          <a:lstStyle/>
          <a:p>
            <a:r>
              <a:rPr lang="tr-TR" dirty="0" smtClean="0">
                <a:solidFill>
                  <a:srgbClr val="C00000"/>
                </a:solidFill>
              </a:rPr>
              <a:t>risk</a:t>
            </a:r>
            <a:endParaRPr lang="tr-TR" dirty="0">
              <a:solidFill>
                <a:srgbClr val="C00000"/>
              </a:solidFill>
            </a:endParaRPr>
          </a:p>
        </p:txBody>
      </p:sp>
      <p:sp>
        <p:nvSpPr>
          <p:cNvPr id="4" name="Altbilgi Yer Tutucusu 3"/>
          <p:cNvSpPr>
            <a:spLocks noGrp="1"/>
          </p:cNvSpPr>
          <p:nvPr>
            <p:ph type="ftr" sz="quarter" idx="11"/>
          </p:nvPr>
        </p:nvSpPr>
        <p:spPr/>
        <p:txBody>
          <a:bodyPr/>
          <a:lstStyle/>
          <a:p>
            <a:endParaRPr lang="tr-TR" dirty="0" smtClean="0"/>
          </a:p>
          <a:p>
            <a:endParaRPr lang="tr-TR"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93</a:t>
            </a:fld>
            <a:endParaRPr lang="tr-TR"/>
          </a:p>
        </p:txBody>
      </p:sp>
      <p:sp>
        <p:nvSpPr>
          <p:cNvPr id="7" name="Rectangle 20"/>
          <p:cNvSpPr>
            <a:spLocks noChangeArrowheads="1"/>
          </p:cNvSpPr>
          <p:nvPr/>
        </p:nvSpPr>
        <p:spPr bwMode="ltGray">
          <a:xfrm>
            <a:off x="6019800" y="915051"/>
            <a:ext cx="5753101" cy="1708160"/>
          </a:xfrm>
          <a:prstGeom prst="rect">
            <a:avLst/>
          </a:prstGeom>
          <a:solidFill>
            <a:srgbClr val="FFFF00"/>
          </a:solidFill>
          <a:ln w="254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3500" b="1" dirty="0">
                <a:solidFill>
                  <a:srgbClr val="0070C0"/>
                </a:solidFill>
                <a:latin typeface="Times New Roman" panose="02020603050405020304" pitchFamily="18" charset="0"/>
                <a:cs typeface="Times New Roman" panose="02020603050405020304" pitchFamily="18" charset="0"/>
              </a:rPr>
              <a:t>Risk = O x Ş</a:t>
            </a:r>
          </a:p>
          <a:p>
            <a:pPr>
              <a:spcBef>
                <a:spcPct val="0"/>
              </a:spcBef>
              <a:buFont typeface="Wingdings" panose="05000000000000000000" pitchFamily="2" charset="2"/>
              <a:buNone/>
            </a:pPr>
            <a:r>
              <a:rPr lang="tr-TR" altLang="tr-TR" sz="3500" dirty="0">
                <a:solidFill>
                  <a:srgbClr val="0070C0"/>
                </a:solidFill>
                <a:latin typeface="Times New Roman" panose="02020603050405020304" pitchFamily="18" charset="0"/>
                <a:cs typeface="Times New Roman" panose="02020603050405020304" pitchFamily="18" charset="0"/>
              </a:rPr>
              <a:t>O : Olasılık</a:t>
            </a:r>
          </a:p>
          <a:p>
            <a:pPr>
              <a:spcBef>
                <a:spcPct val="0"/>
              </a:spcBef>
              <a:buFont typeface="Wingdings" panose="05000000000000000000" pitchFamily="2" charset="2"/>
              <a:buNone/>
            </a:pPr>
            <a:r>
              <a:rPr lang="tr-TR" altLang="tr-TR" sz="3500" dirty="0">
                <a:solidFill>
                  <a:srgbClr val="0070C0"/>
                </a:solidFill>
                <a:latin typeface="Times New Roman" panose="02020603050405020304" pitchFamily="18" charset="0"/>
                <a:cs typeface="Times New Roman" panose="02020603050405020304" pitchFamily="18" charset="0"/>
              </a:rPr>
              <a:t>Ş : Şiddet </a:t>
            </a:r>
            <a:r>
              <a:rPr lang="tr-TR" altLang="tr-TR" sz="3500" dirty="0" smtClean="0">
                <a:solidFill>
                  <a:srgbClr val="0070C0"/>
                </a:solidFill>
                <a:latin typeface="Times New Roman" panose="02020603050405020304" pitchFamily="18" charset="0"/>
                <a:cs typeface="Times New Roman" panose="02020603050405020304" pitchFamily="18" charset="0"/>
              </a:rPr>
              <a:t>(</a:t>
            </a:r>
            <a:r>
              <a:rPr lang="tr-TR" altLang="tr-TR" sz="3500" dirty="0">
                <a:solidFill>
                  <a:srgbClr val="0070C0"/>
                </a:solidFill>
                <a:latin typeface="Times New Roman" panose="02020603050405020304" pitchFamily="18" charset="0"/>
                <a:cs typeface="Times New Roman" panose="02020603050405020304" pitchFamily="18" charset="0"/>
              </a:rPr>
              <a:t>Zararın derecesi)</a:t>
            </a:r>
          </a:p>
        </p:txBody>
      </p:sp>
      <p:grpSp>
        <p:nvGrpSpPr>
          <p:cNvPr id="8" name="Group 19"/>
          <p:cNvGrpSpPr>
            <a:grpSpLocks/>
          </p:cNvGrpSpPr>
          <p:nvPr/>
        </p:nvGrpSpPr>
        <p:grpSpPr bwMode="auto">
          <a:xfrm>
            <a:off x="436563" y="609600"/>
            <a:ext cx="11012486" cy="5612685"/>
            <a:chOff x="22" y="663"/>
            <a:chExt cx="6031" cy="3600"/>
          </a:xfrm>
        </p:grpSpPr>
        <p:sp>
          <p:nvSpPr>
            <p:cNvPr id="9" name="AutoShape 9"/>
            <p:cNvSpPr>
              <a:spLocks noChangeArrowheads="1"/>
            </p:cNvSpPr>
            <p:nvPr/>
          </p:nvSpPr>
          <p:spPr bwMode="auto">
            <a:xfrm rot="5400000">
              <a:off x="262" y="1287"/>
              <a:ext cx="2736" cy="3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271 w 21600"/>
                <a:gd name="T25" fmla="*/ 15401 h 21600"/>
                <a:gd name="T26" fmla="*/ 18513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56" y="0"/>
                  </a:moveTo>
                  <a:lnTo>
                    <a:pt x="12311" y="3799"/>
                  </a:lnTo>
                  <a:lnTo>
                    <a:pt x="15401" y="3799"/>
                  </a:lnTo>
                  <a:lnTo>
                    <a:pt x="15401" y="15401"/>
                  </a:lnTo>
                  <a:lnTo>
                    <a:pt x="3799" y="15401"/>
                  </a:lnTo>
                  <a:lnTo>
                    <a:pt x="3799" y="12311"/>
                  </a:lnTo>
                  <a:lnTo>
                    <a:pt x="0" y="16956"/>
                  </a:lnTo>
                  <a:lnTo>
                    <a:pt x="3799" y="21600"/>
                  </a:lnTo>
                  <a:lnTo>
                    <a:pt x="3799" y="18510"/>
                  </a:lnTo>
                  <a:lnTo>
                    <a:pt x="18510" y="18510"/>
                  </a:lnTo>
                  <a:lnTo>
                    <a:pt x="18510" y="3799"/>
                  </a:lnTo>
                  <a:lnTo>
                    <a:pt x="21600" y="3799"/>
                  </a:lnTo>
                  <a:lnTo>
                    <a:pt x="16956" y="0"/>
                  </a:lnTo>
                  <a:close/>
                </a:path>
              </a:pathLst>
            </a:custGeom>
            <a:solidFill>
              <a:srgbClr val="00FF00"/>
            </a:solidFill>
            <a:ln w="9525">
              <a:solidFill>
                <a:srgbClr val="FFFFFF"/>
              </a:solidFill>
              <a:miter lim="800000"/>
              <a:headEnd/>
              <a:tailEnd/>
            </a:ln>
          </p:spPr>
          <p:txBody>
            <a:bodyPr wrap="none" anchor="ctr"/>
            <a:lstStyle/>
            <a:p>
              <a:endParaRPr lang="tr-TR"/>
            </a:p>
          </p:txBody>
        </p:sp>
        <p:grpSp>
          <p:nvGrpSpPr>
            <p:cNvPr id="10" name="Group 10"/>
            <p:cNvGrpSpPr>
              <a:grpSpLocks/>
            </p:cNvGrpSpPr>
            <p:nvPr/>
          </p:nvGrpSpPr>
          <p:grpSpPr bwMode="auto">
            <a:xfrm>
              <a:off x="742" y="663"/>
              <a:ext cx="5311" cy="2679"/>
              <a:chOff x="864" y="720"/>
              <a:chExt cx="5311" cy="2679"/>
            </a:xfrm>
          </p:grpSpPr>
          <p:sp>
            <p:nvSpPr>
              <p:cNvPr id="11" name="AutoShape 11"/>
              <p:cNvSpPr>
                <a:spLocks noChangeArrowheads="1"/>
              </p:cNvSpPr>
              <p:nvPr/>
            </p:nvSpPr>
            <p:spPr bwMode="auto">
              <a:xfrm rot="19305370">
                <a:off x="864" y="2275"/>
                <a:ext cx="2280" cy="1124"/>
              </a:xfrm>
              <a:prstGeom prst="notchedRightArrow">
                <a:avLst>
                  <a:gd name="adj1" fmla="val 67343"/>
                  <a:gd name="adj2" fmla="val 47706"/>
                </a:avLst>
              </a:prstGeom>
              <a:gradFill rotWithShape="1">
                <a:gsLst>
                  <a:gs pos="0">
                    <a:schemeClr val="tx2"/>
                  </a:gs>
                  <a:gs pos="50000">
                    <a:srgbClr val="FF0000"/>
                  </a:gs>
                  <a:gs pos="100000">
                    <a:schemeClr val="tx2"/>
                  </a:gs>
                </a:gsLst>
                <a:lin ang="5400000" scaled="1"/>
              </a:gradFill>
              <a:ln w="9525">
                <a:solidFill>
                  <a:srgbClr val="FFFFFF"/>
                </a:solidFill>
                <a:miter lim="800000"/>
                <a:headEnd/>
                <a:tailEnd/>
              </a:ln>
              <a:effectLst/>
            </p:spPr>
            <p:txBody>
              <a:bodyPr wrap="none" anchor="ctr"/>
              <a:lstStyle/>
              <a:p>
                <a:pPr algn="ctr">
                  <a:defRPr/>
                </a:pPr>
                <a:r>
                  <a:rPr lang="tr-TR" sz="3300" b="1" dirty="0">
                    <a:latin typeface="Times New Roman" panose="02020603050405020304" pitchFamily="18" charset="0"/>
                    <a:cs typeface="Times New Roman" panose="02020603050405020304" pitchFamily="18" charset="0"/>
                  </a:rPr>
                  <a:t>RİSK</a:t>
                </a:r>
              </a:p>
            </p:txBody>
          </p:sp>
          <p:sp>
            <p:nvSpPr>
              <p:cNvPr id="12" name="Rectangle 12"/>
              <p:cNvSpPr>
                <a:spLocks noChangeArrowheads="1"/>
              </p:cNvSpPr>
              <p:nvPr/>
            </p:nvSpPr>
            <p:spPr bwMode="auto">
              <a:xfrm>
                <a:off x="3322" y="2475"/>
                <a:ext cx="2853" cy="888"/>
              </a:xfrm>
              <a:prstGeom prst="rect">
                <a:avLst/>
              </a:prstGeom>
              <a:solidFill>
                <a:srgbClr val="66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tr-TR" sz="2800" b="1" dirty="0">
                    <a:solidFill>
                      <a:srgbClr val="0070C0"/>
                    </a:solidFill>
                    <a:latin typeface="Times New Roman" panose="02020603050405020304" pitchFamily="18" charset="0"/>
                    <a:cs typeface="Times New Roman" panose="02020603050405020304" pitchFamily="18" charset="0"/>
                  </a:rPr>
                  <a:t>TEHLİKE DURUMUNDAKİ ZARARIN GERÇEKLEŞMESİ, MEYDANA GELMESİDİR.</a:t>
                </a:r>
              </a:p>
            </p:txBody>
          </p:sp>
          <p:sp>
            <p:nvSpPr>
              <p:cNvPr id="13" name="Rectangle 13"/>
              <p:cNvSpPr>
                <a:spLocks noChangeArrowheads="1"/>
              </p:cNvSpPr>
              <p:nvPr/>
            </p:nvSpPr>
            <p:spPr bwMode="auto">
              <a:xfrm>
                <a:off x="1392" y="720"/>
                <a:ext cx="1728"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500" b="1"/>
              </a:p>
            </p:txBody>
          </p:sp>
        </p:grpSp>
      </p:grpSp>
      <p:sp>
        <p:nvSpPr>
          <p:cNvPr id="16" name="Rectangle 16"/>
          <p:cNvSpPr>
            <a:spLocks noChangeArrowheads="1"/>
          </p:cNvSpPr>
          <p:nvPr/>
        </p:nvSpPr>
        <p:spPr bwMode="auto">
          <a:xfrm>
            <a:off x="1418345" y="2454613"/>
            <a:ext cx="73189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O</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L</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A</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S</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I</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L</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I</a:t>
            </a:r>
          </a:p>
          <a:p>
            <a:pPr algn="ctr">
              <a:spcBef>
                <a:spcPct val="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K</a:t>
            </a:r>
          </a:p>
        </p:txBody>
      </p:sp>
      <p:sp>
        <p:nvSpPr>
          <p:cNvPr id="17" name="Rectangle 15"/>
          <p:cNvSpPr>
            <a:spLocks noChangeArrowheads="1"/>
          </p:cNvSpPr>
          <p:nvPr/>
        </p:nvSpPr>
        <p:spPr bwMode="ltGray">
          <a:xfrm>
            <a:off x="3360617" y="5114185"/>
            <a:ext cx="19681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dirty="0">
                <a:solidFill>
                  <a:srgbClr val="0070C0"/>
                </a:solidFill>
                <a:latin typeface="Times New Roman" panose="02020603050405020304" pitchFamily="18" charset="0"/>
                <a:cs typeface="Times New Roman" panose="02020603050405020304" pitchFamily="18" charset="0"/>
              </a:rPr>
              <a:t>Ş İ D </a:t>
            </a:r>
            <a:r>
              <a:rPr lang="tr-TR" altLang="tr-TR" sz="2400" b="1" dirty="0" err="1">
                <a:solidFill>
                  <a:srgbClr val="0070C0"/>
                </a:solidFill>
                <a:latin typeface="Times New Roman" panose="02020603050405020304" pitchFamily="18" charset="0"/>
                <a:cs typeface="Times New Roman" panose="02020603050405020304" pitchFamily="18" charset="0"/>
              </a:rPr>
              <a:t>D</a:t>
            </a:r>
            <a:r>
              <a:rPr lang="tr-TR" altLang="tr-TR" sz="2400" b="1" dirty="0">
                <a:solidFill>
                  <a:srgbClr val="0070C0"/>
                </a:solidFill>
                <a:latin typeface="Times New Roman" panose="02020603050405020304" pitchFamily="18" charset="0"/>
                <a:cs typeface="Times New Roman" panose="02020603050405020304" pitchFamily="18" charset="0"/>
              </a:rPr>
              <a:t> E T</a:t>
            </a:r>
          </a:p>
        </p:txBody>
      </p:sp>
    </p:spTree>
    <p:extLst>
      <p:ext uri="{BB962C8B-B14F-4D97-AF65-F5344CB8AC3E}">
        <p14:creationId xmlns="" xmlns:p14="http://schemas.microsoft.com/office/powerpoint/2010/main" val="782119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809C6CE-579E-44B4-B6A9-3ED3A3AFE959}" type="slidenum">
              <a:rPr lang="tr-TR" smtClean="0"/>
              <a:pPr/>
              <a:t>94</a:t>
            </a:fld>
            <a:endParaRPr lang="tr-TR"/>
          </a:p>
        </p:txBody>
      </p:sp>
      <p:sp>
        <p:nvSpPr>
          <p:cNvPr id="6" name="Rectangle 2"/>
          <p:cNvSpPr txBox="1">
            <a:spLocks noChangeArrowheads="1"/>
          </p:cNvSpPr>
          <p:nvPr/>
        </p:nvSpPr>
        <p:spPr>
          <a:xfrm>
            <a:off x="457200" y="274638"/>
            <a:ext cx="10915650" cy="792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rgbClr val="0070C0"/>
                </a:solidFill>
                <a:latin typeface="Times New Roman" panose="02020603050405020304" pitchFamily="18" charset="0"/>
                <a:ea typeface="+mj-ea"/>
                <a:cs typeface="Times New Roman" panose="02020603050405020304" pitchFamily="18" charset="0"/>
              </a:defRPr>
            </a:lvl1pPr>
          </a:lstStyle>
          <a:p>
            <a:r>
              <a:rPr lang="tr-TR" altLang="tr-TR" sz="4000" dirty="0" smtClean="0">
                <a:solidFill>
                  <a:srgbClr val="C00000"/>
                </a:solidFill>
              </a:rPr>
              <a:t>Risk</a:t>
            </a:r>
            <a:endParaRPr lang="en-US" altLang="ja-JP" sz="4000" dirty="0" smtClean="0">
              <a:solidFill>
                <a:srgbClr val="C00000"/>
              </a:solidFill>
              <a:ea typeface="ＭＳ Ｐゴシック" panose="020B0600070205080204" pitchFamily="34" charset="-128"/>
            </a:endParaRPr>
          </a:p>
        </p:txBody>
      </p:sp>
      <p:sp>
        <p:nvSpPr>
          <p:cNvPr id="7" name="Rectangle 3"/>
          <p:cNvSpPr txBox="1">
            <a:spLocks noChangeArrowheads="1"/>
          </p:cNvSpPr>
          <p:nvPr/>
        </p:nvSpPr>
        <p:spPr>
          <a:xfrm>
            <a:off x="192505" y="1417638"/>
            <a:ext cx="5122445" cy="4708525"/>
          </a:xfrm>
          <a:prstGeom prst="rect">
            <a:avLst/>
          </a:prstGeom>
        </p:spPr>
        <p:txBody>
          <a:bodyPr vert="horz" lIns="91440" tIns="45720" rIns="91440" bIns="45720" rtlCol="0">
            <a:noAutofit/>
          </a:bodyPr>
          <a:lstStyle>
            <a:lvl1pPr marL="342900" indent="-342900" algn="l" defTabSz="914400" rtl="0" eaLnBrk="1" latinLnBrk="0" hangingPunct="1">
              <a:lnSpc>
                <a:spcPct val="120000"/>
              </a:lnSpc>
              <a:spcBef>
                <a:spcPts val="1000"/>
              </a:spcBef>
              <a:buClr>
                <a:srgbClr val="0070C0"/>
              </a:buClr>
              <a:buSzPct val="110000"/>
              <a:buFont typeface="Wingdings" panose="05000000000000000000" pitchFamily="2" charset="2"/>
              <a:buChar char="Ø"/>
              <a:defRPr sz="2400" kern="1200">
                <a:solidFill>
                  <a:schemeClr val="bg1"/>
                </a:solidFill>
                <a:latin typeface="Times New Roman" panose="02020603050405020304" pitchFamily="18" charset="0"/>
                <a:ea typeface="+mn-ea"/>
                <a:cs typeface="Times New Roman" panose="02020603050405020304" pitchFamily="18" charset="0"/>
              </a:defRPr>
            </a:lvl1pPr>
            <a:lvl2pPr marL="800100" indent="-342900" algn="l" defTabSz="914400" rtl="0" eaLnBrk="1" latinLnBrk="0" hangingPunct="1">
              <a:lnSpc>
                <a:spcPct val="120000"/>
              </a:lnSpc>
              <a:spcBef>
                <a:spcPts val="500"/>
              </a:spcBef>
              <a:buClr>
                <a:srgbClr val="002060"/>
              </a:buClr>
              <a:buSzPct val="110000"/>
              <a:buFont typeface="Wingdings" panose="05000000000000000000" pitchFamily="2" charset="2"/>
              <a:buChar char="ü"/>
              <a:defRPr sz="20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50000"/>
              </a:lnSpc>
              <a:defRPr/>
            </a:pPr>
            <a:r>
              <a:rPr lang="en-US" altLang="ja-JP" b="1" u="sng" dirty="0" smtClean="0">
                <a:solidFill>
                  <a:srgbClr val="0070C0"/>
                </a:solidFill>
                <a:ea typeface="ＭＳ Ｐゴシック" panose="020B0600070205080204" pitchFamily="34" charset="-128"/>
              </a:rPr>
              <a:t>R</a:t>
            </a:r>
            <a:r>
              <a:rPr lang="tr-TR" altLang="ja-JP" b="1" u="sng" dirty="0" err="1" smtClean="0">
                <a:solidFill>
                  <a:srgbClr val="0070C0"/>
                </a:solidFill>
                <a:ea typeface="ＭＳ Ｐゴシック" panose="020B0600070205080204" pitchFamily="34" charset="-128"/>
              </a:rPr>
              <a:t>isk</a:t>
            </a:r>
            <a:r>
              <a:rPr lang="tr-TR" altLang="ja-JP" b="1" u="sng" dirty="0" smtClean="0">
                <a:solidFill>
                  <a:srgbClr val="0070C0"/>
                </a:solidFill>
                <a:ea typeface="ＭＳ Ｐゴシック" panose="020B0600070205080204" pitchFamily="34" charset="-128"/>
              </a:rPr>
              <a:t> Değerlendirmesi</a:t>
            </a:r>
            <a:endParaRPr lang="en-US" altLang="ja-JP" b="1" u="sng" dirty="0" smtClean="0">
              <a:solidFill>
                <a:srgbClr val="0070C0"/>
              </a:solidFill>
              <a:ea typeface="ＭＳ Ｐゴシック" panose="020B0600070205080204" pitchFamily="34" charset="-128"/>
            </a:endParaRPr>
          </a:p>
          <a:p>
            <a:pPr lvl="1">
              <a:lnSpc>
                <a:spcPct val="150000"/>
              </a:lnSpc>
              <a:defRPr/>
            </a:pPr>
            <a:r>
              <a:rPr lang="tr-TR" altLang="ja-JP" sz="2400" b="1" dirty="0" smtClean="0">
                <a:ea typeface="ＭＳ Ｐゴシック" panose="020B0600070205080204" pitchFamily="34" charset="-128"/>
              </a:rPr>
              <a:t>Risk büyüklüğünü tahmin etmek ve riskin </a:t>
            </a:r>
            <a:r>
              <a:rPr lang="tr-TR" altLang="ja-JP" sz="2400" b="1" dirty="0" err="1" smtClean="0">
                <a:ea typeface="ＭＳ Ｐゴシック" panose="020B0600070205080204" pitchFamily="34" charset="-128"/>
              </a:rPr>
              <a:t>tolere</a:t>
            </a:r>
            <a:r>
              <a:rPr lang="tr-TR" altLang="ja-JP" sz="2400" b="1" dirty="0" smtClean="0">
                <a:ea typeface="ＭＳ Ｐゴシック" panose="020B0600070205080204" pitchFamily="34" charset="-128"/>
              </a:rPr>
              <a:t> olup olmadığına ilişkin genel karar sürecidir.</a:t>
            </a:r>
            <a:endParaRPr lang="en-US" altLang="ja-JP" sz="2400" b="1" dirty="0" smtClean="0">
              <a:ea typeface="ＭＳ Ｐゴシック" panose="020B0600070205080204" pitchFamily="34" charset="-128"/>
            </a:endParaRPr>
          </a:p>
          <a:p>
            <a:pPr>
              <a:lnSpc>
                <a:spcPct val="150000"/>
              </a:lnSpc>
              <a:defRPr/>
            </a:pPr>
            <a:r>
              <a:rPr lang="tr-TR" altLang="ja-JP" b="1" u="sng" dirty="0" smtClean="0">
                <a:solidFill>
                  <a:srgbClr val="0070C0"/>
                </a:solidFill>
                <a:ea typeface="ＭＳ Ｐゴシック" panose="020B0600070205080204" pitchFamily="34" charset="-128"/>
              </a:rPr>
              <a:t>Güvenlik</a:t>
            </a:r>
            <a:endParaRPr lang="en-US" altLang="ja-JP" b="1" u="sng" dirty="0" smtClean="0">
              <a:solidFill>
                <a:srgbClr val="0070C0"/>
              </a:solidFill>
              <a:ea typeface="ＭＳ Ｐゴシック" panose="020B0600070205080204" pitchFamily="34" charset="-128"/>
            </a:endParaRPr>
          </a:p>
          <a:p>
            <a:pPr lvl="1">
              <a:lnSpc>
                <a:spcPct val="150000"/>
              </a:lnSpc>
              <a:defRPr/>
            </a:pPr>
            <a:r>
              <a:rPr lang="tr-TR" altLang="ja-JP" sz="2400" b="1" dirty="0" smtClean="0">
                <a:ea typeface="ＭＳ Ｐゴシック" panose="020B0600070205080204" pitchFamily="34" charset="-128"/>
              </a:rPr>
              <a:t>Tehlikenin ve riskin olmama durumu</a:t>
            </a:r>
            <a:r>
              <a:rPr lang="tr-TR" altLang="ja-JP" sz="2400" b="1" dirty="0" smtClean="0">
                <a:solidFill>
                  <a:srgbClr val="0070C0"/>
                </a:solidFill>
                <a:ea typeface="ＭＳ Ｐゴシック" panose="020B0600070205080204" pitchFamily="34" charset="-128"/>
              </a:rPr>
              <a:t>.</a:t>
            </a:r>
            <a:endParaRPr lang="en-US" altLang="ja-JP" sz="2400" b="1" dirty="0">
              <a:solidFill>
                <a:srgbClr val="0070C0"/>
              </a:solidFill>
              <a:ea typeface="ＭＳ Ｐゴシック" panose="020B0600070205080204" pitchFamily="34" charset="-128"/>
            </a:endParaRPr>
          </a:p>
        </p:txBody>
      </p:sp>
      <p:sp>
        <p:nvSpPr>
          <p:cNvPr id="8" name="Rectangle 4"/>
          <p:cNvSpPr txBox="1">
            <a:spLocks noChangeArrowheads="1"/>
          </p:cNvSpPr>
          <p:nvPr/>
        </p:nvSpPr>
        <p:spPr>
          <a:xfrm>
            <a:off x="5299651" y="3989388"/>
            <a:ext cx="6774298" cy="2392362"/>
          </a:xfrm>
          <a:prstGeom prst="rect">
            <a:avLst/>
          </a:prstGeom>
        </p:spPr>
        <p:txBody>
          <a:bodyPr>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50000"/>
              </a:lnSpc>
              <a:defRPr/>
            </a:pPr>
            <a:r>
              <a:rPr lang="tr-TR" altLang="ja-JP" b="1" u="sng" dirty="0" smtClean="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Kabul Edilebilir Risk</a:t>
            </a:r>
            <a:endParaRPr lang="en-US" altLang="ja-JP" b="1" u="sng" dirty="0" smtClean="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1">
              <a:lnSpc>
                <a:spcPct val="150000"/>
              </a:lnSpc>
              <a:defRPr/>
            </a:pPr>
            <a:r>
              <a:rPr lang="tr-TR" sz="2400" b="1" dirty="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Kanuni zorunluluklar, işletmenin İSG  politika ve uygulamaları dikkate alındığında kabul edilebilecek düzeye indirilmiş risk.</a:t>
            </a:r>
            <a:endParaRPr lang="en-US" altLang="ja-JP" sz="24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9" name="Resim 8"/>
          <p:cNvPicPr>
            <a:picLocks noChangeAspect="1"/>
          </p:cNvPicPr>
          <p:nvPr/>
        </p:nvPicPr>
        <p:blipFill>
          <a:blip r:embed="rId2" cstate="print">
            <a:extLst>
              <a:ext uri="{28A0092B-C50C-407E-A947-70E740481C1C}">
                <a14:useLocalDpi xmlns="" xmlns:a14="http://schemas.microsoft.com/office/drawing/2010/main" val="0"/>
              </a:ext>
            </a:extLst>
          </a:blip>
          <a:srcRect t="17699" b="32623"/>
          <a:stretch>
            <a:fillRect/>
          </a:stretch>
        </p:blipFill>
        <p:spPr bwMode="auto">
          <a:xfrm>
            <a:off x="5293002" y="1379538"/>
            <a:ext cx="6708498" cy="2500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846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additive="base">
                                        <p:cTn id="2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28600"/>
            <a:ext cx="9905998" cy="647700"/>
          </a:xfrm>
        </p:spPr>
        <p:txBody>
          <a:bodyPr/>
          <a:lstStyle/>
          <a:p>
            <a:r>
              <a:rPr lang="tr-TR" dirty="0" smtClean="0">
                <a:solidFill>
                  <a:srgbClr val="C00000"/>
                </a:solidFill>
              </a:rPr>
              <a:t>Risk değerlendirme adımları</a:t>
            </a:r>
            <a:endParaRPr lang="tr-TR" dirty="0">
              <a:solidFill>
                <a:srgbClr val="C00000"/>
              </a:solidFill>
            </a:endParaRPr>
          </a:p>
        </p:txBody>
      </p:sp>
      <p:sp>
        <p:nvSpPr>
          <p:cNvPr id="5" name="Slayt Numarası Yer Tutucusu 4"/>
          <p:cNvSpPr>
            <a:spLocks noGrp="1"/>
          </p:cNvSpPr>
          <p:nvPr>
            <p:ph type="sldNum" sz="quarter" idx="12"/>
          </p:nvPr>
        </p:nvSpPr>
        <p:spPr/>
        <p:txBody>
          <a:bodyPr/>
          <a:lstStyle/>
          <a:p>
            <a:fld id="{F809C6CE-579E-44B4-B6A9-3ED3A3AFE959}" type="slidenum">
              <a:rPr lang="tr-TR" smtClean="0"/>
              <a:pPr/>
              <a:t>95</a:t>
            </a:fld>
            <a:endParaRPr lang="tr-TR"/>
          </a:p>
        </p:txBody>
      </p:sp>
      <p:pic>
        <p:nvPicPr>
          <p:cNvPr id="6" name="Resim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1413" y="1012331"/>
            <a:ext cx="8945228" cy="565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55015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063" y="256568"/>
            <a:ext cx="9905998" cy="810232"/>
          </a:xfrm>
        </p:spPr>
        <p:txBody>
          <a:bodyPr/>
          <a:lstStyle/>
          <a:p>
            <a:r>
              <a:rPr lang="tr-TR" dirty="0" smtClean="0">
                <a:solidFill>
                  <a:srgbClr val="C00000"/>
                </a:solidFill>
              </a:rPr>
              <a:t>Risk değerlendirme ilkeleri</a:t>
            </a:r>
            <a:endParaRPr lang="tr-TR" dirty="0">
              <a:solidFill>
                <a:srgbClr val="C00000"/>
              </a:solidFill>
            </a:endParaRPr>
          </a:p>
        </p:txBody>
      </p:sp>
      <p:sp>
        <p:nvSpPr>
          <p:cNvPr id="3" name="İçerik Yer Tutucusu 2"/>
          <p:cNvSpPr>
            <a:spLocks noGrp="1"/>
          </p:cNvSpPr>
          <p:nvPr>
            <p:ph idx="1"/>
          </p:nvPr>
        </p:nvSpPr>
        <p:spPr>
          <a:xfrm>
            <a:off x="474663" y="1100323"/>
            <a:ext cx="9259888" cy="2894013"/>
          </a:xfrm>
        </p:spPr>
        <p:txBody>
          <a:bodyPr>
            <a:noAutofit/>
          </a:bodyPr>
          <a:lstStyle/>
          <a:p>
            <a:r>
              <a:rPr lang="tr-TR" sz="2000" b="1" dirty="0"/>
              <a:t>Risklerden kaçınmak, </a:t>
            </a:r>
          </a:p>
          <a:p>
            <a:r>
              <a:rPr lang="tr-TR" sz="2000" b="1" dirty="0"/>
              <a:t>Riskleri analiz etmek, </a:t>
            </a:r>
          </a:p>
          <a:p>
            <a:r>
              <a:rPr lang="tr-TR" sz="2000" b="1" dirty="0"/>
              <a:t>Risklerle kaynağında mücadele etmek, </a:t>
            </a:r>
          </a:p>
          <a:p>
            <a:r>
              <a:rPr lang="tr-TR" sz="2000" b="1" dirty="0"/>
              <a:t>Riskleri önlemek, önlenemiyor ise en aza indirmek, </a:t>
            </a:r>
          </a:p>
          <a:p>
            <a:r>
              <a:rPr lang="tr-TR" sz="2000" b="1" dirty="0"/>
              <a:t>Tehlikeli olanı, tehlikesiz veya daha az tehlikeli olanla </a:t>
            </a:r>
            <a:r>
              <a:rPr lang="tr-TR" sz="2000" b="1" dirty="0" smtClean="0"/>
              <a:t>değiştirmek,</a:t>
            </a:r>
          </a:p>
          <a:p>
            <a:r>
              <a:rPr lang="tr-TR" sz="2000" b="1" dirty="0"/>
              <a:t>Toplu korunma tedbirlerine, kişisel korunma tedbirlerine göre öncelik vermek. </a:t>
            </a:r>
          </a:p>
          <a:p>
            <a:pPr marL="0" indent="0">
              <a:buNone/>
            </a:pPr>
            <a:r>
              <a:rPr lang="tr-TR" sz="2000" b="1" dirty="0" smtClean="0"/>
              <a:t> </a:t>
            </a:r>
            <a:endParaRPr lang="tr-TR" sz="2000" b="1" dirty="0"/>
          </a:p>
          <a:p>
            <a:endParaRPr lang="tr-TR" sz="2000" b="1" dirty="0"/>
          </a:p>
        </p:txBody>
      </p:sp>
      <p:sp>
        <p:nvSpPr>
          <p:cNvPr id="5" name="Slayt Numarası Yer Tutucusu 4"/>
          <p:cNvSpPr>
            <a:spLocks noGrp="1"/>
          </p:cNvSpPr>
          <p:nvPr>
            <p:ph type="sldNum" sz="quarter" idx="12"/>
          </p:nvPr>
        </p:nvSpPr>
        <p:spPr/>
        <p:txBody>
          <a:bodyPr/>
          <a:lstStyle/>
          <a:p>
            <a:fld id="{F809C6CE-579E-44B4-B6A9-3ED3A3AFE959}" type="slidenum">
              <a:rPr lang="tr-TR" smtClean="0"/>
              <a:pPr/>
              <a:t>96</a:t>
            </a:fld>
            <a:endParaRPr lang="tr-TR"/>
          </a:p>
        </p:txBody>
      </p:sp>
      <p:pic>
        <p:nvPicPr>
          <p:cNvPr id="6" name="Resim 1"/>
          <p:cNvPicPr>
            <a:picLocks noChangeAspect="1"/>
          </p:cNvPicPr>
          <p:nvPr/>
        </p:nvPicPr>
        <p:blipFill>
          <a:blip r:embed="rId2" cstate="print">
            <a:extLst>
              <a:ext uri="{28A0092B-C50C-407E-A947-70E740481C1C}">
                <a14:useLocalDpi xmlns="" xmlns:a14="http://schemas.microsoft.com/office/drawing/2010/main" val="0"/>
              </a:ext>
            </a:extLst>
          </a:blip>
          <a:srcRect l="11452" r="17606" b="8701"/>
          <a:stretch>
            <a:fillRect/>
          </a:stretch>
        </p:blipFill>
        <p:spPr bwMode="auto">
          <a:xfrm>
            <a:off x="10363635" y="1650393"/>
            <a:ext cx="1533525" cy="263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İçerik Yer Tutucusu 2"/>
          <p:cNvSpPr txBox="1">
            <a:spLocks/>
          </p:cNvSpPr>
          <p:nvPr/>
        </p:nvSpPr>
        <p:spPr>
          <a:xfrm>
            <a:off x="4533900" y="4554537"/>
            <a:ext cx="6381750" cy="1808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ts val="1000"/>
              </a:spcBef>
              <a:spcAft>
                <a:spcPts val="0"/>
              </a:spcAft>
              <a:buClr>
                <a:srgbClr val="0070C0"/>
              </a:buClr>
              <a:buSzPct val="110000"/>
              <a:buFont typeface="Wingdings" panose="05000000000000000000" pitchFamily="2" charset="2"/>
              <a:buChar char="Ø"/>
              <a:tabLst/>
              <a:defRPr/>
            </a:pP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tr-TR" altLang="tr-T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a:t>
            </a: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SIFIR İŞ  KAZASI </a:t>
            </a:r>
          </a:p>
          <a:p>
            <a:pPr marL="342900" marR="0" lvl="0" indent="-342900" algn="l" defTabSz="914400" rtl="0" eaLnBrk="1" fontAlgn="auto" latinLnBrk="0" hangingPunct="1">
              <a:lnSpc>
                <a:spcPct val="90000"/>
              </a:lnSpc>
              <a:spcBef>
                <a:spcPts val="1000"/>
              </a:spcBef>
              <a:spcAft>
                <a:spcPts val="0"/>
              </a:spcAft>
              <a:buClr>
                <a:srgbClr val="0070C0"/>
              </a:buClr>
              <a:buSzPct val="110000"/>
              <a:buFont typeface="Wingdings" panose="05000000000000000000" pitchFamily="2" charset="2"/>
              <a:buChar char="Ø"/>
              <a:tabLst/>
              <a:defRPr/>
            </a:pP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tr-TR" altLang="tr-T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a:t>
            </a: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SIFIR İŞ GÜCÜ KAYBI</a:t>
            </a:r>
          </a:p>
          <a:p>
            <a:pPr marL="342900" marR="0" lvl="0" indent="-342900" algn="l" defTabSz="914400" rtl="0" eaLnBrk="1" fontAlgn="auto" latinLnBrk="0" hangingPunct="1">
              <a:lnSpc>
                <a:spcPct val="90000"/>
              </a:lnSpc>
              <a:spcBef>
                <a:spcPts val="1000"/>
              </a:spcBef>
              <a:spcAft>
                <a:spcPts val="0"/>
              </a:spcAft>
              <a:buClr>
                <a:srgbClr val="0070C0"/>
              </a:buClr>
              <a:buSzPct val="110000"/>
              <a:buFont typeface="Wingdings" panose="05000000000000000000" pitchFamily="2" charset="2"/>
              <a:buChar char="Ø"/>
              <a:tabLst/>
              <a:defRPr/>
            </a:pP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tr-TR" altLang="tr-T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a:t>
            </a: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SIFIR İŞ GÖREMEZLİK GÜN SAYISI</a:t>
            </a:r>
          </a:p>
          <a:p>
            <a:pPr marL="0" marR="0" lvl="0" indent="0" algn="l" defTabSz="914400" rtl="0" eaLnBrk="1" fontAlgn="auto" latinLnBrk="0" hangingPunct="1">
              <a:lnSpc>
                <a:spcPct val="90000"/>
              </a:lnSpc>
              <a:spcBef>
                <a:spcPts val="1000"/>
              </a:spcBef>
              <a:spcAft>
                <a:spcPts val="0"/>
              </a:spcAft>
              <a:buClr>
                <a:srgbClr val="0070C0"/>
              </a:buClr>
              <a:buSzPct val="110000"/>
              <a:buFont typeface="Wingdings" panose="05000000000000000000" pitchFamily="2" charset="2"/>
              <a:buNone/>
              <a:tabLst/>
              <a:defRPr/>
            </a:pPr>
            <a:r>
              <a:rPr kumimoji="0" lang="tr-TR" alt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tr-TR" altLang="tr-T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OLMALIDIR.</a:t>
            </a: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endParaRPr kumimoji="0" lang="tr-TR"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8" name="Unvan 1"/>
          <p:cNvSpPr txBox="1">
            <a:spLocks/>
          </p:cNvSpPr>
          <p:nvPr/>
        </p:nvSpPr>
        <p:spPr>
          <a:xfrm>
            <a:off x="1008063" y="4828568"/>
            <a:ext cx="3297237" cy="107693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all" spc="0" normalizeH="0" baseline="0" noProof="0" smtClean="0">
                <a:ln>
                  <a:noFill/>
                </a:ln>
                <a:solidFill>
                  <a:srgbClr val="0070C0"/>
                </a:solidFill>
                <a:effectLst/>
                <a:uLnTx/>
                <a:uFillTx/>
                <a:latin typeface="Times New Roman" panose="02020603050405020304" pitchFamily="18" charset="0"/>
                <a:ea typeface="+mj-ea"/>
                <a:cs typeface="Times New Roman" panose="02020603050405020304" pitchFamily="18" charset="0"/>
              </a:rPr>
              <a:t>hedefimiz</a:t>
            </a:r>
            <a:endParaRPr kumimoji="0" lang="tr-TR" sz="3200" b="1" i="0" u="none" strike="noStrike" kern="1200" cap="all"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 xmlns:p14="http://schemas.microsoft.com/office/powerpoint/2010/main" val="9026316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4263" y="504218"/>
            <a:ext cx="9905998" cy="1478570"/>
          </a:xfrm>
        </p:spPr>
        <p:txBody>
          <a:bodyPr/>
          <a:lstStyle/>
          <a:p>
            <a:r>
              <a:rPr lang="tr-TR" dirty="0" smtClean="0">
                <a:solidFill>
                  <a:srgbClr val="FF0000"/>
                </a:solidFill>
                <a:effectLst>
                  <a:outerShdw blurRad="38100" dist="38100" dir="2700000" algn="tl">
                    <a:srgbClr val="000000">
                      <a:alpha val="43137"/>
                    </a:srgbClr>
                  </a:outerShdw>
                </a:effectLst>
              </a:rPr>
              <a:t>teşekkürler</a:t>
            </a:r>
            <a:endParaRPr lang="tr-TR" dirty="0">
              <a:solidFill>
                <a:srgbClr val="FF0000"/>
              </a:solidFill>
              <a:effectLst>
                <a:outerShdw blurRad="38100" dist="38100" dir="2700000" algn="tl">
                  <a:srgbClr val="000000">
                    <a:alpha val="43137"/>
                  </a:srgbClr>
                </a:outerShdw>
              </a:effectLst>
            </a:endParaRPr>
          </a:p>
        </p:txBody>
      </p:sp>
      <p:sp>
        <p:nvSpPr>
          <p:cNvPr id="5" name="4 Slayt Numarası Yer Tutucusu"/>
          <p:cNvSpPr>
            <a:spLocks noGrp="1"/>
          </p:cNvSpPr>
          <p:nvPr>
            <p:ph type="sldNum" sz="quarter" idx="12"/>
          </p:nvPr>
        </p:nvSpPr>
        <p:spPr/>
        <p:txBody>
          <a:bodyPr/>
          <a:lstStyle/>
          <a:p>
            <a:fld id="{F809C6CE-579E-44B4-B6A9-3ED3A3AFE959}" type="slidenum">
              <a:rPr lang="tr-TR" smtClean="0"/>
              <a:pPr/>
              <a:t>97</a:t>
            </a:fld>
            <a:endParaRPr lang="tr-TR"/>
          </a:p>
        </p:txBody>
      </p:sp>
      <p:pic>
        <p:nvPicPr>
          <p:cNvPr id="4" name="3 Resim"/>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38426" y="2302474"/>
            <a:ext cx="6038949" cy="3472252"/>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4153" y="1780793"/>
            <a:ext cx="9759264" cy="1177925"/>
          </a:xfrm>
        </p:spPr>
        <p:txBody>
          <a:bodyPr>
            <a:normAutofit fontScale="90000"/>
          </a:bodyPr>
          <a:lstStyle/>
          <a:p>
            <a:r>
              <a:rPr lang="tr-TR" altLang="tr-TR" dirty="0">
                <a:solidFill>
                  <a:srgbClr val="FF0000"/>
                </a:solidFill>
              </a:rPr>
              <a:t>İŞ SAĞLIĞI VE GÜVENLİĞİ </a:t>
            </a:r>
            <a:r>
              <a:rPr lang="tr-TR" altLang="tr-TR" dirty="0" smtClean="0">
                <a:solidFill>
                  <a:srgbClr val="FF0000"/>
                </a:solidFill>
              </a:rPr>
              <a:t> (İSG) </a:t>
            </a:r>
            <a:br>
              <a:rPr lang="tr-TR" altLang="tr-TR" dirty="0" smtClean="0">
                <a:solidFill>
                  <a:srgbClr val="FF0000"/>
                </a:solidFill>
              </a:rPr>
            </a:br>
            <a:r>
              <a:rPr lang="tr-TR" altLang="tr-TR" dirty="0" smtClean="0">
                <a:solidFill>
                  <a:srgbClr val="FF0000"/>
                </a:solidFill>
              </a:rPr>
              <a:t>KURULU TOPLANTISI</a:t>
            </a:r>
            <a:endParaRPr lang="tr-TR" dirty="0">
              <a:solidFill>
                <a:srgbClr val="FF0000"/>
              </a:solidFill>
            </a:endParaRPr>
          </a:p>
        </p:txBody>
      </p:sp>
      <p:sp>
        <p:nvSpPr>
          <p:cNvPr id="5" name="4 Alt Başlık"/>
          <p:cNvSpPr>
            <a:spLocks noGrp="1"/>
          </p:cNvSpPr>
          <p:nvPr>
            <p:ph type="subTitle" idx="1"/>
          </p:nvPr>
        </p:nvSpPr>
        <p:spPr>
          <a:xfrm>
            <a:off x="1400174" y="3925888"/>
            <a:ext cx="9486993" cy="893762"/>
          </a:xfrm>
        </p:spPr>
        <p:txBody>
          <a:bodyPr>
            <a:normAutofit/>
          </a:bodyPr>
          <a:lstStyle/>
          <a:p>
            <a:pPr>
              <a:lnSpc>
                <a:spcPct val="100000"/>
              </a:lnSpc>
              <a:spcBef>
                <a:spcPts val="600"/>
              </a:spcBef>
            </a:pPr>
            <a:r>
              <a:rPr lang="tr-TR" sz="2000" dirty="0" smtClean="0"/>
              <a:t>SELÇUK ÜNİVERSİTESİ</a:t>
            </a:r>
          </a:p>
          <a:p>
            <a:pPr>
              <a:lnSpc>
                <a:spcPct val="100000"/>
              </a:lnSpc>
              <a:spcBef>
                <a:spcPts val="600"/>
              </a:spcBef>
            </a:pPr>
            <a:r>
              <a:rPr lang="tr-TR" sz="2000" dirty="0" smtClean="0"/>
              <a:t>İŞ SAĞLIĞI VE GÜVENLİĞİ ŞUBE MÜDÜRLÜĞÜ</a:t>
            </a:r>
            <a:endParaRPr lang="tr-TR" sz="2000" dirty="0"/>
          </a:p>
        </p:txBody>
      </p:sp>
      <p:sp>
        <p:nvSpPr>
          <p:cNvPr id="4" name="3 Metin kutusu"/>
          <p:cNvSpPr txBox="1"/>
          <p:nvPr/>
        </p:nvSpPr>
        <p:spPr>
          <a:xfrm>
            <a:off x="4286250" y="5334000"/>
            <a:ext cx="4932761" cy="923330"/>
          </a:xfrm>
          <a:prstGeom prst="rect">
            <a:avLst/>
          </a:prstGeom>
          <a:noFill/>
        </p:spPr>
        <p:txBody>
          <a:bodyPr wrap="none" rtlCol="0">
            <a:spAutoFit/>
          </a:bodyPr>
          <a:lstStyle/>
          <a:p>
            <a:pPr>
              <a:buFont typeface="Arial" pitchFamily="34" charset="0"/>
              <a:buChar char="•"/>
            </a:pPr>
            <a:r>
              <a:rPr lang="tr-TR" b="1" dirty="0" smtClean="0">
                <a:solidFill>
                  <a:srgbClr val="FFC000"/>
                </a:solidFill>
              </a:rPr>
              <a:t>M.ALİ ERKAL-ASINIFI İGU-ŞUBE MÜDÜRÜ</a:t>
            </a:r>
          </a:p>
          <a:p>
            <a:pPr>
              <a:buFont typeface="Arial" pitchFamily="34" charset="0"/>
              <a:buChar char="•"/>
            </a:pPr>
            <a:r>
              <a:rPr lang="tr-TR" b="1" dirty="0" smtClean="0">
                <a:solidFill>
                  <a:srgbClr val="FFC000"/>
                </a:solidFill>
              </a:rPr>
              <a:t>HASAN OZANTÜRK-B SINIFI İGU</a:t>
            </a:r>
          </a:p>
          <a:p>
            <a:pPr>
              <a:buFont typeface="Arial" pitchFamily="34" charset="0"/>
              <a:buChar char="•"/>
            </a:pPr>
            <a:r>
              <a:rPr lang="tr-TR" b="1" dirty="0" err="1" smtClean="0">
                <a:solidFill>
                  <a:srgbClr val="FFC000"/>
                </a:solidFill>
              </a:rPr>
              <a:t>Dr.NEJAT</a:t>
            </a:r>
            <a:r>
              <a:rPr lang="tr-TR" b="1" dirty="0" smtClean="0">
                <a:solidFill>
                  <a:srgbClr val="FFC000"/>
                </a:solidFill>
              </a:rPr>
              <a:t> ÜNLÜKAL-İŞYERİ HEKİMİ</a:t>
            </a:r>
            <a:endParaRPr lang="tr-TR" b="1" dirty="0">
              <a:solidFill>
                <a:srgbClr val="FFC000"/>
              </a:solidFill>
            </a:endParaRPr>
          </a:p>
        </p:txBody>
      </p:sp>
      <p:sp>
        <p:nvSpPr>
          <p:cNvPr id="6" name="5 Metin kutusu"/>
          <p:cNvSpPr txBox="1"/>
          <p:nvPr/>
        </p:nvSpPr>
        <p:spPr>
          <a:xfrm>
            <a:off x="4629150" y="571500"/>
            <a:ext cx="3672800" cy="830997"/>
          </a:xfrm>
          <a:prstGeom prst="rect">
            <a:avLst/>
          </a:prstGeom>
          <a:noFill/>
        </p:spPr>
        <p:txBody>
          <a:bodyPr wrap="none" rtlCol="0">
            <a:spAutoFit/>
          </a:bodyPr>
          <a:lstStyle/>
          <a:p>
            <a:r>
              <a:rPr lang="tr-T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SELÇUK ÜNİVERSİTESİ</a:t>
            </a:r>
          </a:p>
          <a:p>
            <a:endParaRPr lang="tr-T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6 Metin kutusu"/>
          <p:cNvSpPr txBox="1"/>
          <p:nvPr/>
        </p:nvSpPr>
        <p:spPr>
          <a:xfrm>
            <a:off x="5829300" y="6343650"/>
            <a:ext cx="697627" cy="369332"/>
          </a:xfrm>
          <a:prstGeom prst="rect">
            <a:avLst/>
          </a:prstGeom>
          <a:noFill/>
        </p:spPr>
        <p:txBody>
          <a:bodyPr wrap="none" rtlCol="0">
            <a:spAutoFit/>
          </a:bodyPr>
          <a:lstStyle/>
          <a:p>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2022</a:t>
            </a:r>
            <a:endParaRPr lang="tr-T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2599603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Selçuk üniversitesinde</a:t>
            </a:r>
            <a:br>
              <a:rPr lang="tr-TR" dirty="0" smtClean="0"/>
            </a:br>
            <a:r>
              <a:rPr lang="tr-TR" dirty="0" smtClean="0"/>
              <a:t>iş sağlığı güvenliği uygulayan birimler</a:t>
            </a:r>
            <a:endParaRPr lang="tr-TR" dirty="0"/>
          </a:p>
        </p:txBody>
      </p:sp>
      <p:sp>
        <p:nvSpPr>
          <p:cNvPr id="3" name="2 İçerik Yer Tutucusu"/>
          <p:cNvSpPr>
            <a:spLocks noGrp="1"/>
          </p:cNvSpPr>
          <p:nvPr>
            <p:ph idx="1"/>
          </p:nvPr>
        </p:nvSpPr>
        <p:spPr>
          <a:xfrm>
            <a:off x="1122362" y="2135186"/>
            <a:ext cx="5126037" cy="4246563"/>
          </a:xfrm>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20000"/>
          </a:bodyPr>
          <a:lstStyle/>
          <a:p>
            <a:pPr>
              <a:buFont typeface="Wingdings" pitchFamily="2" charset="2"/>
              <a:buChar char="q"/>
            </a:pPr>
            <a:r>
              <a:rPr lang="tr-TR" b="1" dirty="0" smtClean="0">
                <a:solidFill>
                  <a:srgbClr val="C00000"/>
                </a:solidFill>
              </a:rPr>
              <a:t>Rektörlük Oluru ile 10 Ocak 2022 </a:t>
            </a:r>
            <a:r>
              <a:rPr lang="tr-TR" b="1" smtClean="0">
                <a:solidFill>
                  <a:srgbClr val="C00000"/>
                </a:solidFill>
              </a:rPr>
              <a:t>‘de Yeni-den </a:t>
            </a:r>
            <a:r>
              <a:rPr lang="tr-TR" b="1" dirty="0" smtClean="0">
                <a:solidFill>
                  <a:srgbClr val="C00000"/>
                </a:solidFill>
              </a:rPr>
              <a:t>başlayanlar.</a:t>
            </a:r>
            <a:endParaRPr lang="tr-TR" dirty="0" smtClean="0">
              <a:solidFill>
                <a:srgbClr val="C00000"/>
              </a:solidFill>
            </a:endParaRPr>
          </a:p>
          <a:p>
            <a:r>
              <a:rPr lang="tr-TR" b="1" dirty="0" smtClean="0"/>
              <a:t>Veteriner Fak.-Az  Tehlikeli</a:t>
            </a:r>
            <a:endParaRPr lang="tr-TR" dirty="0" smtClean="0"/>
          </a:p>
          <a:p>
            <a:r>
              <a:rPr lang="tr-TR" b="1" dirty="0" smtClean="0"/>
              <a:t>Ziraat Fak. - Az  Tehlikeli</a:t>
            </a:r>
            <a:endParaRPr lang="tr-TR" dirty="0" smtClean="0"/>
          </a:p>
          <a:p>
            <a:r>
              <a:rPr lang="tr-TR" b="1" dirty="0" smtClean="0"/>
              <a:t>Teknoloji Fak.- Az  Tehlikeli</a:t>
            </a:r>
            <a:endParaRPr lang="tr-TR" dirty="0" smtClean="0"/>
          </a:p>
          <a:p>
            <a:r>
              <a:rPr lang="tr-TR" b="1" dirty="0" smtClean="0"/>
              <a:t>İLTEK </a:t>
            </a:r>
            <a:r>
              <a:rPr lang="tr-TR" b="1" dirty="0" err="1" smtClean="0"/>
              <a:t>Müd</a:t>
            </a:r>
            <a:r>
              <a:rPr lang="tr-TR" b="1" dirty="0" smtClean="0"/>
              <a:t>.</a:t>
            </a:r>
            <a:r>
              <a:rPr lang="tr-TR" b="1" dirty="0" err="1" smtClean="0"/>
              <a:t>lüğü</a:t>
            </a:r>
            <a:r>
              <a:rPr lang="tr-TR" b="1" dirty="0" smtClean="0"/>
              <a:t>- Az  Tehlikeli</a:t>
            </a:r>
            <a:endParaRPr lang="tr-TR" dirty="0" smtClean="0"/>
          </a:p>
          <a:p>
            <a:r>
              <a:rPr lang="tr-TR" b="1" dirty="0" smtClean="0"/>
              <a:t>İdari Mali işler DB.- Az  Tehlikeli</a:t>
            </a:r>
            <a:endParaRPr lang="tr-TR" dirty="0" smtClean="0"/>
          </a:p>
          <a:p>
            <a:r>
              <a:rPr lang="tr-TR" b="1" dirty="0" smtClean="0"/>
              <a:t>Yapı İşleri DB.- Az  Tehlikeli</a:t>
            </a:r>
          </a:p>
          <a:p>
            <a:r>
              <a:rPr lang="tr-TR" b="1" dirty="0" smtClean="0"/>
              <a:t>Sağlık, Spor Kültür  DB.- Az  Tehlikeli</a:t>
            </a:r>
          </a:p>
          <a:p>
            <a:endParaRPr lang="tr-TR" dirty="0" smtClean="0"/>
          </a:p>
          <a:p>
            <a:endParaRPr lang="tr-TR" dirty="0"/>
          </a:p>
        </p:txBody>
      </p:sp>
      <p:sp>
        <p:nvSpPr>
          <p:cNvPr id="5" name="4 Slayt Numarası Yer Tutucusu"/>
          <p:cNvSpPr>
            <a:spLocks noGrp="1"/>
          </p:cNvSpPr>
          <p:nvPr>
            <p:ph type="sldNum" sz="quarter" idx="12"/>
          </p:nvPr>
        </p:nvSpPr>
        <p:spPr/>
        <p:txBody>
          <a:bodyPr/>
          <a:lstStyle/>
          <a:p>
            <a:fld id="{F809C6CE-579E-44B4-B6A9-3ED3A3AFE959}" type="slidenum">
              <a:rPr lang="tr-TR" smtClean="0"/>
              <a:pPr/>
              <a:t>99</a:t>
            </a:fld>
            <a:endParaRPr lang="tr-TR"/>
          </a:p>
        </p:txBody>
      </p:sp>
      <p:sp>
        <p:nvSpPr>
          <p:cNvPr id="6" name="2 İçerik Yer Tutucusu"/>
          <p:cNvSpPr txBox="1">
            <a:spLocks/>
          </p:cNvSpPr>
          <p:nvPr/>
        </p:nvSpPr>
        <p:spPr>
          <a:xfrm>
            <a:off x="7256462" y="2058987"/>
            <a:ext cx="4630737" cy="35417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342900" lvl="0" indent="-342900">
              <a:lnSpc>
                <a:spcPct val="120000"/>
              </a:lnSpc>
              <a:spcBef>
                <a:spcPts val="1000"/>
              </a:spcBef>
              <a:buClr>
                <a:srgbClr val="0070C0"/>
              </a:buClr>
              <a:buSzPct val="110000"/>
              <a:buFont typeface="Wingdings" pitchFamily="2" charset="2"/>
              <a:buChar char="q"/>
            </a:pPr>
            <a:r>
              <a:rPr kumimoji="0" lang="tr-TR"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Rektörlük Oluru </a:t>
            </a:r>
            <a:r>
              <a:rPr lang="tr-TR" sz="2400" b="1" dirty="0" smtClean="0">
                <a:solidFill>
                  <a:srgbClr val="C00000"/>
                </a:solidFill>
                <a:latin typeface="Times New Roman" panose="02020603050405020304" pitchFamily="18" charset="0"/>
                <a:cs typeface="Times New Roman" panose="02020603050405020304" pitchFamily="18" charset="0"/>
              </a:rPr>
              <a:t>ile Önceden  Devam Edenler</a:t>
            </a:r>
            <a:endParaRPr kumimoji="0" lang="tr-TR" sz="24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kumimoji="0" lang="tr-TR" sz="24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Tıp Fak.-Az Tehlikeli</a:t>
            </a:r>
          </a:p>
          <a:p>
            <a:pPr marL="342900" indent="-342900">
              <a:lnSpc>
                <a:spcPct val="120000"/>
              </a:lnSpc>
              <a:spcBef>
                <a:spcPts val="1000"/>
              </a:spcBef>
              <a:buClr>
                <a:srgbClr val="0070C0"/>
              </a:buClr>
              <a:buSzPct val="110000"/>
              <a:buFont typeface="Wingdings" panose="05000000000000000000" pitchFamily="2" charset="2"/>
              <a:buChar char="Ø"/>
            </a:pPr>
            <a:r>
              <a:rPr lang="tr-TR" sz="2400" b="1" dirty="0" smtClean="0">
                <a:solidFill>
                  <a:schemeClr val="bg1"/>
                </a:solidFill>
                <a:latin typeface="Times New Roman" panose="02020603050405020304" pitchFamily="18" charset="0"/>
                <a:cs typeface="Times New Roman" panose="02020603050405020304" pitchFamily="18" charset="0"/>
              </a:rPr>
              <a:t>Diş Hekimliği Fak.-Tehlikeli</a:t>
            </a:r>
            <a:endParaRPr lang="tr-TR" sz="2400" dirty="0" smtClean="0">
              <a:solidFill>
                <a:schemeClr val="bg1"/>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r>
              <a:rPr lang="tr-TR" sz="2400" b="1" dirty="0" smtClean="0">
                <a:solidFill>
                  <a:schemeClr val="bg1"/>
                </a:solidFill>
                <a:latin typeface="Times New Roman" panose="02020603050405020304" pitchFamily="18" charset="0"/>
                <a:cs typeface="Times New Roman" panose="02020603050405020304" pitchFamily="18" charset="0"/>
              </a:rPr>
              <a:t>Tıp Fak.Hastanesi-Çok Tehlikeli</a:t>
            </a:r>
            <a:endParaRPr kumimoji="0" lang="tr-TR" sz="24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srgbClr val="0070C0"/>
              </a:buClr>
              <a:buSzPct val="110000"/>
              <a:buFont typeface="Wingdings" panose="05000000000000000000" pitchFamily="2" charset="2"/>
              <a:buChar char="Ø"/>
              <a:tabLst/>
              <a:defRPr/>
            </a:pPr>
            <a:endParaRPr kumimoji="0" lang="tr-TR"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1714</TotalTime>
  <Words>4892</Words>
  <Application>Microsoft Office PowerPoint</Application>
  <PresentationFormat>Özel</PresentationFormat>
  <Paragraphs>926</Paragraphs>
  <Slides>104</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104</vt:i4>
      </vt:variant>
    </vt:vector>
  </HeadingPairs>
  <TitlesOfParts>
    <vt:vector size="107" baseType="lpstr">
      <vt:lpstr>Devre</vt:lpstr>
      <vt:lpstr>ClipArt</vt:lpstr>
      <vt:lpstr>Küçük Resim Galerisi</vt:lpstr>
      <vt:lpstr>İŞ SAĞLIĞI VE GÜVENLİĞİ  (İSG)  KURUL eğitimi</vt:lpstr>
      <vt:lpstr>Kurul üyelerinin zorunlu eğitim konuları</vt:lpstr>
      <vt:lpstr>İş sağlığı ve güvenliği (İsg)   kurulu ile ilgili  Yönetmelikle   belirtilen görev   ve yetkiler</vt:lpstr>
      <vt:lpstr>Yasal mevzuat</vt:lpstr>
      <vt:lpstr>Kurulun oluşumu</vt:lpstr>
      <vt:lpstr>İşverenin yükümlülüğü</vt:lpstr>
      <vt:lpstr>İş sağlığı ve güvenliği kurul üyelerinin rol dağılımları</vt:lpstr>
      <vt:lpstr>Kurulun görev ve yetkileri</vt:lpstr>
      <vt:lpstr>Kurulun görev ve yetkileri</vt:lpstr>
      <vt:lpstr>Kurulun görev ve yetkileri</vt:lpstr>
      <vt:lpstr>Kurulun görev ve yetkileri</vt:lpstr>
      <vt:lpstr>Kurulun görev ve yetkileri</vt:lpstr>
      <vt:lpstr>Kurulun çalışma usulleri</vt:lpstr>
      <vt:lpstr>Kurulun çalışma usulleri</vt:lpstr>
      <vt:lpstr>Kurulun çalışma usulleri</vt:lpstr>
      <vt:lpstr>İşveren veya işveren vekilinin kurula ilişkin genel yükümlülüğü</vt:lpstr>
      <vt:lpstr>Çalışanların yükümlülüğü</vt:lpstr>
      <vt:lpstr>Ulusal mevzuat   ve standartlar</vt:lpstr>
      <vt:lpstr>İŞ SAĞLIĞI VE GÜVENLİĞİ mevzuatI </vt:lpstr>
      <vt:lpstr>Slayt 20</vt:lpstr>
      <vt:lpstr>İŞ SAĞLIĞI VE GÜVENLİĞİ KANUNU  (6331 SAYILI ) </vt:lpstr>
      <vt:lpstr>Slayt 22</vt:lpstr>
      <vt:lpstr>İşyerlerinin Tehlike Sınıfı</vt:lpstr>
      <vt:lpstr>İSG HİZMETLERİ GEÇERLİLİK-ÇALIŞMA SÜRELERİ</vt:lpstr>
      <vt:lpstr>tanımlar</vt:lpstr>
      <vt:lpstr>tanımlar</vt:lpstr>
      <vt:lpstr>İGU ve İYH TEMEL GÖREVLERİ</vt:lpstr>
      <vt:lpstr>Sıkça rastlanan iş kazaları ve tehlikeli vakaların nedenleri</vt:lpstr>
      <vt:lpstr>İş kazaları</vt:lpstr>
      <vt:lpstr>İş kazaları</vt:lpstr>
      <vt:lpstr>Slayt 31</vt:lpstr>
      <vt:lpstr> </vt:lpstr>
      <vt:lpstr>İş kazası istatistikleri </vt:lpstr>
      <vt:lpstr>İş kazalarının iş saatlerine ve yaşa göre dağılımı </vt:lpstr>
      <vt:lpstr>Slayt 35</vt:lpstr>
      <vt:lpstr>Slayt 36</vt:lpstr>
      <vt:lpstr>İş Kazalarının önlenebileceği</vt:lpstr>
      <vt:lpstr>Slayt 38</vt:lpstr>
      <vt:lpstr>Slayt 39</vt:lpstr>
      <vt:lpstr>Slayt 40</vt:lpstr>
      <vt:lpstr>Slayt 41</vt:lpstr>
      <vt:lpstr>Slayt 42</vt:lpstr>
      <vt:lpstr>HİJYEN</vt:lpstr>
      <vt:lpstr>HİJYEN</vt:lpstr>
      <vt:lpstr>İş hijyeninin amaçları </vt:lpstr>
      <vt:lpstr>Endüstriyel (İŞ) Hijyenin Konuları</vt:lpstr>
      <vt:lpstr>İSG Kurulları Hakkında Yönetmelik </vt:lpstr>
      <vt:lpstr>İSG uzmanı ve işyeri hekiminin sorumlulukları</vt:lpstr>
      <vt:lpstr>Mevzuatta iş hijyeni</vt:lpstr>
      <vt:lpstr>Mevzuatta iş hijyeni</vt:lpstr>
      <vt:lpstr>Mevzuatta iş hijyeni</vt:lpstr>
      <vt:lpstr> HiJYEN TEDBiRLERi</vt:lpstr>
      <vt:lpstr>ETKİLİ İLETİŞİM</vt:lpstr>
      <vt:lpstr>İletişim</vt:lpstr>
      <vt:lpstr>Etkili iletişimin ön koşulları</vt:lpstr>
      <vt:lpstr>Etkin iletişim için öneriler</vt:lpstr>
      <vt:lpstr>Etkili iletişimin amaçları </vt:lpstr>
      <vt:lpstr>Etkin dinlemek için</vt:lpstr>
      <vt:lpstr>Slayt 59</vt:lpstr>
      <vt:lpstr>Acil durum   önlemleri</vt:lpstr>
      <vt:lpstr>Acil durum önlemleri</vt:lpstr>
      <vt:lpstr>Acil durum önlemleri</vt:lpstr>
      <vt:lpstr>Acil durum önlemleri</vt:lpstr>
      <vt:lpstr>Acil durum önlemleri</vt:lpstr>
      <vt:lpstr>Acil durum önlemleri</vt:lpstr>
      <vt:lpstr>Acil durum önlemleri</vt:lpstr>
      <vt:lpstr>Acil durum önlemleri</vt:lpstr>
      <vt:lpstr>Acil çıkış ve ilk yardım işaretleri</vt:lpstr>
      <vt:lpstr>Acil durum planı</vt:lpstr>
      <vt:lpstr>MESLEK HASTALIKLARI</vt:lpstr>
      <vt:lpstr>MESLEK HASTALIĞI TANIMI</vt:lpstr>
      <vt:lpstr>Meslek Hastalığının Saptanması</vt:lpstr>
      <vt:lpstr>Meslek Hastalığı TANISI KOYMAYA YETKİN KURUMLAR</vt:lpstr>
      <vt:lpstr>Slayt 74</vt:lpstr>
      <vt:lpstr>Yükümlülük süresi</vt:lpstr>
      <vt:lpstr>HER HASTALIK “MESLEK HASTALIĞI” SAYILMAZ !</vt:lpstr>
      <vt:lpstr>MESLEK HASTALIKLARININ Türleri VE SINIFLANDIRILMASI</vt:lpstr>
      <vt:lpstr>Mh sınıflandırma şekli</vt:lpstr>
      <vt:lpstr>Mh korunma yöntemleri</vt:lpstr>
      <vt:lpstr>Mh korunma yöntemleri</vt:lpstr>
      <vt:lpstr>İşveren sorumlulukları</vt:lpstr>
      <vt:lpstr>Çalışanlara ait sorumluluklar</vt:lpstr>
      <vt:lpstr>İşyerine ait   özel riskler</vt:lpstr>
      <vt:lpstr>Laboratuvarlar</vt:lpstr>
      <vt:lpstr>Risk   değerlendirmesi</vt:lpstr>
      <vt:lpstr>Risk değerlendirmesi</vt:lpstr>
      <vt:lpstr>Risk değerlendirmesi</vt:lpstr>
      <vt:lpstr>Risk değerlendirmesi</vt:lpstr>
      <vt:lpstr>Risk değerlendirmesi</vt:lpstr>
      <vt:lpstr>Risk değerlendirmesi</vt:lpstr>
      <vt:lpstr>tehlike</vt:lpstr>
      <vt:lpstr>risk</vt:lpstr>
      <vt:lpstr>risk</vt:lpstr>
      <vt:lpstr>Slayt 94</vt:lpstr>
      <vt:lpstr>Risk değerlendirme adımları</vt:lpstr>
      <vt:lpstr>Risk değerlendirme ilkeleri</vt:lpstr>
      <vt:lpstr>teşekkürler</vt:lpstr>
      <vt:lpstr>İŞ SAĞLIĞI VE GÜVENLİĞİ  (İSG)  KURULU TOPLANTISI</vt:lpstr>
      <vt:lpstr>Selçuk üniversitesinde iş sağlığı güvenliği uygulayan birimler</vt:lpstr>
      <vt:lpstr>Yeni Başlayan Birimlerde İSG Uygulamaları</vt:lpstr>
      <vt:lpstr>Yeni Başlayan Birimlerde İSG Uygulamaları</vt:lpstr>
      <vt:lpstr>Sü. Birimleri Kurul eğitimleri +ilk toplantı programı</vt:lpstr>
      <vt:lpstr>Sü. Birimleri temel eğitim programı</vt:lpstr>
      <vt:lpstr>teşekkürler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AYŞEGÜL BAYIN SARIAHMETOĞLU</dc:creator>
  <cp:lastModifiedBy>akreditasyon</cp:lastModifiedBy>
  <cp:revision>202</cp:revision>
  <dcterms:created xsi:type="dcterms:W3CDTF">2016-11-28T10:58:08Z</dcterms:created>
  <dcterms:modified xsi:type="dcterms:W3CDTF">2022-03-03T09:16:14Z</dcterms:modified>
</cp:coreProperties>
</file>